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04D8A"/>
    <a:srgbClr val="4DB2D0"/>
    <a:srgbClr val="CFA7CD"/>
    <a:srgbClr val="589052"/>
    <a:srgbClr val="231815"/>
    <a:srgbClr val="5CAD75"/>
    <a:srgbClr val="F08300"/>
    <a:srgbClr val="EB6168"/>
    <a:srgbClr val="4A94BD"/>
    <a:srgbClr val="FFF1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678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92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13" Type="http://schemas.openxmlformats.org/officeDocument/2006/relationships/image" Target="../media/image12.emf"/><Relationship Id="rId18" Type="http://schemas.openxmlformats.org/officeDocument/2006/relationships/image" Target="../media/image17.emf"/><Relationship Id="rId3" Type="http://schemas.openxmlformats.org/officeDocument/2006/relationships/image" Target="../media/image2.emf"/><Relationship Id="rId21" Type="http://schemas.openxmlformats.org/officeDocument/2006/relationships/image" Target="../media/image20.emf"/><Relationship Id="rId7" Type="http://schemas.openxmlformats.org/officeDocument/2006/relationships/image" Target="../media/image6.emf"/><Relationship Id="rId12" Type="http://schemas.openxmlformats.org/officeDocument/2006/relationships/image" Target="../media/image11.emf"/><Relationship Id="rId17" Type="http://schemas.openxmlformats.org/officeDocument/2006/relationships/image" Target="../media/image16.emf"/><Relationship Id="rId2" Type="http://schemas.openxmlformats.org/officeDocument/2006/relationships/image" Target="../media/image1.emf"/><Relationship Id="rId16" Type="http://schemas.openxmlformats.org/officeDocument/2006/relationships/image" Target="../media/image15.emf"/><Relationship Id="rId20" Type="http://schemas.openxmlformats.org/officeDocument/2006/relationships/image" Target="../media/image19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11" Type="http://schemas.openxmlformats.org/officeDocument/2006/relationships/image" Target="../media/image10.emf"/><Relationship Id="rId5" Type="http://schemas.openxmlformats.org/officeDocument/2006/relationships/image" Target="../media/image4.emf"/><Relationship Id="rId15" Type="http://schemas.openxmlformats.org/officeDocument/2006/relationships/image" Target="../media/image14.emf"/><Relationship Id="rId10" Type="http://schemas.openxmlformats.org/officeDocument/2006/relationships/image" Target="../media/image9.emf"/><Relationship Id="rId19" Type="http://schemas.openxmlformats.org/officeDocument/2006/relationships/image" Target="../media/image18.emf"/><Relationship Id="rId4" Type="http://schemas.openxmlformats.org/officeDocument/2006/relationships/image" Target="../media/image3.emf"/><Relationship Id="rId9" Type="http://schemas.openxmlformats.org/officeDocument/2006/relationships/image" Target="../media/image8.emf"/><Relationship Id="rId14" Type="http://schemas.openxmlformats.org/officeDocument/2006/relationships/image" Target="../media/image13.emf"/><Relationship Id="rId22" Type="http://schemas.openxmlformats.org/officeDocument/2006/relationships/image" Target="../media/image2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297" t="16186" r="5384"/>
          <a:stretch/>
        </p:blipFill>
        <p:spPr bwMode="auto">
          <a:xfrm>
            <a:off x="-179570" y="-174779"/>
            <a:ext cx="8110330" cy="111036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3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72583" y="1400544"/>
            <a:ext cx="1501441" cy="97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2771208" y="324734"/>
            <a:ext cx="2339102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10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ビストロアスクル</a:t>
            </a:r>
            <a:endParaRPr lang="zh-CN" altLang="en-US" sz="2100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669144" y="667662"/>
            <a:ext cx="4543231" cy="9848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5800" dirty="0">
                <a:solidFill>
                  <a:schemeClr val="bg1"/>
                </a:solidFill>
                <a:latin typeface="HGPSoeiPresenceEB" pitchFamily="18" charset="-128"/>
                <a:ea typeface="HGPSoeiPresenceEB" pitchFamily="18" charset="-128"/>
              </a:rPr>
              <a:t>LUNCH MENU</a:t>
            </a:r>
            <a:endParaRPr lang="zh-CN" altLang="en-US" sz="5800" dirty="0">
              <a:solidFill>
                <a:schemeClr val="bg1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372557" y="1621433"/>
            <a:ext cx="3286477" cy="3277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80" dirty="0">
                <a:solidFill>
                  <a:schemeClr val="bg1"/>
                </a:solidFill>
                <a:latin typeface="+mj-ea"/>
                <a:ea typeface="+mj-ea"/>
              </a:rPr>
              <a:t>ランチは全て</a:t>
            </a:r>
            <a:r>
              <a:rPr lang="ja-JP" altLang="en-US" sz="1530" dirty="0">
                <a:solidFill>
                  <a:srgbClr val="FFF100"/>
                </a:solidFill>
                <a:latin typeface="HGSSoeiKakugothicUB" pitchFamily="34" charset="-128"/>
                <a:ea typeface="HGSSoeiKakugothicUB" pitchFamily="34" charset="-128"/>
              </a:rPr>
              <a:t>デザート</a:t>
            </a:r>
            <a:r>
              <a:rPr lang="en-US" altLang="ja-JP" sz="1530" dirty="0">
                <a:solidFill>
                  <a:srgbClr val="FFF100"/>
                </a:solidFill>
                <a:latin typeface="HGSSoeiKakugothicUB" pitchFamily="34" charset="-128"/>
                <a:ea typeface="HGSSoeiKakugothicUB" pitchFamily="34" charset="-128"/>
              </a:rPr>
              <a:t>or</a:t>
            </a:r>
            <a:r>
              <a:rPr lang="ja-JP" altLang="en-US" sz="1530" dirty="0">
                <a:solidFill>
                  <a:srgbClr val="FFF100"/>
                </a:solidFill>
                <a:latin typeface="HGSSoeiKakugothicUB" pitchFamily="34" charset="-128"/>
                <a:ea typeface="HGSSoeiKakugothicUB" pitchFamily="34" charset="-128"/>
              </a:rPr>
              <a:t>ドリンク</a:t>
            </a:r>
            <a:r>
              <a:rPr lang="ja-JP" altLang="en-US" sz="1080" dirty="0">
                <a:solidFill>
                  <a:schemeClr val="bg1"/>
                </a:solidFill>
                <a:latin typeface="+mj-ea"/>
                <a:ea typeface="+mj-ea"/>
              </a:rPr>
              <a:t>付きです。</a:t>
            </a:r>
            <a:endParaRPr lang="zh-CN" altLang="en-US" sz="108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188564" y="1492402"/>
            <a:ext cx="635110" cy="1969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80" dirty="0">
                <a:solidFill>
                  <a:srgbClr val="231815"/>
                </a:solidFill>
              </a:rPr>
              <a:t>ランチタイム</a:t>
            </a:r>
            <a:endParaRPr lang="zh-CN" altLang="en-US" sz="680" dirty="0">
              <a:solidFill>
                <a:srgbClr val="231815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136457" y="1666881"/>
            <a:ext cx="838691" cy="5634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11</a:t>
            </a:r>
            <a:r>
              <a:rPr lang="zh-CN" altLang="en-US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：</a:t>
            </a:r>
            <a:r>
              <a:rPr lang="en-US" altLang="zh-CN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00〜</a:t>
            </a:r>
          </a:p>
          <a:p>
            <a:r>
              <a:rPr lang="en-US" altLang="zh-CN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14</a:t>
            </a:r>
            <a:r>
              <a:rPr lang="zh-CN" altLang="en-US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：</a:t>
            </a:r>
            <a:r>
              <a:rPr lang="en-US" altLang="zh-CN" sz="1531" spc="-300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00</a:t>
            </a:r>
            <a:endParaRPr lang="zh-CN" altLang="en-US" sz="1531" spc="-300" dirty="0">
              <a:solidFill>
                <a:srgbClr val="231815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215728" y="9519925"/>
            <a:ext cx="2300630" cy="4092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059" dirty="0">
                <a:solidFill>
                  <a:srgbClr val="231815"/>
                </a:solidFill>
                <a:latin typeface="HGSSoeiKakugothicUB" pitchFamily="34" charset="-128"/>
                <a:ea typeface="HGSSoeiKakugothicUB" pitchFamily="34" charset="-128"/>
              </a:rPr>
              <a:t>ビストロアスクル</a:t>
            </a:r>
            <a:endParaRPr lang="zh-CN" altLang="en-US" sz="2059" dirty="0">
              <a:solidFill>
                <a:srgbClr val="231815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215728" y="9832933"/>
            <a:ext cx="3039615" cy="5741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590" dirty="0">
                <a:latin typeface="MS PGothic" pitchFamily="34" charset="-128"/>
                <a:ea typeface="MS PGothic" pitchFamily="34" charset="-128"/>
              </a:rPr>
              <a:t>TEL: </a:t>
            </a:r>
            <a:r>
              <a:rPr lang="en-US" altLang="zh-CN" sz="3131" dirty="0">
                <a:latin typeface="MS PGothic" pitchFamily="34" charset="-128"/>
                <a:ea typeface="MS PGothic" pitchFamily="34" charset="-128"/>
              </a:rPr>
              <a:t>03-1234-1111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35259" y="10382350"/>
            <a:ext cx="2480166" cy="4414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134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CN" sz="1134" dirty="0">
                <a:latin typeface="MS PGothic" pitchFamily="34" charset="-128"/>
                <a:ea typeface="MS PGothic" pitchFamily="34" charset="-128"/>
              </a:rPr>
              <a:t>135-0061 </a:t>
            </a:r>
            <a:r>
              <a:rPr lang="zh-CN" altLang="en-US" sz="1134" dirty="0"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CN" sz="1134" dirty="0"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r>
              <a:rPr lang="en-US" altLang="zh-CN" sz="1134" dirty="0">
                <a:latin typeface="MS PGothic" pitchFamily="34" charset="-128"/>
                <a:ea typeface="MS PGothic" pitchFamily="34" charset="-128"/>
              </a:rPr>
              <a:t>http://www.askult.com/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469376" y="10193063"/>
            <a:ext cx="1361270" cy="6159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134" dirty="0">
                <a:latin typeface="+mj-ea"/>
                <a:ea typeface="+mj-ea"/>
              </a:rPr>
              <a:t>【ACCESS】</a:t>
            </a:r>
          </a:p>
          <a:p>
            <a:r>
              <a:rPr lang="ja-JP" altLang="en-US" sz="1134" dirty="0">
                <a:latin typeface="+mj-ea"/>
                <a:ea typeface="+mj-ea"/>
              </a:rPr>
              <a:t>東京メトロ豊洲駅</a:t>
            </a:r>
          </a:p>
          <a:p>
            <a:r>
              <a:rPr lang="en-US" altLang="ja-JP" sz="1134" dirty="0">
                <a:latin typeface="+mj-ea"/>
                <a:ea typeface="+mj-ea"/>
              </a:rPr>
              <a:t>1a</a:t>
            </a:r>
            <a:r>
              <a:rPr lang="ja-JP" altLang="en-US" sz="1134" dirty="0">
                <a:latin typeface="+mj-ea"/>
                <a:ea typeface="+mj-ea"/>
              </a:rPr>
              <a:t>出口より徒歩</a:t>
            </a:r>
            <a:r>
              <a:rPr lang="en-US" altLang="ja-JP" sz="1134" dirty="0">
                <a:latin typeface="+mj-ea"/>
                <a:ea typeface="+mj-ea"/>
              </a:rPr>
              <a:t>5</a:t>
            </a:r>
            <a:r>
              <a:rPr lang="ja-JP" altLang="en-US" sz="1134" dirty="0">
                <a:latin typeface="+mj-ea"/>
                <a:ea typeface="+mj-ea"/>
              </a:rPr>
              <a:t>分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3469376" y="9570307"/>
            <a:ext cx="1582484" cy="6159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134" dirty="0">
                <a:latin typeface="+mj-ea"/>
                <a:ea typeface="+mj-ea"/>
              </a:rPr>
              <a:t>【</a:t>
            </a:r>
            <a:r>
              <a:rPr lang="ja-JP" altLang="en-US" sz="1134" dirty="0">
                <a:latin typeface="+mj-ea"/>
                <a:ea typeface="+mj-ea"/>
              </a:rPr>
              <a:t>営業時間</a:t>
            </a:r>
            <a:r>
              <a:rPr lang="en-US" altLang="ja-JP" sz="1134" dirty="0">
                <a:latin typeface="+mj-ea"/>
                <a:ea typeface="+mj-ea"/>
              </a:rPr>
              <a:t>】 </a:t>
            </a:r>
          </a:p>
          <a:p>
            <a:r>
              <a:rPr lang="ja-JP" altLang="en-US" sz="1134" dirty="0">
                <a:latin typeface="+mj-ea"/>
                <a:ea typeface="+mj-ea"/>
              </a:rPr>
              <a:t>昼：</a:t>
            </a:r>
            <a:r>
              <a:rPr lang="en-US" altLang="ja-JP" sz="1134" dirty="0">
                <a:latin typeface="+mj-ea"/>
                <a:ea typeface="+mj-ea"/>
              </a:rPr>
              <a:t>11:00</a:t>
            </a:r>
            <a:r>
              <a:rPr lang="ja-JP" altLang="en-US" sz="1134" dirty="0">
                <a:latin typeface="+mj-ea"/>
                <a:ea typeface="+mj-ea"/>
              </a:rPr>
              <a:t>～</a:t>
            </a:r>
            <a:r>
              <a:rPr lang="en-US" altLang="ja-JP" sz="1134" dirty="0">
                <a:latin typeface="+mj-ea"/>
                <a:ea typeface="+mj-ea"/>
              </a:rPr>
              <a:t>14:00</a:t>
            </a:r>
            <a:r>
              <a:rPr lang="ja-JP" altLang="en-US" sz="1134" dirty="0">
                <a:latin typeface="+mj-ea"/>
                <a:ea typeface="+mj-ea"/>
              </a:rPr>
              <a:t>（</a:t>
            </a:r>
            <a:r>
              <a:rPr lang="en-US" altLang="ja-JP" sz="1134" dirty="0">
                <a:latin typeface="+mj-ea"/>
                <a:ea typeface="+mj-ea"/>
              </a:rPr>
              <a:t>L.O</a:t>
            </a:r>
            <a:r>
              <a:rPr lang="ja-JP" altLang="en-US" sz="1134" dirty="0">
                <a:latin typeface="+mj-ea"/>
                <a:ea typeface="+mj-ea"/>
              </a:rPr>
              <a:t>） </a:t>
            </a:r>
          </a:p>
          <a:p>
            <a:r>
              <a:rPr lang="ja-JP" altLang="en-US" sz="1134" dirty="0">
                <a:latin typeface="+mj-ea"/>
                <a:ea typeface="+mj-ea"/>
              </a:rPr>
              <a:t>夜：</a:t>
            </a:r>
            <a:r>
              <a:rPr lang="en-US" altLang="ja-JP" sz="1134" dirty="0">
                <a:latin typeface="+mj-ea"/>
                <a:ea typeface="+mj-ea"/>
              </a:rPr>
              <a:t>17:00</a:t>
            </a:r>
            <a:r>
              <a:rPr lang="ja-JP" altLang="en-US" sz="1134" dirty="0">
                <a:latin typeface="+mj-ea"/>
                <a:ea typeface="+mj-ea"/>
              </a:rPr>
              <a:t>～</a:t>
            </a:r>
            <a:r>
              <a:rPr lang="en-US" altLang="ja-JP" sz="1134" dirty="0">
                <a:latin typeface="+mj-ea"/>
                <a:ea typeface="+mj-ea"/>
              </a:rPr>
              <a:t>22:00</a:t>
            </a:r>
            <a:r>
              <a:rPr lang="ja-JP" altLang="en-US" sz="1134" dirty="0">
                <a:latin typeface="+mj-ea"/>
                <a:ea typeface="+mj-ea"/>
              </a:rPr>
              <a:t>（</a:t>
            </a:r>
            <a:r>
              <a:rPr lang="en-US" altLang="ja-JP" sz="1134" dirty="0">
                <a:latin typeface="+mj-ea"/>
                <a:ea typeface="+mj-ea"/>
              </a:rPr>
              <a:t>L.O</a:t>
            </a:r>
            <a:r>
              <a:rPr lang="ja-JP" altLang="en-US" sz="1134" dirty="0">
                <a:latin typeface="+mj-ea"/>
                <a:ea typeface="+mj-ea"/>
              </a:rPr>
              <a:t>）</a:t>
            </a:r>
          </a:p>
        </p:txBody>
      </p:sp>
      <p:sp>
        <p:nvSpPr>
          <p:cNvPr id="49" name="正方形/長方形 67"/>
          <p:cNvSpPr/>
          <p:nvPr/>
        </p:nvSpPr>
        <p:spPr>
          <a:xfrm>
            <a:off x="5497583" y="9622044"/>
            <a:ext cx="1962000" cy="10908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47" name="Rectangle 46"/>
          <p:cNvSpPr/>
          <p:nvPr/>
        </p:nvSpPr>
        <p:spPr>
          <a:xfrm>
            <a:off x="797287" y="2501901"/>
            <a:ext cx="6177861" cy="23876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2380" y="2613025"/>
            <a:ext cx="662970" cy="5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06193" y="2613025"/>
            <a:ext cx="850666" cy="75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" name="TextBox 9"/>
          <p:cNvSpPr txBox="1"/>
          <p:nvPr/>
        </p:nvSpPr>
        <p:spPr>
          <a:xfrm>
            <a:off x="3454453" y="2669783"/>
            <a:ext cx="8707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800" dirty="0">
                <a:solidFill>
                  <a:srgbClr val="589052"/>
                </a:solidFill>
                <a:latin typeface="HGPSoeiPresenceEB" pitchFamily="18" charset="-128"/>
                <a:ea typeface="HGPSoeiPresenceEB" pitchFamily="18" charset="-128"/>
              </a:rPr>
              <a:t>LUNCH</a:t>
            </a:r>
            <a:endParaRPr lang="zh-CN" altLang="en-US" sz="1800" dirty="0">
              <a:solidFill>
                <a:srgbClr val="58905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2150846" y="3107415"/>
            <a:ext cx="357982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日替わりメニューをはじめ</a:t>
            </a:r>
            <a:r>
              <a:rPr lang="en-US" altLang="ja-JP" sz="1100" dirty="0">
                <a:solidFill>
                  <a:srgbClr val="231815"/>
                </a:solidFill>
                <a:latin typeface="+mj-ea"/>
                <a:ea typeface="+mj-ea"/>
              </a:rPr>
              <a:t>10</a:t>
            </a:r>
            <a:r>
              <a:rPr lang="ja-JP" altLang="en-US" sz="1100" dirty="0">
                <a:solidFill>
                  <a:srgbClr val="231815"/>
                </a:solidFill>
                <a:latin typeface="+mj-ea"/>
                <a:ea typeface="+mj-ea"/>
              </a:rPr>
              <a:t>種類からお選びいただけます</a:t>
            </a:r>
            <a:endParaRPr lang="zh-CN" altLang="en-US" sz="1100" dirty="0">
              <a:solidFill>
                <a:srgbClr val="231815"/>
              </a:solidFill>
              <a:latin typeface="+mj-ea"/>
              <a:ea typeface="+mj-ea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4607930"/>
              </p:ext>
            </p:extLst>
          </p:nvPr>
        </p:nvGraphicFramePr>
        <p:xfrm>
          <a:off x="1361102" y="3443137"/>
          <a:ext cx="5159051" cy="1319365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6103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303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609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5739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日替わりパスタ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ミートソースパスタ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日替わり定食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アラビアータペンネ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オムライス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ペペロンチーノ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カレーライス 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カルボナーラ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6387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ボンゴレビアンコ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ボンゴレビアンコ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pic>
        <p:nvPicPr>
          <p:cNvPr id="28" name="Picture 9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71879" y="2737449"/>
            <a:ext cx="93865" cy="23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0" name="Picture 10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10099" y="2742849"/>
            <a:ext cx="74838" cy="22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72076" y="2279774"/>
            <a:ext cx="939533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1" name="Rectangle 50"/>
          <p:cNvSpPr/>
          <p:nvPr/>
        </p:nvSpPr>
        <p:spPr>
          <a:xfrm>
            <a:off x="449551" y="5295900"/>
            <a:ext cx="3196129" cy="3965605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035" name="Picture 11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9551" y="5159375"/>
            <a:ext cx="511614" cy="72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2" name="TextBox 11"/>
          <p:cNvSpPr txBox="1"/>
          <p:nvPr/>
        </p:nvSpPr>
        <p:spPr>
          <a:xfrm>
            <a:off x="1638126" y="5727081"/>
            <a:ext cx="59343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>
                <a:solidFill>
                  <a:srgbClr val="CFA7CD"/>
                </a:solidFill>
                <a:latin typeface="HGPSoeiPresenceEB" pitchFamily="18" charset="-128"/>
                <a:ea typeface="HGPSoeiPresenceEB" pitchFamily="18" charset="-128"/>
              </a:rPr>
              <a:t>DRINK</a:t>
            </a:r>
            <a:endParaRPr lang="zh-CN" altLang="en-US" sz="1200" dirty="0">
              <a:solidFill>
                <a:srgbClr val="CFA7CD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graphicFrame>
        <p:nvGraphicFramePr>
          <p:cNvPr id="29" name="Table 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9449797"/>
              </p:ext>
            </p:extLst>
          </p:nvPr>
        </p:nvGraphicFramePr>
        <p:xfrm>
          <a:off x="669494" y="6087139"/>
          <a:ext cx="2740658" cy="10680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1041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364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コーヒー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(</a:t>
                      </a:r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ホット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or</a:t>
                      </a:r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アイス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)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300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紅茶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(</a:t>
                      </a:r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ホット</a:t>
                      </a:r>
                      <a:r>
                        <a:rPr lang="en-US" altLang="ja-JP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or</a:t>
                      </a:r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アイス） 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300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コーラ 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300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オレンジジュース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300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3608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アップルジュース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300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pSp>
        <p:nvGrpSpPr>
          <p:cNvPr id="15" name="Group 14"/>
          <p:cNvGrpSpPr/>
          <p:nvPr/>
        </p:nvGrpSpPr>
        <p:grpSpPr>
          <a:xfrm>
            <a:off x="1475342" y="7260038"/>
            <a:ext cx="944333" cy="276999"/>
            <a:chOff x="1475342" y="7214318"/>
            <a:chExt cx="944333" cy="276999"/>
          </a:xfrm>
        </p:grpSpPr>
        <p:pic>
          <p:nvPicPr>
            <p:cNvPr id="1041" name="Picture 17"/>
            <p:cNvPicPr>
              <a:picLocks noChangeAspect="1" noChangeArrowheads="1"/>
            </p:cNvPicPr>
            <p:nvPr/>
          </p:nvPicPr>
          <p:blipFill>
            <a:blip r:embed="rId10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475342" y="7257417"/>
              <a:ext cx="67183" cy="1908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pic>
          <p:nvPicPr>
            <p:cNvPr id="1042" name="Picture 18"/>
            <p:cNvPicPr>
              <a:picLocks noChangeAspect="1" noChangeArrowheads="1"/>
            </p:cNvPicPr>
            <p:nvPr/>
          </p:nvPicPr>
          <p:blipFill>
            <a:blip r:embed="rId11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2342553" y="7252017"/>
              <a:ext cx="77122" cy="20160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pic>
        <p:sp>
          <p:nvSpPr>
            <p:cNvPr id="32" name="TextBox 31"/>
            <p:cNvSpPr txBox="1"/>
            <p:nvPr/>
          </p:nvSpPr>
          <p:spPr>
            <a:xfrm>
              <a:off x="1551051" y="7214318"/>
              <a:ext cx="780983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200" dirty="0">
                  <a:solidFill>
                    <a:srgbClr val="EB6168"/>
                  </a:solidFill>
                  <a:latin typeface="HGPSoeiPresenceEB" pitchFamily="18" charset="-128"/>
                  <a:ea typeface="HGPSoeiPresenceEB" pitchFamily="18" charset="-128"/>
                </a:rPr>
                <a:t>DESSERT</a:t>
              </a:r>
              <a:endParaRPr lang="zh-CN" altLang="en-US" sz="1200" dirty="0">
                <a:solidFill>
                  <a:srgbClr val="EB6168"/>
                </a:solidFill>
                <a:latin typeface="HGPSoeiPresenceEB" pitchFamily="18" charset="-128"/>
                <a:ea typeface="HGPSoeiPresenceEB" pitchFamily="18" charset="-128"/>
              </a:endParaRPr>
            </a:p>
          </p:txBody>
        </p:sp>
      </p:grpSp>
      <p:graphicFrame>
        <p:nvGraphicFramePr>
          <p:cNvPr id="34" name="Table 3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3807503"/>
              </p:ext>
            </p:extLst>
          </p:nvPr>
        </p:nvGraphicFramePr>
        <p:xfrm>
          <a:off x="669494" y="7622955"/>
          <a:ext cx="2740658" cy="1102015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1041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3647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チーズケーキ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400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ショートケーキ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400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アップルパイ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400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チョコタルト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400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20403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パンナコッタ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400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pic>
        <p:nvPicPr>
          <p:cNvPr id="35" name="Picture 12"/>
          <p:cNvPicPr>
            <a:picLocks noChangeAspect="1" noChangeArrowheads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17713" y="5770180"/>
            <a:ext cx="56434" cy="19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6" name="Picture 13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70958" y="5764780"/>
            <a:ext cx="86593" cy="20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" name="Picture 4"/>
          <p:cNvPicPr>
            <a:picLocks noChangeAspect="1" noChangeArrowheads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39937" y="5194790"/>
            <a:ext cx="992097" cy="3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3" name="Rectangle 12"/>
          <p:cNvSpPr/>
          <p:nvPr/>
        </p:nvSpPr>
        <p:spPr>
          <a:xfrm>
            <a:off x="449551" y="8766223"/>
            <a:ext cx="3196129" cy="495281"/>
          </a:xfrm>
          <a:prstGeom prst="rect">
            <a:avLst/>
          </a:prstGeom>
          <a:solidFill>
            <a:srgbClr val="B04D8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797287" y="8835996"/>
            <a:ext cx="245291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00" dirty="0">
                <a:solidFill>
                  <a:schemeClr val="bg1"/>
                </a:solidFill>
              </a:rPr>
              <a:t>ランチをオーダーの方はドリンクとデザート</a:t>
            </a:r>
          </a:p>
          <a:p>
            <a:r>
              <a:rPr lang="ja-JP" altLang="en-US" sz="1000" dirty="0">
                <a:solidFill>
                  <a:schemeClr val="bg1"/>
                </a:solidFill>
              </a:rPr>
              <a:t>いずれかがセットサービスとなります</a:t>
            </a:r>
            <a:endParaRPr lang="zh-CN" altLang="en-US" sz="1000" dirty="0">
              <a:solidFill>
                <a:schemeClr val="bg1"/>
              </a:solidFill>
            </a:endParaRPr>
          </a:p>
        </p:txBody>
      </p:sp>
      <p:pic>
        <p:nvPicPr>
          <p:cNvPr id="1038" name="Picture 14"/>
          <p:cNvPicPr>
            <a:picLocks noChangeAspect="1" noChangeArrowheads="1"/>
          </p:cNvPicPr>
          <p:nvPr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15766" y="8605938"/>
            <a:ext cx="459829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6" name="Rectangle 55"/>
          <p:cNvSpPr/>
          <p:nvPr/>
        </p:nvSpPr>
        <p:spPr>
          <a:xfrm>
            <a:off x="4132607" y="5656438"/>
            <a:ext cx="3124252" cy="3579667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1039" name="Picture 15"/>
          <p:cNvPicPr>
            <a:picLocks noChangeAspect="1" noChangeArrowheads="1"/>
          </p:cNvPicPr>
          <p:nvPr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82680" y="5525538"/>
            <a:ext cx="702992" cy="56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0" name="Picture 16"/>
          <p:cNvPicPr>
            <a:picLocks noChangeAspect="1" noChangeArrowheads="1"/>
          </p:cNvPicPr>
          <p:nvPr/>
        </p:nvPicPr>
        <p:blipFill>
          <a:blip r:embed="rId1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80815" y="8755451"/>
            <a:ext cx="401709" cy="61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3" name="Picture 19"/>
          <p:cNvPicPr>
            <a:picLocks noChangeAspect="1" noChangeArrowheads="1"/>
          </p:cNvPicPr>
          <p:nvPr/>
        </p:nvPicPr>
        <p:blipFill>
          <a:blip r:embed="rId1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93043" y="5910419"/>
            <a:ext cx="53783" cy="19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4" name="Picture 20"/>
          <p:cNvPicPr>
            <a:picLocks noChangeAspect="1" noChangeArrowheads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15481" y="5905019"/>
            <a:ext cx="82708" cy="20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7" name="TextBox 16"/>
          <p:cNvSpPr txBox="1"/>
          <p:nvPr/>
        </p:nvSpPr>
        <p:spPr>
          <a:xfrm>
            <a:off x="5373274" y="5867320"/>
            <a:ext cx="53893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>
                <a:solidFill>
                  <a:srgbClr val="F08300"/>
                </a:solidFill>
                <a:latin typeface="HGPSoeiPresenceEB" pitchFamily="18" charset="-128"/>
                <a:ea typeface="HGPSoeiPresenceEB" pitchFamily="18" charset="-128"/>
              </a:rPr>
              <a:t>FOOD</a:t>
            </a:r>
            <a:endParaRPr lang="zh-CN" altLang="en-US" sz="1200" dirty="0">
              <a:solidFill>
                <a:srgbClr val="F08300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graphicFrame>
        <p:nvGraphicFramePr>
          <p:cNvPr id="40" name="Table 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3884035"/>
              </p:ext>
            </p:extLst>
          </p:nvPr>
        </p:nvGraphicFramePr>
        <p:xfrm>
          <a:off x="4392752" y="6230041"/>
          <a:ext cx="2740658" cy="15849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9013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392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鮮魚のカルパッチョ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前菜の盛り合わせ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グリーンサラダ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シーフードサラダ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zh-CN" altLang="en-US" sz="1300" kern="1200" dirty="0">
                          <a:solidFill>
                            <a:srgbClr val="231815"/>
                          </a:solidFill>
                          <a:latin typeface="+mj-ea"/>
                          <a:ea typeface="+mn-ea"/>
                          <a:cs typeface="+mn-cs"/>
                        </a:rPr>
                        <a:t>￥</a:t>
                      </a:r>
                      <a:r>
                        <a:rPr kumimoji="1" lang="en-US" altLang="zh-CN" sz="1300" kern="1200" dirty="0">
                          <a:solidFill>
                            <a:srgbClr val="231815"/>
                          </a:solidFill>
                          <a:latin typeface="+mj-ea"/>
                          <a:ea typeface="+mn-ea"/>
                          <a:cs typeface="+mn-cs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魚のムニエル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2,000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海鮮のソテー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特選牛肉の炭火焼</a:t>
                      </a: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1,800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子羊のグリル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1,000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43" name="TextBox 42"/>
          <p:cNvSpPr txBox="1"/>
          <p:nvPr/>
        </p:nvSpPr>
        <p:spPr>
          <a:xfrm>
            <a:off x="5345840" y="7903928"/>
            <a:ext cx="8178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200" dirty="0">
                <a:solidFill>
                  <a:srgbClr val="4DB2D0"/>
                </a:solidFill>
                <a:latin typeface="HGPSoeiPresenceEB" pitchFamily="18" charset="-128"/>
                <a:ea typeface="HGPSoeiPresenceEB" pitchFamily="18" charset="-128"/>
              </a:rPr>
              <a:t>ALCOHOL</a:t>
            </a:r>
            <a:endParaRPr lang="zh-CN" altLang="en-US" sz="1200" dirty="0">
              <a:solidFill>
                <a:srgbClr val="4DB2D0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graphicFrame>
        <p:nvGraphicFramePr>
          <p:cNvPr id="41" name="Table 4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0662332"/>
              </p:ext>
            </p:extLst>
          </p:nvPr>
        </p:nvGraphicFramePr>
        <p:xfrm>
          <a:off x="4439504" y="8265813"/>
          <a:ext cx="2740658" cy="792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9013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392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プレミアムビール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7,00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グラスワイン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7,00</a:t>
                      </a:r>
                      <a:endParaRPr lang="en-US" altLang="zh-CN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本格焼酎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7,00</a:t>
                      </a:r>
                      <a:endParaRPr lang="en-US" altLang="zh-CN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8982">
                <a:tc>
                  <a:txBody>
                    <a:bodyPr/>
                    <a:lstStyle/>
                    <a:p>
                      <a:r>
                        <a:rPr lang="ja-JP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日本酒</a:t>
                      </a:r>
                      <a:endParaRPr lang="zh-CN" altLang="en-US" sz="1300" dirty="0">
                        <a:solidFill>
                          <a:srgbClr val="231815"/>
                        </a:solidFill>
                        <a:latin typeface="+mj-ea"/>
                        <a:ea typeface="+mj-ea"/>
                      </a:endParaRPr>
                    </a:p>
                  </a:txBody>
                  <a:tcPr marT="0" marB="0"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￥</a:t>
                      </a:r>
                      <a:r>
                        <a:rPr lang="en-US" altLang="zh-CN" sz="1300" dirty="0">
                          <a:solidFill>
                            <a:srgbClr val="231815"/>
                          </a:solidFill>
                          <a:latin typeface="+mj-ea"/>
                          <a:ea typeface="+mj-ea"/>
                        </a:rPr>
                        <a:t>7,00</a:t>
                      </a:r>
                    </a:p>
                  </a:txBody>
                  <a:tcPr marT="0" marB="0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pic>
        <p:nvPicPr>
          <p:cNvPr id="37" name="Picture 14"/>
          <p:cNvPicPr>
            <a:picLocks noChangeAspect="1" noChangeArrowheads="1"/>
          </p:cNvPicPr>
          <p:nvPr/>
        </p:nvPicPr>
        <p:blipFill>
          <a:blip r:embed="rId2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42243" y="7941628"/>
            <a:ext cx="67183" cy="19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8" name="Picture 15"/>
          <p:cNvPicPr>
            <a:picLocks noChangeAspect="1" noChangeArrowheads="1"/>
          </p:cNvPicPr>
          <p:nvPr/>
        </p:nvPicPr>
        <p:blipFill>
          <a:blip r:embed="rId2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53088" y="7941627"/>
            <a:ext cx="86593" cy="20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6" name="Picture 6"/>
          <p:cNvPicPr>
            <a:picLocks noChangeAspect="1" noChangeArrowheads="1"/>
          </p:cNvPicPr>
          <p:nvPr/>
        </p:nvPicPr>
        <p:blipFill>
          <a:blip r:embed="rId2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51860" y="5502209"/>
            <a:ext cx="1017260" cy="3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335</Words>
  <Application>Microsoft Office PowerPoint</Application>
  <PresentationFormat>ユーザー設定</PresentationFormat>
  <Paragraphs>106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HGPSoeiPresenceEB</vt:lpstr>
      <vt:lpstr>HGSSoeiKakugothicUB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2016-07-29T12:44:30Z</dcterms:created>
  <dcterms:modified xsi:type="dcterms:W3CDTF">2017-02-21T10:23:45Z</dcterms:modified>
</cp:coreProperties>
</file>