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6" r:id="rId1"/>
  </p:sldMasterIdLst>
  <p:notesMasterIdLst>
    <p:notesMasterId r:id="rId4"/>
  </p:notesMasterIdLst>
  <p:sldIdLst>
    <p:sldId id="260" r:id="rId2"/>
    <p:sldId id="261" r:id="rId3"/>
  </p:sldIdLst>
  <p:sldSz cx="7775575" cy="10907713"/>
  <p:notesSz cx="7318375" cy="10450513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A6E3"/>
    <a:srgbClr val="008A92"/>
    <a:srgbClr val="EF8200"/>
    <a:srgbClr val="FFF9B0"/>
    <a:srgbClr val="E94708"/>
    <a:srgbClr val="906E30"/>
    <a:srgbClr val="82582D"/>
    <a:srgbClr val="A4723A"/>
    <a:srgbClr val="664724"/>
    <a:srgbClr val="64522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6838" autoAdjust="0"/>
    <p:restoredTop sz="94660"/>
  </p:normalViewPr>
  <p:slideViewPr>
    <p:cSldViewPr snapToGrid="0">
      <p:cViewPr varScale="1">
        <p:scale>
          <a:sx n="50" d="100"/>
          <a:sy n="50" d="100"/>
        </p:scale>
        <p:origin x="2292" y="28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88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2017/2/21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66" tIns="48583" rIns="97166" bIns="48583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0"/>
            <a:ext cx="5854700" cy="4114889"/>
          </a:xfrm>
          <a:prstGeom prst="rect">
            <a:avLst/>
          </a:prstGeom>
        </p:spPr>
        <p:txBody>
          <a:bodyPr vert="horz" lIns="97166" tIns="48583" rIns="97166" bIns="48583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2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88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このテンプレートは</a:t>
            </a:r>
            <a:r>
              <a:rPr lang="en-US" altLang="ja-JP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A4</a:t>
            </a: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サイズ</a:t>
            </a:r>
            <a:r>
              <a:rPr lang="en-US" altLang="ja-JP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(297</a:t>
            </a: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×210</a:t>
            </a: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-4082" y="-14512"/>
            <a:ext cx="7765143" cy="70754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974" y="8402501"/>
            <a:ext cx="6629400" cy="1266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72527" y="8498673"/>
            <a:ext cx="1372895" cy="104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797837" y="656705"/>
            <a:ext cx="892552" cy="2561727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n-US" altLang="ja-JP" sz="1200" b="1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40</a:t>
            </a:r>
            <a:r>
              <a:rPr lang="ja-JP" altLang="en-US" sz="1200" b="1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歳以上の方は</a:t>
            </a:r>
          </a:p>
          <a:p>
            <a:pPr>
              <a:spcBef>
                <a:spcPts val="600"/>
              </a:spcBef>
            </a:pPr>
            <a:r>
              <a:rPr lang="ja-JP" altLang="en-US" sz="1200" b="1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毎年の受診を</a:t>
            </a:r>
          </a:p>
          <a:p>
            <a:pPr>
              <a:spcBef>
                <a:spcPts val="600"/>
              </a:spcBef>
            </a:pPr>
            <a:r>
              <a:rPr lang="ja-JP" altLang="en-US" sz="1200" b="1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おすすめします</a:t>
            </a:r>
            <a:endParaRPr lang="zh-CN" altLang="en-US" sz="1200" b="1" dirty="0">
              <a:solidFill>
                <a:schemeClr val="bg1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-4083" y="5115560"/>
            <a:ext cx="7765143" cy="1390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2205" dirty="0">
                <a:solidFill>
                  <a:schemeClr val="bg1"/>
                </a:solidFill>
                <a:latin typeface="HGPSoeiKakugothicUB" pitchFamily="50" charset="-128"/>
                <a:ea typeface="HGPSoeiKakugothicUB" pitchFamily="50" charset="-128"/>
              </a:rPr>
              <a:t>大事なのは早期発見・早期治療</a:t>
            </a:r>
            <a:endParaRPr lang="en-US" altLang="ja-JP" sz="2205" dirty="0">
              <a:solidFill>
                <a:schemeClr val="bg1"/>
              </a:solidFill>
              <a:latin typeface="HGPSoeiKakugothicUB" pitchFamily="50" charset="-128"/>
              <a:ea typeface="HGPSoeiKakugothicUB" pitchFamily="50" charset="-128"/>
            </a:endParaRPr>
          </a:p>
          <a:p>
            <a:pPr algn="ctr">
              <a:spcBef>
                <a:spcPts val="600"/>
              </a:spcBef>
            </a:pPr>
            <a:r>
              <a:rPr lang="ja-JP" altLang="en-US" sz="5733" dirty="0">
                <a:solidFill>
                  <a:schemeClr val="bg1"/>
                </a:solidFill>
                <a:latin typeface="HGPSoeiKakugothicUB" pitchFamily="50" charset="-128"/>
                <a:ea typeface="HGPSoeiKakugothicUB" pitchFamily="50" charset="-128"/>
              </a:rPr>
              <a:t>人間ドックのご案内</a:t>
            </a:r>
            <a:endParaRPr lang="zh-CN" altLang="en-US" sz="5733" dirty="0">
              <a:solidFill>
                <a:schemeClr val="bg1"/>
              </a:solidFill>
              <a:latin typeface="HGPSoeiKakugothicUB" pitchFamily="50" charset="-128"/>
              <a:ea typeface="HGPSoeiKakugothicUB" pitchFamily="50" charset="-128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80561" y="7148904"/>
            <a:ext cx="7339638" cy="10941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3255" dirty="0">
                <a:solidFill>
                  <a:srgbClr val="00A6E3"/>
                </a:solidFill>
                <a:latin typeface="HGPSoeiKakugothicUB" pitchFamily="50" charset="-128"/>
                <a:ea typeface="HGPSoeiKakugothicUB" pitchFamily="50" charset="-128"/>
              </a:rPr>
              <a:t>人間ドッグ半日コース	￥</a:t>
            </a:r>
            <a:r>
              <a:rPr lang="en-US" altLang="ja-JP" sz="3255" dirty="0">
                <a:solidFill>
                  <a:srgbClr val="00A6E3"/>
                </a:solidFill>
                <a:latin typeface="HGPSoeiKakugothicUB" pitchFamily="50" charset="-128"/>
                <a:ea typeface="HGPSoeiKakugothicUB" pitchFamily="50" charset="-128"/>
              </a:rPr>
              <a:t>43,200</a:t>
            </a:r>
          </a:p>
          <a:p>
            <a:r>
              <a:rPr lang="ja-JP" altLang="en-US" sz="3255" dirty="0">
                <a:solidFill>
                  <a:srgbClr val="00A6E3"/>
                </a:solidFill>
                <a:latin typeface="HGPSoeiKakugothicUB" pitchFamily="50" charset="-128"/>
                <a:ea typeface="HGPSoeiKakugothicUB" pitchFamily="50" charset="-128"/>
              </a:rPr>
              <a:t>半日コース＆脳ドック	￥</a:t>
            </a:r>
            <a:r>
              <a:rPr lang="en-US" altLang="ja-JP" sz="3255" dirty="0">
                <a:solidFill>
                  <a:srgbClr val="00A6E3"/>
                </a:solidFill>
                <a:latin typeface="HGPSoeiKakugothicUB" pitchFamily="50" charset="-128"/>
                <a:ea typeface="HGPSoeiKakugothicUB" pitchFamily="50" charset="-128"/>
              </a:rPr>
              <a:t>62,640	</a:t>
            </a:r>
            <a:endParaRPr lang="zh-CN" altLang="en-US" sz="3255" dirty="0">
              <a:solidFill>
                <a:srgbClr val="00A6E3"/>
              </a:solidFill>
              <a:latin typeface="HGPSoeiKakugothicUB" pitchFamily="50" charset="-128"/>
              <a:ea typeface="HGPSoeiKakugothicUB" pitchFamily="50" charset="-128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40740" y="8795816"/>
            <a:ext cx="1750060" cy="453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3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各種オプション検査</a:t>
            </a:r>
            <a:endParaRPr lang="en-US" altLang="ja-JP" sz="1300" dirty="0">
              <a:solidFill>
                <a:schemeClr val="bg1"/>
              </a:solidFill>
              <a:latin typeface="MS PGothic" pitchFamily="34" charset="-128"/>
              <a:ea typeface="MS PGothic" pitchFamily="34" charset="-128"/>
            </a:endParaRPr>
          </a:p>
          <a:p>
            <a:pPr algn="ctr">
              <a:spcBef>
                <a:spcPts val="300"/>
              </a:spcBef>
            </a:pPr>
            <a:r>
              <a:rPr lang="ja-JP" altLang="en-US" sz="8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お得なセットメニューもあります</a:t>
            </a:r>
            <a:endParaRPr lang="zh-CN" altLang="en-US" sz="800" dirty="0">
              <a:solidFill>
                <a:schemeClr val="bg1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025140" y="8666581"/>
            <a:ext cx="3017520" cy="8156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300"/>
              </a:spcBef>
            </a:pPr>
            <a:r>
              <a:rPr lang="ja-JP" altLang="en-US" sz="1400" dirty="0">
                <a:solidFill>
                  <a:srgbClr val="00A6E3"/>
                </a:solidFill>
                <a:latin typeface="MS PGothic" pitchFamily="34" charset="-128"/>
                <a:ea typeface="MS PGothic" pitchFamily="34" charset="-128"/>
              </a:rPr>
              <a:t>・大腸内視鏡検査</a:t>
            </a:r>
            <a:r>
              <a:rPr lang="ja-JP" altLang="en-US" sz="1400" baseline="-6000" dirty="0">
                <a:solidFill>
                  <a:srgbClr val="00A6E3"/>
                </a:solidFill>
                <a:latin typeface="MS PGothic" pitchFamily="34" charset="-128"/>
                <a:ea typeface="MS PGothic" pitchFamily="34" charset="-128"/>
              </a:rPr>
              <a:t>（大腸カメラ）</a:t>
            </a:r>
          </a:p>
          <a:p>
            <a:pPr>
              <a:spcBef>
                <a:spcPts val="300"/>
              </a:spcBef>
            </a:pPr>
            <a:r>
              <a:rPr lang="ja-JP" altLang="en-US" sz="1400" dirty="0">
                <a:solidFill>
                  <a:srgbClr val="00A6E3"/>
                </a:solidFill>
                <a:latin typeface="MS PGothic" pitchFamily="34" charset="-128"/>
                <a:ea typeface="MS PGothic" pitchFamily="34" charset="-128"/>
              </a:rPr>
              <a:t>・肺がん検診</a:t>
            </a:r>
            <a:r>
              <a:rPr lang="ja-JP" altLang="en-US" sz="1400" baseline="-6000" dirty="0">
                <a:solidFill>
                  <a:srgbClr val="00A6E3"/>
                </a:solidFill>
                <a:latin typeface="MS PGothic" pitchFamily="34" charset="-128"/>
                <a:ea typeface="MS PGothic" pitchFamily="34" charset="-128"/>
              </a:rPr>
              <a:t>（胸部ＣＴ）</a:t>
            </a:r>
          </a:p>
          <a:p>
            <a:pPr>
              <a:spcBef>
                <a:spcPts val="300"/>
              </a:spcBef>
            </a:pPr>
            <a:r>
              <a:rPr lang="ja-JP" altLang="en-US" sz="1400" dirty="0">
                <a:solidFill>
                  <a:srgbClr val="00A6E3"/>
                </a:solidFill>
                <a:latin typeface="MS PGothic" pitchFamily="34" charset="-128"/>
                <a:ea typeface="MS PGothic" pitchFamily="34" charset="-128"/>
              </a:rPr>
              <a:t>・婦人科検診</a:t>
            </a:r>
            <a:r>
              <a:rPr lang="ja-JP" altLang="en-US" sz="1400" baseline="-6000" dirty="0">
                <a:solidFill>
                  <a:srgbClr val="00A6E3"/>
                </a:solidFill>
                <a:latin typeface="MS PGothic" pitchFamily="34" charset="-128"/>
                <a:ea typeface="MS PGothic" pitchFamily="34" charset="-128"/>
              </a:rPr>
              <a:t>（マンモグラフィー／</a:t>
            </a:r>
            <a:r>
              <a:rPr lang="en-US" altLang="ja-JP" sz="1400" baseline="-6000" dirty="0">
                <a:solidFill>
                  <a:srgbClr val="00A6E3"/>
                </a:solidFill>
                <a:latin typeface="MS PGothic" pitchFamily="34" charset="-128"/>
                <a:ea typeface="MS PGothic" pitchFamily="34" charset="-128"/>
              </a:rPr>
              <a:t>CA</a:t>
            </a:r>
            <a:r>
              <a:rPr lang="ja-JP" altLang="en-US" sz="1400" baseline="-6000" dirty="0">
                <a:solidFill>
                  <a:srgbClr val="00A6E3"/>
                </a:solidFill>
                <a:latin typeface="MS PGothic" pitchFamily="34" charset="-128"/>
                <a:ea typeface="MS PGothic" pitchFamily="34" charset="-128"/>
              </a:rPr>
              <a:t>１２５）</a:t>
            </a:r>
            <a:endParaRPr lang="zh-CN" altLang="en-US" sz="1400" baseline="-6000" dirty="0">
              <a:solidFill>
                <a:srgbClr val="00A6E3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56974" y="9837420"/>
            <a:ext cx="365782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800" dirty="0">
                <a:latin typeface="MS PGothic" pitchFamily="34" charset="-128"/>
                <a:ea typeface="MS PGothic" pitchFamily="34" charset="-128"/>
              </a:rPr>
              <a:t>ご予約・お問い合わせはお気軽にお問い合わせください</a:t>
            </a:r>
            <a:endParaRPr lang="zh-CN" altLang="en-US" sz="800" dirty="0"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56974" y="10028460"/>
            <a:ext cx="365782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200" dirty="0">
                <a:latin typeface="HGPSoeiKakugothicUB" pitchFamily="50" charset="-128"/>
                <a:ea typeface="HGPSoeiKakugothicUB" pitchFamily="50" charset="-128"/>
              </a:rPr>
              <a:t>アスクルクリニック人間ドッグセンター</a:t>
            </a:r>
            <a:endParaRPr lang="zh-CN" altLang="en-US" sz="1200" dirty="0">
              <a:latin typeface="HGPSoeiKakugothicUB" pitchFamily="50" charset="-128"/>
              <a:ea typeface="HGPSoeiKakugothicUB" pitchFamily="50" charset="-128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56974" y="10289440"/>
            <a:ext cx="483130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altLang="ja-JP" sz="1200" dirty="0">
                <a:latin typeface="MS PGothic" pitchFamily="34" charset="-128"/>
                <a:ea typeface="MS PGothic" pitchFamily="34" charset="-128"/>
              </a:rPr>
              <a:t>TEL 03-1234-1111</a:t>
            </a:r>
            <a:r>
              <a:rPr lang="ja-JP" altLang="de-DE" sz="1200" dirty="0">
                <a:latin typeface="MS PGothic" pitchFamily="34" charset="-128"/>
                <a:ea typeface="MS PGothic" pitchFamily="34" charset="-128"/>
              </a:rPr>
              <a:t>　東京都江東区豊洲</a:t>
            </a:r>
            <a:r>
              <a:rPr lang="de-DE" altLang="ja-JP" sz="1200" dirty="0">
                <a:latin typeface="MS PGothic" pitchFamily="34" charset="-128"/>
                <a:ea typeface="MS PGothic" pitchFamily="34" charset="-128"/>
              </a:rPr>
              <a:t>3-2-3</a:t>
            </a:r>
            <a:r>
              <a:rPr lang="ja-JP" altLang="de-DE" sz="1200" dirty="0">
                <a:latin typeface="MS PGothic" pitchFamily="34" charset="-128"/>
                <a:ea typeface="MS PGothic" pitchFamily="34" charset="-128"/>
              </a:rPr>
              <a:t>　</a:t>
            </a:r>
            <a:r>
              <a:rPr lang="de-DE" altLang="ja-JP" sz="1200" dirty="0">
                <a:latin typeface="MS PGothic" pitchFamily="34" charset="-128"/>
                <a:ea typeface="MS PGothic" pitchFamily="34" charset="-128"/>
              </a:rPr>
              <a:t>http://www.askult.com/</a:t>
            </a:r>
            <a:endParaRPr lang="zh-CN" altLang="en-US" sz="1200" dirty="0"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834427" y="8721410"/>
            <a:ext cx="1120551" cy="6617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200"/>
              </a:spcBef>
            </a:pPr>
            <a:r>
              <a:rPr lang="ja-JP" altLang="en-US" sz="800" dirty="0">
                <a:solidFill>
                  <a:srgbClr val="00A6E3"/>
                </a:solidFill>
                <a:latin typeface="MS PGothic" pitchFamily="34" charset="-128"/>
                <a:ea typeface="MS PGothic" pitchFamily="34" charset="-128"/>
              </a:rPr>
              <a:t>女性には</a:t>
            </a:r>
          </a:p>
          <a:p>
            <a:pPr algn="ctr">
              <a:spcBef>
                <a:spcPts val="200"/>
              </a:spcBef>
            </a:pPr>
            <a:r>
              <a:rPr lang="ja-JP" altLang="en-US" sz="800" dirty="0">
                <a:solidFill>
                  <a:srgbClr val="00A6E3"/>
                </a:solidFill>
                <a:latin typeface="MS PGothic" pitchFamily="34" charset="-128"/>
                <a:ea typeface="MS PGothic" pitchFamily="34" charset="-128"/>
              </a:rPr>
              <a:t>女性技師と</a:t>
            </a:r>
          </a:p>
          <a:p>
            <a:pPr algn="ctr">
              <a:spcBef>
                <a:spcPts val="200"/>
              </a:spcBef>
            </a:pPr>
            <a:r>
              <a:rPr lang="ja-JP" altLang="en-US" sz="800" dirty="0">
                <a:solidFill>
                  <a:srgbClr val="00A6E3"/>
                </a:solidFill>
                <a:latin typeface="MS PGothic" pitchFamily="34" charset="-128"/>
                <a:ea typeface="MS PGothic" pitchFamily="34" charset="-128"/>
              </a:rPr>
              <a:t>スタッフが</a:t>
            </a:r>
          </a:p>
          <a:p>
            <a:pPr algn="ctr">
              <a:spcBef>
                <a:spcPts val="200"/>
              </a:spcBef>
            </a:pPr>
            <a:r>
              <a:rPr lang="ja-JP" altLang="en-US" sz="800" dirty="0">
                <a:solidFill>
                  <a:srgbClr val="00A6E3"/>
                </a:solidFill>
                <a:latin typeface="MS PGothic" pitchFamily="34" charset="-128"/>
                <a:ea typeface="MS PGothic" pitchFamily="34" charset="-128"/>
              </a:rPr>
              <a:t>対応します。</a:t>
            </a:r>
            <a:endParaRPr lang="zh-CN" altLang="en-US" sz="800" baseline="-6000" dirty="0">
              <a:solidFill>
                <a:srgbClr val="00A6E3"/>
              </a:solidFill>
              <a:latin typeface="MS PGothic" pitchFamily="34" charset="-128"/>
              <a:ea typeface="MS PGothic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79290052"/>
      </p:ext>
    </p:extLst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51</Template>
  <TotalTime>0</TotalTime>
  <Words>194</Words>
  <Application>Microsoft Office PowerPoint</Application>
  <PresentationFormat>ユーザー設定</PresentationFormat>
  <Paragraphs>36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9" baseType="lpstr">
      <vt:lpstr>HGPSoeiKakugothicUB</vt:lpstr>
      <vt:lpstr>ＭＳ Ｐゴシック</vt:lpstr>
      <vt:lpstr>ＭＳ Ｐゴシック</vt:lpstr>
      <vt:lpstr>Arial</vt:lpstr>
      <vt:lpstr>Calibri</vt:lpstr>
      <vt:lpstr>Calibri Light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2016-07-27T06:08:12Z</dcterms:created>
  <dcterms:modified xsi:type="dcterms:W3CDTF">2017-02-21T10:36:12Z</dcterms:modified>
</cp:coreProperties>
</file>