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8200"/>
    <a:srgbClr val="FFF9B0"/>
    <a:srgbClr val="E94708"/>
    <a:srgbClr val="906E30"/>
    <a:srgbClr val="82582D"/>
    <a:srgbClr val="A4723A"/>
    <a:srgbClr val="664724"/>
    <a:srgbClr val="645226"/>
    <a:srgbClr val="640000"/>
    <a:srgbClr val="3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4" r="5583"/>
          <a:stretch/>
        </p:blipFill>
        <p:spPr bwMode="auto">
          <a:xfrm>
            <a:off x="-152400" y="11112"/>
            <a:ext cx="8089900" cy="109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24857" y="478971"/>
            <a:ext cx="53140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600" dirty="0">
                <a:solidFill>
                  <a:srgbClr val="FFF9B0"/>
                </a:solidFill>
                <a:latin typeface="HGSSoeiKakugothicUB" pitchFamily="34" charset="-128"/>
                <a:ea typeface="HGSSoeiKakugothicUB" pitchFamily="34" charset="-128"/>
              </a:rPr>
              <a:t>アスクルコンサルタント事務所の</a:t>
            </a:r>
            <a:endParaRPr lang="zh-CN" altLang="en-US" sz="2600" dirty="0">
              <a:solidFill>
                <a:srgbClr val="FFF9B0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175657" y="984864"/>
            <a:ext cx="5123543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51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ご家族の為の</a:t>
            </a:r>
            <a:endParaRPr lang="zh-CN" altLang="en-US" sz="5100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175657" y="1725896"/>
            <a:ext cx="5123543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2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相続セミナー</a:t>
            </a:r>
            <a:endParaRPr lang="zh-CN" altLang="en-US" sz="6200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175657" y="2791808"/>
            <a:ext cx="5123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800" dirty="0">
                <a:latin typeface="HGSSoeiKakugothicUB" pitchFamily="34" charset="-128"/>
                <a:ea typeface="HGSSoeiKakugothicUB" pitchFamily="34" charset="-128"/>
              </a:rPr>
              <a:t>すみやかな相続の為に早めの対策が必要です。</a:t>
            </a:r>
            <a:endParaRPr lang="zh-CN" altLang="en-US" sz="1800" dirty="0">
              <a:latin typeface="HGSSoeiKakugothicUB" pitchFamily="34" charset="-128"/>
              <a:ea typeface="HGSSoeiKakugothicUB" pitchFamily="34" charset="-12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044" y="5919108"/>
            <a:ext cx="1888497" cy="169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5934076"/>
            <a:ext cx="863198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6367367"/>
            <a:ext cx="863198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6800658"/>
            <a:ext cx="863198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7233950"/>
            <a:ext cx="863198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2689486" y="5944682"/>
            <a:ext cx="840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dirty="0">
                <a:solidFill>
                  <a:srgbClr val="EF8200"/>
                </a:solidFill>
                <a:latin typeface="HGSSoeiKakugothicUB" pitchFamily="34" charset="-128"/>
                <a:ea typeface="HGSSoeiKakugothicUB" pitchFamily="34" charset="-128"/>
              </a:rPr>
              <a:t>日 程</a:t>
            </a:r>
            <a:endParaRPr lang="zh-CN" altLang="en-US" sz="1600" dirty="0">
              <a:solidFill>
                <a:srgbClr val="EF8200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689486" y="6389960"/>
            <a:ext cx="840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dirty="0">
                <a:solidFill>
                  <a:srgbClr val="EF8200"/>
                </a:solidFill>
                <a:latin typeface="HGSSoeiKakugothicUB" pitchFamily="34" charset="-128"/>
                <a:ea typeface="HGSSoeiKakugothicUB" pitchFamily="34" charset="-128"/>
              </a:rPr>
              <a:t>時 間</a:t>
            </a:r>
            <a:endParaRPr lang="zh-CN" altLang="en-US" sz="1600" dirty="0">
              <a:solidFill>
                <a:srgbClr val="EF8200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689486" y="6822008"/>
            <a:ext cx="840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dirty="0">
                <a:solidFill>
                  <a:srgbClr val="EF8200"/>
                </a:solidFill>
                <a:latin typeface="HGSSoeiKakugothicUB" pitchFamily="34" charset="-128"/>
                <a:ea typeface="HGSSoeiKakugothicUB" pitchFamily="34" charset="-128"/>
              </a:rPr>
              <a:t>会 場</a:t>
            </a:r>
            <a:endParaRPr lang="zh-CN" altLang="en-US" sz="1600" dirty="0">
              <a:solidFill>
                <a:srgbClr val="EF8200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689486" y="7254056"/>
            <a:ext cx="840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dirty="0">
                <a:solidFill>
                  <a:srgbClr val="EF8200"/>
                </a:solidFill>
                <a:latin typeface="HGSSoeiKakugothicUB" pitchFamily="34" charset="-128"/>
                <a:ea typeface="HGSSoeiKakugothicUB" pitchFamily="34" charset="-128"/>
              </a:rPr>
              <a:t>講 師</a:t>
            </a:r>
            <a:endParaRPr lang="zh-CN" altLang="en-US" sz="1600" dirty="0">
              <a:solidFill>
                <a:srgbClr val="EF8200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03430" y="6108020"/>
            <a:ext cx="149874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入場</a:t>
            </a:r>
          </a:p>
          <a:p>
            <a:pPr algn="ctr"/>
            <a:r>
              <a:rPr lang="ja-JP" altLang="en-US" sz="40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無料</a:t>
            </a:r>
            <a:endParaRPr lang="zh-CN" altLang="en-US" sz="4000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044" y="7784783"/>
            <a:ext cx="6620726" cy="5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520" y="7860203"/>
            <a:ext cx="9480" cy="4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5140" y="7854053"/>
            <a:ext cx="1905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692199" y="7838813"/>
            <a:ext cx="444385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00" dirty="0">
                <a:latin typeface="HGSSoeiKakugothicUB" pitchFamily="34" charset="-128"/>
                <a:ea typeface="HGSSoeiKakugothicUB" pitchFamily="34" charset="-128"/>
              </a:rPr>
              <a:t>・遺産相続と遺言書の基礎知識　・税制改革のポイント　</a:t>
            </a:r>
          </a:p>
          <a:p>
            <a:r>
              <a:rPr lang="ja-JP" altLang="en-US" sz="1300" dirty="0">
                <a:latin typeface="HGSSoeiKakugothicUB" pitchFamily="34" charset="-128"/>
                <a:ea typeface="HGSSoeiKakugothicUB" pitchFamily="34" charset="-128"/>
              </a:rPr>
              <a:t>・具体的な手続き　・資産活用による対策　・質疑応答</a:t>
            </a:r>
            <a:endParaRPr lang="zh-CN" altLang="en-US" sz="1300" dirty="0"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562167" y="6822008"/>
            <a:ext cx="37135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HGSSoeiKakugothicUB" pitchFamily="34" charset="-128"/>
                <a:ea typeface="HGSSoeiKakugothicUB" pitchFamily="34" charset="-128"/>
              </a:rPr>
              <a:t>アスクルコンサルタント事務所会議室</a:t>
            </a:r>
            <a:endParaRPr lang="zh-CN" altLang="en-US" sz="1600" dirty="0"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562168" y="6389960"/>
            <a:ext cx="35244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latin typeface="HGSSoeiKakugothicUB" pitchFamily="34" charset="-128"/>
                <a:ea typeface="HGSSoeiKakugothicUB" pitchFamily="34" charset="-128"/>
              </a:rPr>
              <a:t>13:00</a:t>
            </a:r>
            <a:r>
              <a:rPr lang="ja-JP" altLang="en-US" sz="1600" dirty="0">
                <a:latin typeface="HGSSoeiKakugothicUB" pitchFamily="34" charset="-128"/>
                <a:ea typeface="HGSSoeiKakugothicUB" pitchFamily="34" charset="-128"/>
              </a:rPr>
              <a:t>～</a:t>
            </a:r>
            <a:r>
              <a:rPr lang="en-US" altLang="ja-JP" sz="1600" dirty="0">
                <a:latin typeface="HGSSoeiKakugothicUB" pitchFamily="34" charset="-128"/>
                <a:ea typeface="HGSSoeiKakugothicUB" pitchFamily="34" charset="-128"/>
              </a:rPr>
              <a:t>16:00</a:t>
            </a:r>
            <a:endParaRPr lang="zh-CN" altLang="en-US" sz="1600" dirty="0"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562168" y="5957912"/>
            <a:ext cx="3524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HGSSoeiKakugothicUB" pitchFamily="34" charset="-128"/>
                <a:ea typeface="HGSSoeiKakugothicUB" pitchFamily="34" charset="-128"/>
              </a:rPr>
              <a:t>2016</a:t>
            </a:r>
            <a:r>
              <a:rPr lang="zh-CN" altLang="en-US" sz="2000" dirty="0">
                <a:latin typeface="HGSSoeiKakugothicUB" pitchFamily="34" charset="-128"/>
                <a:ea typeface="HGSSoeiKakugothicUB" pitchFamily="34" charset="-128"/>
              </a:rPr>
              <a:t>年 </a:t>
            </a:r>
            <a:r>
              <a:rPr lang="en-US" altLang="zh-CN" sz="2000" dirty="0">
                <a:latin typeface="HGSSoeiKakugothicUB" pitchFamily="34" charset="-128"/>
                <a:ea typeface="HGSSoeiKakugothicUB" pitchFamily="34" charset="-128"/>
              </a:rPr>
              <a:t>9</a:t>
            </a:r>
            <a:r>
              <a:rPr lang="zh-CN" altLang="en-US" sz="2000" dirty="0">
                <a:latin typeface="HGSSoeiKakugothicUB" pitchFamily="34" charset="-128"/>
                <a:ea typeface="HGSSoeiKakugothicUB" pitchFamily="34" charset="-128"/>
              </a:rPr>
              <a:t>月</a:t>
            </a:r>
            <a:r>
              <a:rPr lang="en-US" altLang="zh-CN" sz="2000" dirty="0">
                <a:latin typeface="HGSSoeiKakugothicUB" pitchFamily="34" charset="-128"/>
                <a:ea typeface="HGSSoeiKakugothicUB" pitchFamily="34" charset="-128"/>
              </a:rPr>
              <a:t>10</a:t>
            </a:r>
            <a:r>
              <a:rPr lang="zh-CN" altLang="en-US" sz="2000" dirty="0">
                <a:latin typeface="HGSSoeiKakugothicUB" pitchFamily="34" charset="-128"/>
                <a:ea typeface="HGSSoeiKakugothicUB" pitchFamily="34" charset="-128"/>
              </a:rPr>
              <a:t>日 （土）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04843" y="7854053"/>
            <a:ext cx="1884277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900" dirty="0">
                <a:solidFill>
                  <a:srgbClr val="EF8200"/>
                </a:solidFill>
                <a:latin typeface="HGSSoeiKakugothicUB" pitchFamily="34" charset="-128"/>
                <a:ea typeface="HGSSoeiKakugothicUB" pitchFamily="34" charset="-128"/>
              </a:rPr>
              <a:t>セミナー内容</a:t>
            </a:r>
            <a:endParaRPr lang="zh-CN" altLang="en-US" sz="1900" dirty="0">
              <a:solidFill>
                <a:srgbClr val="EF8200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82923" y="8478192"/>
            <a:ext cx="6792835" cy="407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50" dirty="0">
                <a:solidFill>
                  <a:srgbClr val="EF8200"/>
                </a:solidFill>
                <a:latin typeface="HGSSoeiKakugothicUB" pitchFamily="34" charset="-128"/>
                <a:ea typeface="HGSSoeiKakugothicUB" pitchFamily="34" charset="-128"/>
              </a:rPr>
              <a:t>ご予約・お問い合わせ：</a:t>
            </a:r>
            <a:r>
              <a:rPr lang="ja-JP" altLang="en-US" sz="2050" dirty="0">
                <a:latin typeface="HGSSoeiKakugothicUB" pitchFamily="34" charset="-128"/>
                <a:ea typeface="HGSSoeiKakugothicUB" pitchFamily="34" charset="-128"/>
              </a:rPr>
              <a:t>アスクルコンサルタント事務所</a:t>
            </a:r>
            <a:endParaRPr lang="zh-CN" altLang="en-US" sz="2050" dirty="0">
              <a:latin typeface="HGSSoeiKakugothicUB" pitchFamily="34" charset="-128"/>
              <a:ea typeface="HGSSoeiKakugothicUB" pitchFamily="34" charset="-128"/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21" y="9003665"/>
            <a:ext cx="635936" cy="2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21" y="9414296"/>
            <a:ext cx="635936" cy="2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21" y="9774336"/>
            <a:ext cx="635936" cy="2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" name="TextBox 50"/>
          <p:cNvSpPr txBox="1"/>
          <p:nvPr/>
        </p:nvSpPr>
        <p:spPr>
          <a:xfrm>
            <a:off x="3562168" y="7254056"/>
            <a:ext cx="40578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HGSSoeiKakugothicUB" pitchFamily="34" charset="-128"/>
                <a:ea typeface="HGSSoeiKakugothicUB" pitchFamily="34" charset="-128"/>
              </a:rPr>
              <a:t>明日来男（ファイナンシャルプランナー）</a:t>
            </a:r>
            <a:endParaRPr lang="zh-CN" altLang="en-US" sz="1600" dirty="0"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171927" y="9757989"/>
            <a:ext cx="3524432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50" dirty="0">
                <a:latin typeface="HGSSoeiKakugothicUB" pitchFamily="34" charset="-128"/>
                <a:ea typeface="HGSSoeiKakugothicUB" pitchFamily="34" charset="-128"/>
              </a:rPr>
              <a:t>http://www.askult.com/</a:t>
            </a:r>
            <a:endParaRPr lang="zh-CN" altLang="en-US" sz="1250" dirty="0"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171927" y="9414296"/>
            <a:ext cx="3524432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250" dirty="0">
                <a:latin typeface="HGSSoeiKakugothicUB" pitchFamily="34" charset="-128"/>
                <a:ea typeface="HGSSoeiKakugothicUB" pitchFamily="34" charset="-128"/>
              </a:rPr>
              <a:t>〒</a:t>
            </a:r>
            <a:r>
              <a:rPr lang="en-US" altLang="zh-TW" sz="1250" dirty="0">
                <a:latin typeface="HGSSoeiKakugothicUB" pitchFamily="34" charset="-128"/>
                <a:ea typeface="HGSSoeiKakugothicUB" pitchFamily="34" charset="-128"/>
              </a:rPr>
              <a:t>135-0061 </a:t>
            </a:r>
            <a:r>
              <a:rPr lang="zh-TW" altLang="en-US" sz="1250" dirty="0">
                <a:latin typeface="HGSSoeiKakugothicUB" pitchFamily="34" charset="-128"/>
                <a:ea typeface="HGSSoeiKakugothicUB" pitchFamily="34" charset="-128"/>
              </a:rPr>
              <a:t>東京都江東区豊洲</a:t>
            </a:r>
            <a:r>
              <a:rPr lang="en-US" altLang="zh-TW" sz="1250" dirty="0">
                <a:latin typeface="HGSSoeiKakugothicUB" pitchFamily="34" charset="-128"/>
                <a:ea typeface="HGSSoeiKakugothicUB" pitchFamily="34" charset="-128"/>
              </a:rPr>
              <a:t>3-2-3</a:t>
            </a:r>
            <a:endParaRPr lang="zh-CN" altLang="en-US" sz="1250" dirty="0"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171927" y="8880648"/>
            <a:ext cx="3524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HGSSoeiKakugothicUB" pitchFamily="34" charset="-128"/>
                <a:ea typeface="HGSSoeiKakugothicUB" pitchFamily="34" charset="-128"/>
              </a:rPr>
              <a:t>03-1234-1111</a:t>
            </a:r>
            <a:endParaRPr lang="zh-CN" altLang="en-US" sz="2400" dirty="0"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44939" y="8982248"/>
            <a:ext cx="6002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TEL</a:t>
            </a:r>
            <a:endParaRPr lang="zh-CN" altLang="en-US" sz="1400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44939" y="9383816"/>
            <a:ext cx="6002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住所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44939" y="9743856"/>
            <a:ext cx="6002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URL</a:t>
            </a:r>
            <a:endParaRPr lang="zh-CN" altLang="en-US" sz="1400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58" name="正方形/長方形 67"/>
          <p:cNvSpPr/>
          <p:nvPr/>
        </p:nvSpPr>
        <p:spPr>
          <a:xfrm>
            <a:off x="5313759" y="9105595"/>
            <a:ext cx="1962000" cy="10908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SoeiKakugothicUB" pitchFamily="34" charset="-128"/>
                <a:ea typeface="HGSSoeiKakugothicUB" pitchFamily="34" charset="-128"/>
                <a:cs typeface="メイリオ" panose="020B0604030504040204" pitchFamily="50" charset="-128"/>
              </a:rPr>
              <a:t>地図入る</a:t>
            </a:r>
          </a:p>
        </p:txBody>
      </p:sp>
      <p:sp>
        <p:nvSpPr>
          <p:cNvPr id="40" name="正方形/長方形 58"/>
          <p:cNvSpPr/>
          <p:nvPr/>
        </p:nvSpPr>
        <p:spPr>
          <a:xfrm>
            <a:off x="564895" y="3618066"/>
            <a:ext cx="3277511" cy="200803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1" name="正方形/長方形 58"/>
          <p:cNvSpPr/>
          <p:nvPr/>
        </p:nvSpPr>
        <p:spPr>
          <a:xfrm>
            <a:off x="4053928" y="3618066"/>
            <a:ext cx="3277511" cy="200803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204</Words>
  <Application>Microsoft Office PowerPoint</Application>
  <PresentationFormat>ユーザー設定</PresentationFormat>
  <Paragraphs>46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HGSSoeiKakugothicUB</vt:lpstr>
      <vt:lpstr>ＭＳ Ｐゴシック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2016-07-27T06:24:20Z</dcterms:created>
  <dcterms:modified xsi:type="dcterms:W3CDTF">2017-02-22T02:08:58Z</dcterms:modified>
</cp:coreProperties>
</file>