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0012"/>
    <a:srgbClr val="E31313"/>
    <a:srgbClr val="E94708"/>
    <a:srgbClr val="906E30"/>
    <a:srgbClr val="82582D"/>
    <a:srgbClr val="A4723A"/>
    <a:srgbClr val="664724"/>
    <a:srgbClr val="645226"/>
    <a:srgbClr val="640000"/>
    <a:srgbClr val="3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82" y="-14514"/>
            <a:ext cx="7835124" cy="109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6743" y="438904"/>
            <a:ext cx="3222357" cy="5393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905" dirty="0">
                <a:solidFill>
                  <a:schemeClr val="bg1"/>
                </a:solidFill>
                <a:latin typeface="HGPSoeiPresenceEB" pitchFamily="18" charset="-128"/>
                <a:ea typeface="HGPSoeiPresenceEB" pitchFamily="18" charset="-128"/>
              </a:rPr>
              <a:t>スーパーアスクルの</a:t>
            </a:r>
            <a:endParaRPr lang="zh-CN" altLang="en-US" sz="2905" dirty="0">
              <a:solidFill>
                <a:schemeClr val="bg1"/>
              </a:solidFill>
              <a:latin typeface="HGPSoeiPresenceEB" pitchFamily="18" charset="-128"/>
              <a:ea typeface="HGPSoeiPresenceEB" pitchFamily="18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6743" y="978282"/>
            <a:ext cx="557556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0" dirty="0">
                <a:solidFill>
                  <a:schemeClr val="bg1"/>
                </a:solidFill>
                <a:latin typeface="HGPSoeiPresenceEB" pitchFamily="18" charset="-128"/>
                <a:ea typeface="HGPSoeiPresenceEB" pitchFamily="18" charset="-128"/>
              </a:rPr>
              <a:t>お歳暮ギフト</a:t>
            </a:r>
            <a:endParaRPr lang="zh-CN" altLang="en-US" sz="8000" dirty="0">
              <a:solidFill>
                <a:schemeClr val="bg1"/>
              </a:solidFill>
              <a:latin typeface="HGPSoeiPresenceEB" pitchFamily="18" charset="-128"/>
              <a:ea typeface="HGPSoeiPresenceEB" pitchFamily="18" charset="-128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099" y="756590"/>
            <a:ext cx="1709738" cy="169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054334" y="1219299"/>
            <a:ext cx="1268296" cy="7441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118" dirty="0">
                <a:solidFill>
                  <a:srgbClr val="E60012"/>
                </a:solidFill>
                <a:latin typeface="HGPSoeiPresenceEB" pitchFamily="18" charset="-128"/>
                <a:ea typeface="HGPSoeiPresenceEB" pitchFamily="18" charset="-128"/>
              </a:rPr>
              <a:t>全国</a:t>
            </a:r>
            <a:endParaRPr lang="en-US" altLang="zh-CN" sz="2118" dirty="0">
              <a:solidFill>
                <a:srgbClr val="E60012"/>
              </a:solidFill>
              <a:latin typeface="HGPSoeiPresenceEB" pitchFamily="18" charset="-128"/>
              <a:ea typeface="HGPSoeiPresenceEB" pitchFamily="18" charset="-128"/>
            </a:endParaRPr>
          </a:p>
          <a:p>
            <a:pPr algn="ctr"/>
            <a:r>
              <a:rPr lang="zh-CN" altLang="en-US" sz="2118" dirty="0">
                <a:solidFill>
                  <a:srgbClr val="E60012"/>
                </a:solidFill>
                <a:latin typeface="HGPSoeiPresenceEB" pitchFamily="18" charset="-128"/>
                <a:ea typeface="HGPSoeiPresenceEB" pitchFamily="18" charset="-128"/>
              </a:rPr>
              <a:t>送料無料</a:t>
            </a:r>
          </a:p>
        </p:txBody>
      </p:sp>
      <p:sp>
        <p:nvSpPr>
          <p:cNvPr id="26" name="正方形/長方形 58"/>
          <p:cNvSpPr/>
          <p:nvPr/>
        </p:nvSpPr>
        <p:spPr>
          <a:xfrm>
            <a:off x="6342" y="2774529"/>
            <a:ext cx="3906000" cy="262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正方形/長方形 58"/>
          <p:cNvSpPr/>
          <p:nvPr/>
        </p:nvSpPr>
        <p:spPr>
          <a:xfrm>
            <a:off x="3914441" y="2774530"/>
            <a:ext cx="3906000" cy="2628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8" name="正方形/長方形 58"/>
          <p:cNvSpPr/>
          <p:nvPr/>
        </p:nvSpPr>
        <p:spPr>
          <a:xfrm>
            <a:off x="0" y="5396128"/>
            <a:ext cx="3906000" cy="2628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9" name="正方形/長方形 58"/>
          <p:cNvSpPr/>
          <p:nvPr/>
        </p:nvSpPr>
        <p:spPr>
          <a:xfrm>
            <a:off x="3908099" y="5396129"/>
            <a:ext cx="3906000" cy="262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569" y="8220528"/>
            <a:ext cx="3276000" cy="155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6110" y="8206014"/>
            <a:ext cx="3266520" cy="15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3" y="10317769"/>
            <a:ext cx="7827310" cy="65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628474" y="10399523"/>
            <a:ext cx="4621778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solidFill>
                  <a:srgbClr val="E31313"/>
                </a:solidFill>
                <a:latin typeface="HGPSoeiPresenceEB" pitchFamily="18" charset="-128"/>
                <a:ea typeface="HGPSoeiPresenceEB" pitchFamily="18" charset="-128"/>
              </a:rPr>
              <a:t>お申込みはスーパーアスクルの店頭で！</a:t>
            </a:r>
            <a:endParaRPr lang="zh-CN" altLang="en-US" dirty="0">
              <a:solidFill>
                <a:srgbClr val="E31313"/>
              </a:solidFill>
              <a:latin typeface="HGPSoeiPresenceEB" pitchFamily="18" charset="-128"/>
              <a:ea typeface="HGPSoeiPresenceEB" pitchFamily="18" charset="-12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401880" y="8247945"/>
            <a:ext cx="1576072" cy="3724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20" dirty="0">
                <a:solidFill>
                  <a:srgbClr val="E60012"/>
                </a:solidFill>
                <a:latin typeface="HGPSoeiPresenceEB" pitchFamily="18" charset="-128"/>
                <a:ea typeface="HGPSoeiPresenceEB" pitchFamily="18" charset="-128"/>
              </a:rPr>
              <a:t>お申込み期間</a:t>
            </a:r>
            <a:endParaRPr lang="zh-CN" altLang="en-US" sz="1820" dirty="0">
              <a:solidFill>
                <a:srgbClr val="E60012"/>
              </a:solidFill>
              <a:latin typeface="HGPSoeiPresenceEB" pitchFamily="18" charset="-128"/>
              <a:ea typeface="HGPSoeiPresenceEB" pitchFamily="18" charset="-12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2429" y="8764996"/>
            <a:ext cx="537327" cy="4701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55" dirty="0">
                <a:solidFill>
                  <a:srgbClr val="E60012"/>
                </a:solidFill>
                <a:latin typeface="HGPSoeiPresenceEB" pitchFamily="18" charset="-128"/>
                <a:ea typeface="HGPSoeiPresenceEB" pitchFamily="18" charset="-128"/>
              </a:rPr>
              <a:t>11</a:t>
            </a:r>
            <a:endParaRPr lang="zh-CN" altLang="en-US" sz="2455" dirty="0">
              <a:solidFill>
                <a:srgbClr val="E60012"/>
              </a:solidFill>
              <a:latin typeface="HGPSoeiPresenceEB" pitchFamily="18" charset="-128"/>
              <a:ea typeface="HGPSoeiPresenceEB" pitchFamily="18" charset="-128"/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299" y="8770301"/>
            <a:ext cx="395705" cy="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954620" y="8905624"/>
            <a:ext cx="883575" cy="844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86" dirty="0">
                <a:solidFill>
                  <a:srgbClr val="E60012"/>
                </a:solidFill>
                <a:latin typeface="HGPSoeiPresenceEB" pitchFamily="18" charset="-128"/>
                <a:ea typeface="HGPSoeiPresenceEB" pitchFamily="18" charset="-128"/>
              </a:rPr>
              <a:t>10</a:t>
            </a:r>
            <a:endParaRPr lang="zh-CN" altLang="en-US" sz="4886" dirty="0">
              <a:solidFill>
                <a:srgbClr val="E60012"/>
              </a:solidFill>
              <a:latin typeface="HGPSoeiPresenceEB" pitchFamily="18" charset="-128"/>
              <a:ea typeface="HGPSoeiPresenceEB" pitchFamily="18" charset="-12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46658" y="9311110"/>
            <a:ext cx="623889" cy="3174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63" dirty="0">
                <a:solidFill>
                  <a:srgbClr val="E60012"/>
                </a:solidFill>
                <a:latin typeface="HGPSoeiPresenceEB" pitchFamily="18" charset="-128"/>
                <a:ea typeface="HGPSoeiPresenceEB" pitchFamily="18" charset="-128"/>
              </a:rPr>
              <a:t>（木 ）</a:t>
            </a:r>
          </a:p>
        </p:txBody>
      </p:sp>
      <p:pic>
        <p:nvPicPr>
          <p:cNvPr id="14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111" y="9095926"/>
            <a:ext cx="303212" cy="2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2168607" y="8764996"/>
            <a:ext cx="537327" cy="4701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55" dirty="0">
                <a:solidFill>
                  <a:srgbClr val="E60012"/>
                </a:solidFill>
                <a:latin typeface="HGPSoeiPresenceEB" pitchFamily="18" charset="-128"/>
                <a:ea typeface="HGPSoeiPresenceEB" pitchFamily="18" charset="-128"/>
              </a:rPr>
              <a:t>12</a:t>
            </a:r>
            <a:endParaRPr lang="zh-CN" altLang="en-US" sz="2455" dirty="0">
              <a:solidFill>
                <a:srgbClr val="E60012"/>
              </a:solidFill>
              <a:latin typeface="HGPSoeiPresenceEB" pitchFamily="18" charset="-128"/>
              <a:ea typeface="HGPSoeiPresenceEB" pitchFamily="18" charset="-128"/>
            </a:endParaRPr>
          </a:p>
        </p:txBody>
      </p:sp>
      <p:pic>
        <p:nvPicPr>
          <p:cNvPr id="42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002" y="8770301"/>
            <a:ext cx="395705" cy="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" name="TextBox 42"/>
          <p:cNvSpPr txBox="1"/>
          <p:nvPr/>
        </p:nvSpPr>
        <p:spPr>
          <a:xfrm>
            <a:off x="2579848" y="8905624"/>
            <a:ext cx="883575" cy="844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86" dirty="0">
                <a:solidFill>
                  <a:srgbClr val="E60012"/>
                </a:solidFill>
                <a:latin typeface="HGPSoeiPresenceEB" pitchFamily="18" charset="-128"/>
                <a:ea typeface="HGPSoeiPresenceEB" pitchFamily="18" charset="-128"/>
              </a:rPr>
              <a:t>11</a:t>
            </a:r>
            <a:endParaRPr lang="zh-CN" altLang="en-US" sz="4886" dirty="0">
              <a:solidFill>
                <a:srgbClr val="E60012"/>
              </a:solidFill>
              <a:latin typeface="HGPSoeiPresenceEB" pitchFamily="18" charset="-128"/>
              <a:ea typeface="HGPSoeiPresenceEB" pitchFamily="18" charset="-128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252836" y="9320635"/>
            <a:ext cx="561372" cy="3174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63" dirty="0">
                <a:solidFill>
                  <a:srgbClr val="E60012"/>
                </a:solidFill>
                <a:latin typeface="HGPSoeiPresenceEB" pitchFamily="18" charset="-128"/>
                <a:ea typeface="HGPSoeiPresenceEB" pitchFamily="18" charset="-128"/>
              </a:rPr>
              <a:t>（日）</a:t>
            </a:r>
          </a:p>
        </p:txBody>
      </p:sp>
      <p:sp>
        <p:nvSpPr>
          <p:cNvPr id="45" name="Rectangle 44"/>
          <p:cNvSpPr/>
          <p:nvPr/>
        </p:nvSpPr>
        <p:spPr>
          <a:xfrm>
            <a:off x="4904121" y="8247945"/>
            <a:ext cx="1576072" cy="3724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820" dirty="0">
                <a:solidFill>
                  <a:srgbClr val="E60012"/>
                </a:solidFill>
                <a:latin typeface="HGPSoeiPresenceEB" pitchFamily="18" charset="-128"/>
                <a:ea typeface="HGPSoeiPresenceEB" pitchFamily="18" charset="-128"/>
              </a:rPr>
              <a:t>商品配送期間</a:t>
            </a:r>
            <a:endParaRPr lang="zh-CN" altLang="en-US" sz="1820" dirty="0">
              <a:solidFill>
                <a:srgbClr val="E60012"/>
              </a:solidFill>
              <a:latin typeface="HGPSoeiPresenceEB" pitchFamily="18" charset="-128"/>
              <a:ea typeface="HGPSoeiPresenceEB" pitchFamily="18" charset="-128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048795" y="8764996"/>
            <a:ext cx="537327" cy="4701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55" dirty="0">
                <a:solidFill>
                  <a:srgbClr val="E60012"/>
                </a:solidFill>
                <a:latin typeface="HGPSoeiPresenceEB" pitchFamily="18" charset="-128"/>
                <a:ea typeface="HGPSoeiPresenceEB" pitchFamily="18" charset="-128"/>
              </a:rPr>
              <a:t>12</a:t>
            </a:r>
            <a:endParaRPr lang="zh-CN" altLang="en-US" sz="2455" dirty="0">
              <a:solidFill>
                <a:srgbClr val="E60012"/>
              </a:solidFill>
              <a:latin typeface="HGPSoeiPresenceEB" pitchFamily="18" charset="-128"/>
              <a:ea typeface="HGPSoeiPresenceEB" pitchFamily="18" charset="-128"/>
            </a:endParaRPr>
          </a:p>
        </p:txBody>
      </p:sp>
      <p:pic>
        <p:nvPicPr>
          <p:cNvPr id="47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4190" y="8770301"/>
            <a:ext cx="395705" cy="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" name="TextBox 47"/>
          <p:cNvSpPr txBox="1"/>
          <p:nvPr/>
        </p:nvSpPr>
        <p:spPr>
          <a:xfrm>
            <a:off x="4460036" y="8905624"/>
            <a:ext cx="534121" cy="844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86" dirty="0">
                <a:solidFill>
                  <a:srgbClr val="E60012"/>
                </a:solidFill>
                <a:latin typeface="HGPSoeiPresenceEB" pitchFamily="18" charset="-128"/>
                <a:ea typeface="HGPSoeiPresenceEB" pitchFamily="18" charset="-128"/>
              </a:rPr>
              <a:t>1</a:t>
            </a:r>
            <a:endParaRPr lang="zh-CN" altLang="en-US" sz="4886" dirty="0">
              <a:solidFill>
                <a:srgbClr val="E60012"/>
              </a:solidFill>
              <a:latin typeface="HGPSoeiPresenceEB" pitchFamily="18" charset="-128"/>
              <a:ea typeface="HGPSoeiPresenceEB" pitchFamily="18" charset="-128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837749" y="9311110"/>
            <a:ext cx="623889" cy="3174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63" dirty="0">
                <a:solidFill>
                  <a:srgbClr val="E60012"/>
                </a:solidFill>
                <a:latin typeface="HGPSoeiPresenceEB" pitchFamily="18" charset="-128"/>
                <a:ea typeface="HGPSoeiPresenceEB" pitchFamily="18" charset="-128"/>
              </a:rPr>
              <a:t>（木 ）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5578773" y="8764996"/>
            <a:ext cx="537327" cy="4701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55" dirty="0">
                <a:solidFill>
                  <a:srgbClr val="E60012"/>
                </a:solidFill>
                <a:latin typeface="HGPSoeiPresenceEB" pitchFamily="18" charset="-128"/>
                <a:ea typeface="HGPSoeiPresenceEB" pitchFamily="18" charset="-128"/>
              </a:rPr>
              <a:t>12</a:t>
            </a:r>
            <a:endParaRPr lang="zh-CN" altLang="en-US" sz="2455" dirty="0">
              <a:solidFill>
                <a:srgbClr val="E60012"/>
              </a:solidFill>
              <a:latin typeface="HGPSoeiPresenceEB" pitchFamily="18" charset="-128"/>
              <a:ea typeface="HGPSoeiPresenceEB" pitchFamily="18" charset="-128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990014" y="8905624"/>
            <a:ext cx="883575" cy="844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86" dirty="0">
                <a:solidFill>
                  <a:srgbClr val="E60012"/>
                </a:solidFill>
                <a:latin typeface="HGPSoeiPresenceEB" pitchFamily="18" charset="-128"/>
                <a:ea typeface="HGPSoeiPresenceEB" pitchFamily="18" charset="-128"/>
              </a:rPr>
              <a:t>20</a:t>
            </a:r>
            <a:endParaRPr lang="zh-CN" altLang="en-US" sz="4886" dirty="0">
              <a:solidFill>
                <a:srgbClr val="E60012"/>
              </a:solidFill>
              <a:latin typeface="HGPSoeiPresenceEB" pitchFamily="18" charset="-128"/>
              <a:ea typeface="HGPSoeiPresenceEB" pitchFamily="18" charset="-128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710627" y="9320635"/>
            <a:ext cx="561372" cy="3174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63" dirty="0">
                <a:solidFill>
                  <a:srgbClr val="E60012"/>
                </a:solidFill>
                <a:latin typeface="HGPSoeiPresenceEB" pitchFamily="18" charset="-128"/>
                <a:ea typeface="HGPSoeiPresenceEB" pitchFamily="18" charset="-128"/>
              </a:rPr>
              <a:t>（火）</a:t>
            </a:r>
          </a:p>
        </p:txBody>
      </p:sp>
      <p:pic>
        <p:nvPicPr>
          <p:cNvPr id="53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097" y="8817477"/>
            <a:ext cx="395705" cy="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0598" y="9074839"/>
            <a:ext cx="303212" cy="2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163</Words>
  <Application>Microsoft Office PowerPoint</Application>
  <PresentationFormat>ユーザー設定</PresentationFormat>
  <Paragraphs>44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HGPSoeiPresenceEB</vt:lpstr>
      <vt:lpstr>ＭＳ Ｐゴシック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2016-07-28T23:52:45Z</dcterms:created>
  <dcterms:modified xsi:type="dcterms:W3CDTF">2017-02-22T02:14:39Z</dcterms:modified>
</cp:coreProperties>
</file>