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D6D0F"/>
    <a:srgbClr val="231815"/>
    <a:srgbClr val="3D1000"/>
    <a:srgbClr val="E94708"/>
    <a:srgbClr val="906E30"/>
    <a:srgbClr val="82582D"/>
    <a:srgbClr val="A4723A"/>
    <a:srgbClr val="664724"/>
    <a:srgbClr val="645226"/>
    <a:srgbClr val="64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89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32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5" name="Picture 3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4049" y="-287"/>
            <a:ext cx="7783747" cy="109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7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4593" y="8741393"/>
            <a:ext cx="6096620" cy="72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853" y="7359933"/>
            <a:ext cx="6090447" cy="124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5" name="Picture 11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853" y="3255826"/>
            <a:ext cx="6090447" cy="124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6" name="Picture 11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853" y="5978863"/>
            <a:ext cx="6090447" cy="124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7" name="Picture 10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853" y="4617768"/>
            <a:ext cx="6090447" cy="124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725714" y="782039"/>
            <a:ext cx="2962671" cy="4582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378" dirty="0">
                <a:solidFill>
                  <a:srgbClr val="3D1000"/>
                </a:solidFill>
                <a:latin typeface="HGPSoeiKakugothicUB" pitchFamily="34" charset="-128"/>
                <a:ea typeface="HGPSoeiKakugothicUB" pitchFamily="34" charset="-128"/>
              </a:rPr>
              <a:t>アスクル・イタリアンで</a:t>
            </a:r>
            <a:endParaRPr lang="zh-CN" altLang="en-US" sz="2378" dirty="0">
              <a:solidFill>
                <a:srgbClr val="3D10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25714" y="1157958"/>
            <a:ext cx="4750018" cy="13095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7910" dirty="0">
                <a:solidFill>
                  <a:srgbClr val="3D1000"/>
                </a:solidFill>
                <a:latin typeface="HGPSoeiKakugothicUB" pitchFamily="34" charset="-128"/>
                <a:ea typeface="HGPSoeiKakugothicUB" pitchFamily="34" charset="-128"/>
              </a:rPr>
              <a:t>新・忘年会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119250" y="3598243"/>
            <a:ext cx="5643499" cy="7604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鶏肉とほうれん草のペペロンチーノ   </a:t>
            </a:r>
            <a:r>
              <a:rPr lang="en-US" altLang="ja-JP" sz="1063" dirty="0"/>
              <a:t>…………………………………………..……..........................……...… 	</a:t>
            </a:r>
            <a:r>
              <a:rPr lang="ja-JP" altLang="en-US" sz="1063" dirty="0"/>
              <a:t>￥</a:t>
            </a:r>
            <a:r>
              <a:rPr lang="en-US" altLang="ja-JP" sz="1063" dirty="0"/>
              <a:t>800</a:t>
            </a:r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トマトと牛肉の煮込み風スープパスタ   </a:t>
            </a:r>
            <a:r>
              <a:rPr lang="en-US" altLang="ja-JP" sz="1063" dirty="0"/>
              <a:t>…………………………………………..……..................................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900</a:t>
            </a:r>
            <a:endParaRPr lang="zh-CN" altLang="en-US" sz="1063" dirty="0"/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特製スパイシーソースのナポリタン   </a:t>
            </a:r>
            <a:r>
              <a:rPr lang="en-US" altLang="ja-JP" sz="1063" dirty="0"/>
              <a:t>…………………………………………..……......................................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700</a:t>
            </a:r>
            <a:endParaRPr lang="zh-CN" altLang="en-US" sz="1063" dirty="0"/>
          </a:p>
        </p:txBody>
      </p:sp>
      <p:sp>
        <p:nvSpPr>
          <p:cNvPr id="38" name="TextBox 37"/>
          <p:cNvSpPr txBox="1"/>
          <p:nvPr/>
        </p:nvSpPr>
        <p:spPr>
          <a:xfrm>
            <a:off x="1119249" y="4985312"/>
            <a:ext cx="5643499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en-US" altLang="ja-JP" sz="1063" dirty="0"/>
              <a:t>3</a:t>
            </a:r>
            <a:r>
              <a:rPr lang="ja-JP" altLang="en-US" sz="1063" dirty="0"/>
              <a:t>種のチーズが決め手のクリーミーリゾット  </a:t>
            </a:r>
            <a:r>
              <a:rPr lang="en-US" altLang="ja-JP" sz="1063" dirty="0"/>
              <a:t>…………………………..……..……........................……...… 	</a:t>
            </a:r>
            <a:r>
              <a:rPr lang="ja-JP" altLang="en-US" sz="1063" dirty="0"/>
              <a:t>￥</a:t>
            </a:r>
            <a:r>
              <a:rPr lang="en-US" altLang="ja-JP" sz="1063" dirty="0"/>
              <a:t>800</a:t>
            </a:r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海の恵み！イカ墨のシーフードリゾット  </a:t>
            </a:r>
            <a:r>
              <a:rPr lang="en-US" altLang="ja-JP" sz="1063" dirty="0"/>
              <a:t>………………………………………….……..................................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900</a:t>
            </a:r>
            <a:endParaRPr lang="zh-CN" altLang="en-US" sz="1063" dirty="0"/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スタミナ抜群！豚ひき肉のワイルド・リゾット  </a:t>
            </a:r>
            <a:r>
              <a:rPr lang="en-US" altLang="ja-JP" sz="1063" dirty="0"/>
              <a:t>…………………………………………..…….........................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700</a:t>
            </a:r>
            <a:endParaRPr lang="zh-CN" altLang="en-US" sz="1063" dirty="0"/>
          </a:p>
        </p:txBody>
      </p:sp>
      <p:sp>
        <p:nvSpPr>
          <p:cNvPr id="39" name="TextBox 38"/>
          <p:cNvSpPr txBox="1"/>
          <p:nvPr/>
        </p:nvSpPr>
        <p:spPr>
          <a:xfrm>
            <a:off x="1078325" y="6321987"/>
            <a:ext cx="5643499" cy="7604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産地直送野菜のグリーンサラダ  </a:t>
            </a:r>
            <a:r>
              <a:rPr lang="en-US" altLang="ja-JP" sz="1063" dirty="0"/>
              <a:t>…………………………..……..…….........................................……...… 	</a:t>
            </a:r>
            <a:r>
              <a:rPr lang="ja-JP" altLang="en-US" sz="1063" dirty="0"/>
              <a:t>￥</a:t>
            </a:r>
            <a:r>
              <a:rPr lang="en-US" altLang="ja-JP" sz="1063" dirty="0"/>
              <a:t>600</a:t>
            </a:r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こだわり有機野菜のシーザーサラダ  </a:t>
            </a:r>
            <a:r>
              <a:rPr lang="en-US" altLang="ja-JP" sz="1063" dirty="0"/>
              <a:t>………………………………………….…….....................................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800</a:t>
            </a:r>
            <a:endParaRPr lang="zh-CN" altLang="en-US" sz="1063" dirty="0"/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トマト丸ごと一個を使用！豪快サラダ  </a:t>
            </a:r>
            <a:r>
              <a:rPr lang="en-US" altLang="ja-JP" sz="1063" dirty="0"/>
              <a:t>…………………………………………..……………….......................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900</a:t>
            </a:r>
            <a:endParaRPr lang="zh-CN" altLang="en-US" sz="1063" dirty="0"/>
          </a:p>
        </p:txBody>
      </p:sp>
      <p:sp>
        <p:nvSpPr>
          <p:cNvPr id="40" name="TextBox 39"/>
          <p:cNvSpPr txBox="1"/>
          <p:nvPr/>
        </p:nvSpPr>
        <p:spPr>
          <a:xfrm>
            <a:off x="1078325" y="7689142"/>
            <a:ext cx="5643499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爽やかな口当たり！イタリアン・ジェラート</a:t>
            </a:r>
            <a:r>
              <a:rPr lang="en-US" altLang="ja-JP" sz="1063" dirty="0"/>
              <a:t>…………………………..……..……..........................……....… 	</a:t>
            </a:r>
            <a:r>
              <a:rPr lang="ja-JP" altLang="en-US" sz="1063" dirty="0"/>
              <a:t>￥</a:t>
            </a:r>
            <a:r>
              <a:rPr lang="en-US" altLang="ja-JP" sz="1063" dirty="0"/>
              <a:t>600</a:t>
            </a:r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焼き立て！クリーミーなエッグタルト  </a:t>
            </a:r>
            <a:r>
              <a:rPr lang="en-US" altLang="ja-JP" sz="1063" dirty="0"/>
              <a:t>………………………………………….……......................................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600</a:t>
            </a:r>
            <a:endParaRPr lang="zh-CN" altLang="en-US" sz="1063" dirty="0"/>
          </a:p>
          <a:p>
            <a:pPr>
              <a:lnSpc>
                <a:spcPts val="1800"/>
              </a:lnSpc>
              <a:tabLst>
                <a:tab pos="5461000" algn="dec"/>
              </a:tabLst>
            </a:pPr>
            <a:r>
              <a:rPr lang="ja-JP" altLang="en-US" sz="1063" dirty="0"/>
              <a:t>季節限定！イチゴのシャーベット  </a:t>
            </a:r>
            <a:r>
              <a:rPr lang="en-US" altLang="ja-JP" sz="1063" dirty="0"/>
              <a:t>…………………………………………..………………............................... 	</a:t>
            </a:r>
            <a:r>
              <a:rPr lang="ja-JP" altLang="en-US" sz="1063" dirty="0"/>
              <a:t>￥</a:t>
            </a:r>
            <a:r>
              <a:rPr lang="en-US" altLang="ja-JP" sz="1063" dirty="0"/>
              <a:t>600</a:t>
            </a:r>
            <a:endParaRPr lang="zh-CN" altLang="en-US" sz="1063" dirty="0"/>
          </a:p>
        </p:txBody>
      </p:sp>
      <p:sp>
        <p:nvSpPr>
          <p:cNvPr id="15" name="TextBox 14"/>
          <p:cNvSpPr txBox="1"/>
          <p:nvPr/>
        </p:nvSpPr>
        <p:spPr>
          <a:xfrm>
            <a:off x="1752934" y="3179626"/>
            <a:ext cx="837089" cy="4194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12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Pasta</a:t>
            </a:r>
            <a:endParaRPr lang="zh-CN" altLang="en-US" sz="2126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1667174" y="4552684"/>
            <a:ext cx="1008609" cy="4194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12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Risotto</a:t>
            </a:r>
            <a:endParaRPr lang="zh-CN" altLang="en-US" sz="2126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1752934" y="5901968"/>
            <a:ext cx="837089" cy="4194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12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Salad</a:t>
            </a:r>
            <a:endParaRPr lang="zh-CN" altLang="en-US" sz="2126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1752934" y="7284363"/>
            <a:ext cx="837089" cy="4194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12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Dolce</a:t>
            </a:r>
            <a:endParaRPr lang="zh-CN" altLang="en-US" sz="2126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20" name="Picture 14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43074" y="8640033"/>
            <a:ext cx="583200" cy="75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1" name="TextBox 20"/>
          <p:cNvSpPr txBox="1"/>
          <p:nvPr/>
        </p:nvSpPr>
        <p:spPr>
          <a:xfrm>
            <a:off x="2005390" y="8779829"/>
            <a:ext cx="4490332" cy="3431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30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ソムリエがセレクトしたワインの飲み放題コース！</a:t>
            </a:r>
            <a:endParaRPr lang="zh-CN" altLang="en-US" sz="1630" dirty="0">
              <a:solidFill>
                <a:srgbClr val="ED6D0F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1983044" y="9086623"/>
            <a:ext cx="41633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90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分 ￥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2,500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／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120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分 ￥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3,000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／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150</a:t>
            </a:r>
            <a:r>
              <a:rPr lang="zh-CN" altLang="en-US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分 ￥</a:t>
            </a:r>
            <a:r>
              <a:rPr lang="en-US" altLang="zh-CN" sz="14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3,500</a:t>
            </a:r>
            <a:endParaRPr lang="zh-CN" altLang="en-US" sz="14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778651" y="9594325"/>
            <a:ext cx="902811" cy="3185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70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ご</a:t>
            </a:r>
            <a:r>
              <a:rPr lang="zh-CN" altLang="en-US" sz="1470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予約</a:t>
            </a:r>
            <a:r>
              <a:rPr lang="ja-JP" altLang="en-US" sz="1470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は</a:t>
            </a:r>
            <a:endParaRPr lang="zh-CN" altLang="en-US" sz="1470" dirty="0">
              <a:solidFill>
                <a:srgbClr val="ED6D0F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563008" y="9445066"/>
            <a:ext cx="3429144" cy="5027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667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TEL 03-1234-1111</a:t>
            </a:r>
            <a:endParaRPr lang="zh-CN" altLang="en-US" sz="2667" dirty="0">
              <a:solidFill>
                <a:srgbClr val="ED6D0F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966328" y="9519933"/>
            <a:ext cx="1063112" cy="3924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営業時間</a:t>
            </a:r>
          </a:p>
          <a:p>
            <a:r>
              <a:rPr lang="en-US" altLang="zh-TW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11</a:t>
            </a:r>
            <a:r>
              <a:rPr lang="zh-TW" altLang="en-US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TW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00〜23</a:t>
            </a:r>
            <a:r>
              <a:rPr lang="zh-TW" altLang="en-US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TW" sz="975" dirty="0">
                <a:solidFill>
                  <a:srgbClr val="ED6D0F"/>
                </a:solidFill>
                <a:latin typeface="HGPSoeiKakugothicUB" pitchFamily="34" charset="-128"/>
                <a:ea typeface="HGPSoeiKakugothicUB" pitchFamily="34" charset="-128"/>
              </a:rPr>
              <a:t>00</a:t>
            </a:r>
            <a:endParaRPr lang="zh-CN" altLang="en-US" sz="975" dirty="0">
              <a:solidFill>
                <a:srgbClr val="ED6D0F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2" name="正方形/長方形 67"/>
          <p:cNvSpPr/>
          <p:nvPr/>
        </p:nvSpPr>
        <p:spPr>
          <a:xfrm>
            <a:off x="6029440" y="9584799"/>
            <a:ext cx="915860" cy="637584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798967" y="10002573"/>
            <a:ext cx="1228221" cy="2450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92" dirty="0">
                <a:latin typeface="HGPSoeiKakugothicUB" pitchFamily="34" charset="-128"/>
                <a:ea typeface="HGPSoeiKakugothicUB" pitchFamily="34" charset="-128"/>
              </a:rPr>
              <a:t>アスクル・イタリアン</a:t>
            </a:r>
            <a:endParaRPr lang="zh-CN" altLang="en-US" sz="992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093679" y="10029823"/>
            <a:ext cx="1487908" cy="19050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638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638" dirty="0"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zh-TW" altLang="en-US" sz="638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638" dirty="0">
                <a:latin typeface="MS PGothic" pitchFamily="34" charset="-128"/>
                <a:ea typeface="MS PGothic" pitchFamily="34" charset="-128"/>
              </a:rPr>
              <a:t>3-2-3</a:t>
            </a:r>
            <a:endParaRPr lang="zh-CN" altLang="en-US" sz="638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379640" y="10029822"/>
            <a:ext cx="1630575" cy="26686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134" dirty="0"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zh-CN" altLang="en-US" sz="1134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4485" y="2677571"/>
            <a:ext cx="6086728" cy="37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" name="TextBox 6"/>
          <p:cNvSpPr txBox="1"/>
          <p:nvPr/>
        </p:nvSpPr>
        <p:spPr>
          <a:xfrm>
            <a:off x="1548110" y="2616201"/>
            <a:ext cx="4512774" cy="4523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88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メニューから組み合わせて お一人様 </a:t>
            </a:r>
            <a:r>
              <a:rPr lang="ja-JP" altLang="en-US" sz="2339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￥</a:t>
            </a:r>
            <a:r>
              <a:rPr lang="en-US" altLang="ja-JP" sz="2339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2,000〜</a:t>
            </a:r>
            <a:endParaRPr lang="zh-CN" altLang="en-US" sz="2339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34" name="Picture 15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62466" y="9947833"/>
            <a:ext cx="5040000" cy="10265"/>
          </a:xfrm>
          <a:prstGeom prst="rect">
            <a:avLst/>
          </a:prstGeom>
          <a:solidFill>
            <a:srgbClr val="ED6D0F"/>
          </a:solidFill>
          <a:ln w="9525">
            <a:noFill/>
            <a:miter lim="800000"/>
            <a:headEnd/>
            <a:tailEnd/>
          </a:ln>
          <a:effectLst/>
          <a:extLst/>
        </p:spPr>
      </p:pic>
      <p:pic>
        <p:nvPicPr>
          <p:cNvPr id="49" name="Picture 5"/>
          <p:cNvPicPr>
            <a:picLocks noChangeAspect="1" noChangeArrowheads="1"/>
          </p:cNvPicPr>
          <p:nvPr/>
        </p:nvPicPr>
        <p:blipFill rotWithShape="1">
          <a:blip r:embed="rId9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2335" r="7077"/>
          <a:stretch/>
        </p:blipFill>
        <p:spPr bwMode="auto">
          <a:xfrm>
            <a:off x="3581587" y="-114300"/>
            <a:ext cx="4376551" cy="20576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0" name="Picture 4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28270" y="441877"/>
            <a:ext cx="1674654" cy="171360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5629685" y="785052"/>
            <a:ext cx="1332416" cy="11301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622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12/3</a:t>
            </a:r>
            <a:r>
              <a:rPr lang="zh-CN" altLang="en-US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［</a:t>
            </a:r>
            <a:r>
              <a:rPr lang="en-US" altLang="zh-CN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FRI</a:t>
            </a:r>
            <a:r>
              <a:rPr lang="zh-CN" altLang="en-US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］</a:t>
            </a:r>
            <a:endParaRPr lang="en-US" altLang="zh-CN" sz="8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  <a:p>
            <a:pPr algn="ctr"/>
            <a:endParaRPr lang="en-US" altLang="zh-CN" sz="15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  <a:p>
            <a:r>
              <a:rPr lang="en-US" altLang="zh-CN" sz="2622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1/15</a:t>
            </a:r>
            <a:r>
              <a:rPr lang="zh-CN" altLang="en-US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［</a:t>
            </a:r>
            <a:r>
              <a:rPr lang="en-US" altLang="zh-CN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SUN</a:t>
            </a:r>
            <a:r>
              <a:rPr lang="zh-CN" altLang="en-US" sz="8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］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6102750" y="1209443"/>
            <a:ext cx="477054" cy="335989"/>
          </a:xfrm>
          <a:prstGeom prst="rect">
            <a:avLst/>
          </a:prstGeom>
          <a:noFill/>
        </p:spPr>
        <p:txBody>
          <a:bodyPr vert="vert" wrap="none" rtlCol="0">
            <a:spAutoFit/>
          </a:bodyPr>
          <a:lstStyle/>
          <a:p>
            <a:r>
              <a:rPr lang="en-US" altLang="zh-CN" sz="19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〜</a:t>
            </a:r>
            <a:endParaRPr lang="zh-CN" altLang="en-US" sz="19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219</Words>
  <Application>Microsoft Office PowerPoint</Application>
  <PresentationFormat>ユーザー設定</PresentationFormat>
  <Paragraphs>50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2016-07-29T12:46:16Z</dcterms:created>
  <dcterms:modified xsi:type="dcterms:W3CDTF">2017-02-22T02:30:46Z</dcterms:modified>
</cp:coreProperties>
</file>

<file path=docProps/thumbnail.jpeg>
</file>