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B7E3B"/>
    <a:srgbClr val="231815"/>
    <a:srgbClr val="E94708"/>
    <a:srgbClr val="906E30"/>
    <a:srgbClr val="82582D"/>
    <a:srgbClr val="A4723A"/>
    <a:srgbClr val="664724"/>
    <a:srgbClr val="645226"/>
    <a:srgbClr val="640000"/>
    <a:srgbClr val="3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13" Type="http://schemas.openxmlformats.org/officeDocument/2006/relationships/image" Target="../media/image12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12" Type="http://schemas.openxmlformats.org/officeDocument/2006/relationships/image" Target="../media/image11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11" Type="http://schemas.openxmlformats.org/officeDocument/2006/relationships/image" Target="../media/image10.emf"/><Relationship Id="rId5" Type="http://schemas.openxmlformats.org/officeDocument/2006/relationships/image" Target="../media/image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dirty="0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dirty="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 dirty="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dirty="0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 dirty="0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 dirty="0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8724" y="754395"/>
            <a:ext cx="1916168" cy="21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1" name="正方形/長方形 58"/>
          <p:cNvSpPr/>
          <p:nvPr/>
        </p:nvSpPr>
        <p:spPr>
          <a:xfrm>
            <a:off x="2663575" y="0"/>
            <a:ext cx="5112000" cy="5472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9072" y="1279525"/>
            <a:ext cx="2075820" cy="194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881664" y="696983"/>
            <a:ext cx="1050288" cy="3000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35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施設</a:t>
            </a:r>
            <a:r>
              <a:rPr lang="ja-JP" altLang="en-US" sz="135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の</a:t>
            </a:r>
            <a:r>
              <a:rPr lang="zh-CN" altLang="en-US" sz="135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特徴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33375" y="1781175"/>
            <a:ext cx="639919" cy="364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8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健康面の</a:t>
            </a:r>
          </a:p>
          <a:p>
            <a:r>
              <a:rPr lang="ja-JP" altLang="en-US" sz="88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サポート</a:t>
            </a:r>
            <a:endParaRPr lang="zh-CN" altLang="en-US" sz="884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1548684" y="1494170"/>
            <a:ext cx="867545" cy="364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きめ細やかな</a:t>
            </a:r>
          </a:p>
          <a:p>
            <a:pPr algn="ctr"/>
            <a:r>
              <a:rPr lang="ja-JP" altLang="en-US" sz="88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ケア</a:t>
            </a:r>
            <a:endParaRPr lang="zh-CN" altLang="en-US" sz="884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1355557" y="2697900"/>
            <a:ext cx="639919" cy="364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8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自主性の</a:t>
            </a:r>
          </a:p>
          <a:p>
            <a:pPr algn="ctr"/>
            <a:r>
              <a:rPr lang="ja-JP" altLang="en-US" sz="88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尊重</a:t>
            </a:r>
            <a:endParaRPr lang="zh-CN" altLang="en-US" sz="884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107594" y="2051021"/>
            <a:ext cx="833883" cy="26686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134" dirty="0">
                <a:latin typeface="+mj-ea"/>
                <a:ea typeface="+mj-ea"/>
              </a:rPr>
              <a:t>3</a:t>
            </a:r>
            <a:r>
              <a:rPr lang="ja-JP" altLang="en-US" sz="1134" dirty="0">
                <a:latin typeface="+mj-ea"/>
                <a:ea typeface="+mj-ea"/>
              </a:rPr>
              <a:t>つの</a:t>
            </a:r>
            <a:r>
              <a:rPr lang="zh-CN" altLang="en-US" sz="1134" dirty="0">
                <a:latin typeface="+mj-ea"/>
                <a:ea typeface="+mj-ea"/>
              </a:rPr>
              <a:t>特徴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18629" y="3276598"/>
            <a:ext cx="2102071" cy="22467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>
              <a:lnSpc>
                <a:spcPts val="1200"/>
              </a:lnSpc>
            </a:pPr>
            <a:r>
              <a:rPr lang="ja-JP" altLang="en-US" sz="780" dirty="0"/>
              <a:t>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この文章はダミーです。施設の紹介文章を編集してください。</a:t>
            </a:r>
            <a:endParaRPr lang="zh-CN" altLang="en-US" sz="780" dirty="0"/>
          </a:p>
        </p:txBody>
      </p:sp>
      <p:grpSp>
        <p:nvGrpSpPr>
          <p:cNvPr id="49" name="Group 48"/>
          <p:cNvGrpSpPr/>
          <p:nvPr/>
        </p:nvGrpSpPr>
        <p:grpSpPr>
          <a:xfrm>
            <a:off x="5383213" y="1484480"/>
            <a:ext cx="2035898" cy="452325"/>
            <a:chOff x="5383213" y="1484480"/>
            <a:chExt cx="2035898" cy="452325"/>
          </a:xfrm>
        </p:grpSpPr>
        <p:grpSp>
          <p:nvGrpSpPr>
            <p:cNvPr id="12" name="Group 11"/>
            <p:cNvGrpSpPr/>
            <p:nvPr/>
          </p:nvGrpSpPr>
          <p:grpSpPr>
            <a:xfrm>
              <a:off x="5392738" y="1494005"/>
              <a:ext cx="2018409" cy="442800"/>
              <a:chOff x="5392738" y="1741655"/>
              <a:chExt cx="2018409" cy="442800"/>
            </a:xfrm>
          </p:grpSpPr>
          <p:pic>
            <p:nvPicPr>
              <p:cNvPr id="1028" name="Picture 4"/>
              <p:cNvPicPr>
                <a:picLocks noChangeAspect="1" noChangeArrowheads="1"/>
              </p:cNvPicPr>
              <p:nvPr/>
            </p:nvPicPr>
            <p:blipFill>
              <a:blip r:embed="rId4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5392738" y="1741655"/>
                <a:ext cx="452308" cy="44280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pic>
          <p:pic>
            <p:nvPicPr>
              <p:cNvPr id="1029" name="Picture 5"/>
              <p:cNvPicPr>
                <a:picLocks noChangeAspect="1" noChangeArrowheads="1"/>
              </p:cNvPicPr>
              <p:nvPr/>
            </p:nvPicPr>
            <p:blipFill>
              <a:blip r:embed="rId5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5913438" y="1741655"/>
                <a:ext cx="442800" cy="44280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pic>
          <p:pic>
            <p:nvPicPr>
              <p:cNvPr id="34" name="Picture 4"/>
              <p:cNvPicPr>
                <a:picLocks noChangeAspect="1" noChangeArrowheads="1"/>
              </p:cNvPicPr>
              <p:nvPr/>
            </p:nvPicPr>
            <p:blipFill>
              <a:blip r:embed="rId4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6440488" y="1741655"/>
                <a:ext cx="452308" cy="44280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pic>
          <p:pic>
            <p:nvPicPr>
              <p:cNvPr id="35" name="Picture 5"/>
              <p:cNvPicPr>
                <a:picLocks noChangeAspect="1" noChangeArrowheads="1"/>
              </p:cNvPicPr>
              <p:nvPr/>
            </p:nvPicPr>
            <p:blipFill>
              <a:blip r:embed="rId5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rcRect/>
              <a:stretch>
                <a:fillRect/>
              </a:stretch>
            </p:blipFill>
            <p:spPr bwMode="auto">
              <a:xfrm>
                <a:off x="6968347" y="1741655"/>
                <a:ext cx="442800" cy="442800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pic>
        </p:grpSp>
        <p:sp>
          <p:nvSpPr>
            <p:cNvPr id="13" name="TextBox 12"/>
            <p:cNvSpPr txBox="1"/>
            <p:nvPr/>
          </p:nvSpPr>
          <p:spPr>
            <a:xfrm>
              <a:off x="6968347" y="1484480"/>
              <a:ext cx="450764" cy="41088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070" b="1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介</a:t>
              </a:r>
            </a:p>
          </p:txBody>
        </p:sp>
        <p:sp>
          <p:nvSpPr>
            <p:cNvPr id="38" name="TextBox 37"/>
            <p:cNvSpPr txBox="1"/>
            <p:nvPr/>
          </p:nvSpPr>
          <p:spPr>
            <a:xfrm>
              <a:off x="6421346" y="1484480"/>
              <a:ext cx="450764" cy="41088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070" b="1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紹</a:t>
              </a:r>
            </a:p>
          </p:txBody>
        </p:sp>
        <p:sp>
          <p:nvSpPr>
            <p:cNvPr id="14" name="TextBox 13"/>
            <p:cNvSpPr txBox="1"/>
            <p:nvPr/>
          </p:nvSpPr>
          <p:spPr>
            <a:xfrm>
              <a:off x="5905474" y="1484480"/>
              <a:ext cx="450764" cy="41088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070" b="1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設</a:t>
              </a:r>
            </a:p>
          </p:txBody>
        </p:sp>
        <p:sp>
          <p:nvSpPr>
            <p:cNvPr id="15" name="TextBox 14"/>
            <p:cNvSpPr txBox="1"/>
            <p:nvPr/>
          </p:nvSpPr>
          <p:spPr>
            <a:xfrm>
              <a:off x="5383213" y="1484480"/>
              <a:ext cx="450764" cy="41088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zh-CN" altLang="en-US" sz="2070" b="1" dirty="0">
                  <a:solidFill>
                    <a:schemeClr val="bg1"/>
                  </a:solidFill>
                  <a:latin typeface="MS PGothic" pitchFamily="34" charset="-128"/>
                  <a:ea typeface="MS PGothic" pitchFamily="34" charset="-128"/>
                </a:rPr>
                <a:t>施</a:t>
              </a:r>
            </a:p>
          </p:txBody>
        </p:sp>
      </p:grpSp>
      <p:pic>
        <p:nvPicPr>
          <p:cNvPr id="17" name="Picture 6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2523" y="5827713"/>
            <a:ext cx="2451400" cy="349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9458" y="5972175"/>
            <a:ext cx="2110154" cy="21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0" name="TextBox 19"/>
          <p:cNvSpPr txBox="1"/>
          <p:nvPr/>
        </p:nvSpPr>
        <p:spPr>
          <a:xfrm>
            <a:off x="573088" y="6286126"/>
            <a:ext cx="1697901" cy="5551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063" dirty="0"/>
              <a:t>１日の施設での過ごし方を</a:t>
            </a:r>
          </a:p>
          <a:p>
            <a:pPr>
              <a:lnSpc>
                <a:spcPct val="150000"/>
              </a:lnSpc>
            </a:pPr>
            <a:r>
              <a:rPr lang="ja-JP" altLang="en-US" sz="1063" dirty="0"/>
              <a:t>ご紹介します。</a:t>
            </a:r>
            <a:endParaRPr lang="zh-CN" altLang="en-US" sz="1063" dirty="0"/>
          </a:p>
        </p:txBody>
      </p:sp>
      <p:sp>
        <p:nvSpPr>
          <p:cNvPr id="22" name="TextBox 21"/>
          <p:cNvSpPr txBox="1"/>
          <p:nvPr/>
        </p:nvSpPr>
        <p:spPr>
          <a:xfrm>
            <a:off x="645292" y="5915025"/>
            <a:ext cx="1742785" cy="29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346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一日のスケジュール</a:t>
            </a:r>
            <a:endParaRPr lang="zh-CN" altLang="en-US" sz="1346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23" name="TextBox 22"/>
          <p:cNvSpPr txBox="1"/>
          <p:nvPr/>
        </p:nvSpPr>
        <p:spPr>
          <a:xfrm>
            <a:off x="687268" y="6858000"/>
            <a:ext cx="1621942" cy="21030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0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9:00〜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 ○○○○○○</a:t>
            </a:r>
          </a:p>
          <a:p>
            <a:pPr>
              <a:lnSpc>
                <a:spcPts val="20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10:00〜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20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11:00〜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20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12:00〜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20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14:00〜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20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16:00〜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20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16:30〜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  <a:p>
            <a:pPr>
              <a:lnSpc>
                <a:spcPts val="2000"/>
              </a:lnSpc>
            </a:pP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18:00〜</a:t>
            </a:r>
            <a:r>
              <a:rPr lang="zh-CN" altLang="en-US" sz="1063" dirty="0">
                <a:latin typeface="MS PGothic" pitchFamily="34" charset="-128"/>
                <a:ea typeface="MS PGothic" pitchFamily="34" charset="-128"/>
              </a:rPr>
              <a:t>　○○○○○○</a:t>
            </a:r>
          </a:p>
        </p:txBody>
      </p:sp>
      <p:pic>
        <p:nvPicPr>
          <p:cNvPr id="24" name="Picture 8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90079" y="5837238"/>
            <a:ext cx="4799144" cy="349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999659" y="6025726"/>
            <a:ext cx="4454307" cy="21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5" name="TextBox 24"/>
          <p:cNvSpPr txBox="1"/>
          <p:nvPr/>
        </p:nvSpPr>
        <p:spPr>
          <a:xfrm>
            <a:off x="4509938" y="5975702"/>
            <a:ext cx="1396536" cy="29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346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見学会・体験会</a:t>
            </a:r>
            <a:endParaRPr lang="zh-CN" altLang="en-US" sz="1346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pic>
        <p:nvPicPr>
          <p:cNvPr id="26" name="Picture 10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9525" y="9477238"/>
            <a:ext cx="7792150" cy="144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7" name="TextBox 26"/>
          <p:cNvSpPr txBox="1"/>
          <p:nvPr/>
        </p:nvSpPr>
        <p:spPr>
          <a:xfrm>
            <a:off x="3121429" y="6343276"/>
            <a:ext cx="4336444" cy="55515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063" dirty="0"/>
              <a:t>アスクルホームでは見学、体験会を行っています。</a:t>
            </a:r>
          </a:p>
          <a:p>
            <a:pPr>
              <a:lnSpc>
                <a:spcPct val="150000"/>
              </a:lnSpc>
            </a:pPr>
            <a:r>
              <a:rPr lang="ja-JP" altLang="en-US" sz="1063" dirty="0"/>
              <a:t>ご興味のある方、どんなところか知りたい方、お気軽にお問合せください。</a:t>
            </a:r>
            <a:endParaRPr lang="zh-CN" altLang="en-US" sz="1063" dirty="0"/>
          </a:p>
        </p:txBody>
      </p:sp>
      <p:pic>
        <p:nvPicPr>
          <p:cNvPr id="1035" name="Picture 11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77073" y="6992138"/>
            <a:ext cx="1418954" cy="20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8" name="TextBox 27"/>
          <p:cNvSpPr txBox="1"/>
          <p:nvPr/>
        </p:nvSpPr>
        <p:spPr>
          <a:xfrm>
            <a:off x="3324357" y="7272384"/>
            <a:ext cx="2371162" cy="3108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20" dirty="0">
                <a:latin typeface="MS PGothic" pitchFamily="34" charset="-128"/>
                <a:ea typeface="MS PGothic" pitchFamily="34" charset="-128"/>
              </a:rPr>
              <a:t>毎月 第</a:t>
            </a:r>
            <a:r>
              <a:rPr lang="en-US" altLang="zh-CN" sz="1420" dirty="0">
                <a:latin typeface="MS PGothic" pitchFamily="34" charset="-128"/>
                <a:ea typeface="MS PGothic" pitchFamily="34" charset="-128"/>
              </a:rPr>
              <a:t>1</a:t>
            </a:r>
            <a:r>
              <a:rPr lang="zh-CN" altLang="en-US" sz="1420" dirty="0">
                <a:latin typeface="MS PGothic" pitchFamily="34" charset="-128"/>
                <a:ea typeface="MS PGothic" pitchFamily="34" charset="-128"/>
              </a:rPr>
              <a:t>水曜日、第</a:t>
            </a:r>
            <a:r>
              <a:rPr lang="en-US" altLang="zh-CN" sz="1420" dirty="0">
                <a:latin typeface="MS PGothic" pitchFamily="34" charset="-128"/>
                <a:ea typeface="MS PGothic" pitchFamily="34" charset="-128"/>
              </a:rPr>
              <a:t>3</a:t>
            </a:r>
            <a:r>
              <a:rPr lang="zh-CN" altLang="en-US" sz="1420" dirty="0">
                <a:latin typeface="MS PGothic" pitchFamily="34" charset="-128"/>
                <a:ea typeface="MS PGothic" pitchFamily="34" charset="-128"/>
              </a:rPr>
              <a:t>水曜日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3226164" y="6949979"/>
            <a:ext cx="622286" cy="26686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13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ご</a:t>
            </a:r>
            <a:r>
              <a:rPr lang="zh-CN" altLang="en-US" sz="113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見学</a:t>
            </a:r>
          </a:p>
        </p:txBody>
      </p:sp>
      <p:pic>
        <p:nvPicPr>
          <p:cNvPr id="54" name="Picture 11"/>
          <p:cNvPicPr>
            <a:picLocks noChangeAspect="1" noChangeArrowheads="1"/>
          </p:cNvPicPr>
          <p:nvPr/>
        </p:nvPicPr>
        <p:blipFill>
          <a:blip r:embed="rId11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177073" y="7703963"/>
            <a:ext cx="1418954" cy="20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0" name="TextBox 29"/>
          <p:cNvSpPr txBox="1"/>
          <p:nvPr/>
        </p:nvSpPr>
        <p:spPr>
          <a:xfrm>
            <a:off x="3226164" y="7661804"/>
            <a:ext cx="713657" cy="26686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13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1</a:t>
            </a:r>
            <a:r>
              <a:rPr lang="zh-CN" altLang="en-US" sz="1134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日体験</a:t>
            </a:r>
          </a:p>
        </p:txBody>
      </p:sp>
      <p:sp>
        <p:nvSpPr>
          <p:cNvPr id="32" name="TextBox 31"/>
          <p:cNvSpPr txBox="1"/>
          <p:nvPr/>
        </p:nvSpPr>
        <p:spPr>
          <a:xfrm>
            <a:off x="3324357" y="7956846"/>
            <a:ext cx="1098378" cy="3108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20" dirty="0">
                <a:latin typeface="MS PGothic" pitchFamily="34" charset="-128"/>
                <a:ea typeface="MS PGothic" pitchFamily="34" charset="-128"/>
              </a:rPr>
              <a:t>毎週火曜日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4496780" y="8042731"/>
            <a:ext cx="2149948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800" dirty="0"/>
              <a:t>※</a:t>
            </a:r>
            <a:r>
              <a:rPr lang="ja-JP" altLang="en-US" sz="800" dirty="0"/>
              <a:t>ご持参いただくものは別途お知らせします。</a:t>
            </a:r>
            <a:endParaRPr lang="zh-CN" altLang="en-US" sz="800" dirty="0"/>
          </a:p>
        </p:txBody>
      </p:sp>
      <p:sp>
        <p:nvSpPr>
          <p:cNvPr id="36" name="TextBox 35"/>
          <p:cNvSpPr txBox="1"/>
          <p:nvPr/>
        </p:nvSpPr>
        <p:spPr>
          <a:xfrm>
            <a:off x="3309889" y="8474853"/>
            <a:ext cx="3910045" cy="48391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920" dirty="0">
                <a:latin typeface="+mj-ea"/>
                <a:ea typeface="+mj-ea"/>
              </a:rPr>
              <a:t>※</a:t>
            </a:r>
            <a:r>
              <a:rPr lang="ja-JP" altLang="en-US" sz="920" dirty="0">
                <a:latin typeface="+mj-ea"/>
                <a:ea typeface="+mj-ea"/>
              </a:rPr>
              <a:t>上記以外でのご希望につきましては、個別にご対応いたしますので、</a:t>
            </a:r>
          </a:p>
          <a:p>
            <a:pPr>
              <a:lnSpc>
                <a:spcPct val="150000"/>
              </a:lnSpc>
            </a:pPr>
            <a:r>
              <a:rPr lang="ja-JP" altLang="en-US" sz="920" dirty="0">
                <a:latin typeface="+mj-ea"/>
                <a:ea typeface="+mj-ea"/>
              </a:rPr>
              <a:t>　お手数ですが、お問合せをお願いいたします。　　　　　　　　　担当：○○宛</a:t>
            </a:r>
            <a:endParaRPr lang="zh-CN" altLang="en-US" sz="920" dirty="0">
              <a:latin typeface="+mj-ea"/>
              <a:ea typeface="+mj-ea"/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305848" y="9601200"/>
            <a:ext cx="2238113" cy="4447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29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アスクルホーム</a:t>
            </a:r>
            <a:endParaRPr lang="zh-CN" altLang="en-US" sz="2290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40" name="TextBox 39"/>
          <p:cNvSpPr txBox="1"/>
          <p:nvPr/>
        </p:nvSpPr>
        <p:spPr>
          <a:xfrm>
            <a:off x="305848" y="10032658"/>
            <a:ext cx="659155" cy="2339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920" dirty="0">
                <a:solidFill>
                  <a:schemeClr val="bg1"/>
                </a:solidFill>
                <a:latin typeface="+mj-ea"/>
                <a:ea typeface="+mj-ea"/>
              </a:rPr>
              <a:t>お</a:t>
            </a:r>
            <a:r>
              <a:rPr lang="zh-CN" altLang="en-US" sz="920" dirty="0">
                <a:solidFill>
                  <a:schemeClr val="bg1"/>
                </a:solidFill>
                <a:latin typeface="+mj-ea"/>
                <a:ea typeface="+mj-ea"/>
              </a:rPr>
              <a:t>問合</a:t>
            </a:r>
            <a:r>
              <a:rPr lang="ja-JP" altLang="en-US" sz="920" dirty="0">
                <a:solidFill>
                  <a:schemeClr val="bg1"/>
                </a:solidFill>
                <a:latin typeface="+mj-ea"/>
                <a:ea typeface="+mj-ea"/>
              </a:rPr>
              <a:t>せ</a:t>
            </a:r>
            <a:endParaRPr lang="zh-CN" altLang="en-US" sz="92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pic>
        <p:nvPicPr>
          <p:cNvPr id="41" name="Picture 12"/>
          <p:cNvPicPr>
            <a:picLocks noChangeAspect="1" noChangeArrowheads="1"/>
          </p:cNvPicPr>
          <p:nvPr/>
        </p:nvPicPr>
        <p:blipFill>
          <a:blip r:embed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62998" y="10360025"/>
            <a:ext cx="348972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2" name="TextBox 41"/>
          <p:cNvSpPr txBox="1"/>
          <p:nvPr/>
        </p:nvSpPr>
        <p:spPr>
          <a:xfrm>
            <a:off x="748446" y="10099333"/>
            <a:ext cx="4166525" cy="7248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110" dirty="0">
                <a:solidFill>
                  <a:schemeClr val="bg1"/>
                </a:solidFill>
                <a:latin typeface="HGSSoeiKakugothicUB" pitchFamily="34" charset="-128"/>
                <a:ea typeface="HGSSoeiKakugothicUB" pitchFamily="34" charset="-128"/>
              </a:rPr>
              <a:t>03-1234-1111</a:t>
            </a:r>
            <a:endParaRPr lang="zh-CN" altLang="en-US" sz="4110" dirty="0">
              <a:solidFill>
                <a:schemeClr val="bg1"/>
              </a:solidFill>
              <a:latin typeface="HGSSoeiKakugothicUB" pitchFamily="34" charset="-128"/>
              <a:ea typeface="HGSSoeiKakugothicUB" pitchFamily="34" charset="-128"/>
            </a:endParaRPr>
          </a:p>
        </p:txBody>
      </p:sp>
      <p:sp>
        <p:nvSpPr>
          <p:cNvPr id="43" name="TextBox 42"/>
          <p:cNvSpPr txBox="1"/>
          <p:nvPr/>
        </p:nvSpPr>
        <p:spPr>
          <a:xfrm>
            <a:off x="5160136" y="9568113"/>
            <a:ext cx="729687" cy="2554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受付時間</a:t>
            </a:r>
          </a:p>
        </p:txBody>
      </p:sp>
      <p:sp>
        <p:nvSpPr>
          <p:cNvPr id="44" name="TextBox 43"/>
          <p:cNvSpPr txBox="1"/>
          <p:nvPr/>
        </p:nvSpPr>
        <p:spPr>
          <a:xfrm>
            <a:off x="5160136" y="9918358"/>
            <a:ext cx="2265364" cy="7881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午前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10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時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〜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午後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5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時</a:t>
            </a:r>
          </a:p>
          <a:p>
            <a:pPr>
              <a:lnSpc>
                <a:spcPct val="150000"/>
              </a:lnSpc>
            </a:pP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東京都江東区豊洲３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-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２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-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３</a:t>
            </a:r>
          </a:p>
          <a:p>
            <a:pPr>
              <a:lnSpc>
                <a:spcPct val="150000"/>
              </a:lnSpc>
            </a:pP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メールのお</a:t>
            </a:r>
            <a:r>
              <a:rPr lang="zh-CN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問合</a:t>
            </a:r>
            <a:r>
              <a:rPr lang="ja-JP" altLang="en-US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せ：</a:t>
            </a:r>
            <a:r>
              <a:rPr lang="en-US" altLang="zh-CN" sz="106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oxoxoxoxo@oo.xx</a:t>
            </a:r>
            <a:endParaRPr lang="zh-CN" altLang="en-US" sz="106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45" name="Picture 13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61248" y="9686315"/>
            <a:ext cx="1692000" cy="752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6" name="TextBox 45"/>
          <p:cNvSpPr txBox="1"/>
          <p:nvPr/>
        </p:nvSpPr>
        <p:spPr>
          <a:xfrm>
            <a:off x="6356238" y="9977393"/>
            <a:ext cx="1507144" cy="2231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850" dirty="0">
                <a:solidFill>
                  <a:schemeClr val="bg1"/>
                </a:solidFill>
                <a:latin typeface="+mj-ea"/>
                <a:ea typeface="+mj-ea"/>
              </a:rPr>
              <a:t>※</a:t>
            </a:r>
            <a:r>
              <a:rPr lang="ja-JP" altLang="en-US" sz="850" dirty="0">
                <a:solidFill>
                  <a:schemeClr val="bg1"/>
                </a:solidFill>
                <a:latin typeface="+mj-ea"/>
                <a:ea typeface="+mj-ea"/>
              </a:rPr>
              <a:t>第３月曜日はお休みです。</a:t>
            </a:r>
            <a:endParaRPr lang="zh-CN" altLang="en-US" sz="85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3006499" y="370891"/>
            <a:ext cx="4604146" cy="9541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56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アスクルホーム</a:t>
            </a:r>
            <a:endParaRPr lang="zh-CN" altLang="en-US" sz="56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0" name="TextBox 49"/>
          <p:cNvSpPr txBox="1"/>
          <p:nvPr/>
        </p:nvSpPr>
        <p:spPr>
          <a:xfrm>
            <a:off x="3034643" y="412592"/>
            <a:ext cx="4594528" cy="8996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5246" spc="300" dirty="0">
                <a:solidFill>
                  <a:srgbClr val="1B7E3B"/>
                </a:solidFill>
                <a:latin typeface="HGPSoeiKakugothicUB" pitchFamily="34" charset="-128"/>
                <a:ea typeface="HGPSoeiKakugothicUB" pitchFamily="34" charset="-128"/>
              </a:rPr>
              <a:t>アスクルホーム</a:t>
            </a:r>
            <a:endParaRPr lang="zh-CN" altLang="en-US" sz="5246" spc="300" dirty="0">
              <a:solidFill>
                <a:srgbClr val="1B7E3B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401</Words>
  <Application>Microsoft Office PowerPoint</Application>
  <PresentationFormat>ユーザー設定</PresentationFormat>
  <Paragraphs>63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HGPSoeiKakugothicUB</vt:lpstr>
      <vt:lpstr>HGSSoeiKakugothicUB</vt:lpstr>
      <vt:lpstr>ＭＳ Ｐゴシック</vt:lpstr>
      <vt:lpstr>ＭＳ Ｐゴシック</vt:lpstr>
      <vt:lpstr>宋体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2016-07-28T23:59:07Z</dcterms:created>
  <dcterms:modified xsi:type="dcterms:W3CDTF">2017-02-22T02:32:03Z</dcterms:modified>
</cp:coreProperties>
</file>

<file path=docProps/thumbnail.jpeg>
</file>