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2C00"/>
    <a:srgbClr val="6B2B00"/>
    <a:srgbClr val="682F00"/>
    <a:srgbClr val="1B7E3B"/>
    <a:srgbClr val="231815"/>
    <a:srgbClr val="E94708"/>
    <a:srgbClr val="906E30"/>
    <a:srgbClr val="82582D"/>
    <a:srgbClr val="A4723A"/>
    <a:srgbClr val="6647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922" y="7003750"/>
            <a:ext cx="4947161" cy="23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29" y="9467713"/>
            <a:ext cx="7792150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正方形/長方形 58"/>
          <p:cNvSpPr/>
          <p:nvPr/>
        </p:nvSpPr>
        <p:spPr>
          <a:xfrm>
            <a:off x="0" y="0"/>
            <a:ext cx="7775575" cy="5220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27463" y="6018186"/>
            <a:ext cx="10502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5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施設</a:t>
            </a:r>
            <a:r>
              <a:rPr lang="ja-JP" altLang="en-US" sz="135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の</a:t>
            </a:r>
            <a:r>
              <a:rPr lang="zh-CN" altLang="en-US" sz="135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特徴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109790" y="7079150"/>
            <a:ext cx="1309974" cy="29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46" b="1" dirty="0">
                <a:solidFill>
                  <a:srgbClr val="6B2C00"/>
                </a:solidFill>
                <a:latin typeface="+mj-ea"/>
                <a:ea typeface="+mj-ea"/>
              </a:rPr>
              <a:t>見学会・体験会</a:t>
            </a:r>
            <a:endParaRPr lang="zh-CN" altLang="en-US" sz="1346" b="1" dirty="0">
              <a:solidFill>
                <a:srgbClr val="6B2C00"/>
              </a:solidFill>
              <a:latin typeface="+mj-ea"/>
              <a:ea typeface="+mj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746749" y="7410487"/>
            <a:ext cx="4336444" cy="4623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1063" dirty="0"/>
              <a:t>アスクルホームでは見学、体験会を行っています。</a:t>
            </a:r>
          </a:p>
          <a:p>
            <a:pPr>
              <a:lnSpc>
                <a:spcPts val="1500"/>
              </a:lnSpc>
            </a:pPr>
            <a:r>
              <a:rPr lang="ja-JP" altLang="en-US" sz="1063" dirty="0"/>
              <a:t>ご興味のある方、どんなところか知りたい方、お気軽にお問合せください。</a:t>
            </a:r>
            <a:endParaRPr lang="zh-CN" altLang="en-US" sz="1063" dirty="0"/>
          </a:p>
        </p:txBody>
      </p:sp>
      <p:sp>
        <p:nvSpPr>
          <p:cNvPr id="28" name="TextBox 27"/>
          <p:cNvSpPr txBox="1"/>
          <p:nvPr/>
        </p:nvSpPr>
        <p:spPr>
          <a:xfrm>
            <a:off x="2797086" y="8283723"/>
            <a:ext cx="2141933" cy="2886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76" b="1" dirty="0">
                <a:latin typeface="MS PGothic" pitchFamily="34" charset="-128"/>
                <a:ea typeface="MS PGothic" pitchFamily="34" charset="-128"/>
              </a:rPr>
              <a:t>毎月 第</a:t>
            </a:r>
            <a:r>
              <a:rPr lang="en-US" altLang="zh-CN" sz="1276" b="1" dirty="0">
                <a:latin typeface="MS PGothic" pitchFamily="34" charset="-128"/>
                <a:ea typeface="MS PGothic" pitchFamily="34" charset="-128"/>
              </a:rPr>
              <a:t>1</a:t>
            </a:r>
            <a:r>
              <a:rPr lang="zh-CN" altLang="en-US" sz="1276" b="1" dirty="0">
                <a:latin typeface="MS PGothic" pitchFamily="34" charset="-128"/>
                <a:ea typeface="MS PGothic" pitchFamily="34" charset="-128"/>
              </a:rPr>
              <a:t>水曜日、第</a:t>
            </a:r>
            <a:r>
              <a:rPr lang="en-US" altLang="zh-CN" sz="1276" b="1" dirty="0">
                <a:latin typeface="MS PGothic" pitchFamily="34" charset="-128"/>
                <a:ea typeface="MS PGothic" pitchFamily="34" charset="-128"/>
              </a:rPr>
              <a:t>3</a:t>
            </a:r>
            <a:r>
              <a:rPr lang="zh-CN" altLang="en-US" sz="1276" b="1" dirty="0">
                <a:latin typeface="MS PGothic" pitchFamily="34" charset="-128"/>
                <a:ea typeface="MS PGothic" pitchFamily="34" charset="-128"/>
              </a:rPr>
              <a:t>水曜日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639782" y="8264781"/>
            <a:ext cx="1002197" cy="2886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defRPr sz="1276">
                <a:latin typeface="MS PGothic" pitchFamily="34" charset="-128"/>
                <a:ea typeface="MS PGothic" pitchFamily="34" charset="-128"/>
              </a:defRPr>
            </a:lvl1pPr>
          </a:lstStyle>
          <a:p>
            <a:r>
              <a:rPr lang="zh-CN" altLang="en-US" b="1" dirty="0"/>
              <a:t>毎週火曜日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663016" y="8513239"/>
            <a:ext cx="1747594" cy="1908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640" dirty="0"/>
              <a:t>※</a:t>
            </a:r>
            <a:r>
              <a:rPr lang="ja-JP" altLang="en-US" sz="640" dirty="0"/>
              <a:t>ご持参いただくものは別途お知らせします。</a:t>
            </a:r>
            <a:endParaRPr lang="zh-CN" altLang="en-US" sz="640" dirty="0"/>
          </a:p>
        </p:txBody>
      </p:sp>
      <p:sp>
        <p:nvSpPr>
          <p:cNvPr id="36" name="TextBox 35"/>
          <p:cNvSpPr txBox="1"/>
          <p:nvPr/>
        </p:nvSpPr>
        <p:spPr>
          <a:xfrm>
            <a:off x="2813936" y="8789893"/>
            <a:ext cx="3910045" cy="4489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altLang="ja-JP" sz="920" dirty="0">
                <a:latin typeface="+mj-ea"/>
                <a:ea typeface="+mj-ea"/>
              </a:rPr>
              <a:t>※</a:t>
            </a:r>
            <a:r>
              <a:rPr lang="ja-JP" altLang="en-US" sz="920" dirty="0">
                <a:latin typeface="+mj-ea"/>
                <a:ea typeface="+mj-ea"/>
              </a:rPr>
              <a:t>上記以外でのご希望につきましては、個別にご対応いたしますので、</a:t>
            </a:r>
          </a:p>
          <a:p>
            <a:pPr>
              <a:lnSpc>
                <a:spcPts val="1500"/>
              </a:lnSpc>
            </a:pPr>
            <a:r>
              <a:rPr lang="ja-JP" altLang="en-US" sz="920" dirty="0">
                <a:latin typeface="+mj-ea"/>
                <a:ea typeface="+mj-ea"/>
              </a:rPr>
              <a:t>　お手数ですが、お問合せをお願いいたします。　　　　　　　　　担当：○○宛</a:t>
            </a:r>
            <a:endParaRPr lang="zh-CN" altLang="en-US" sz="920" dirty="0">
              <a:latin typeface="+mj-ea"/>
              <a:ea typeface="+mj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05848" y="9601200"/>
            <a:ext cx="2238113" cy="4447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29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アスクルホーム</a:t>
            </a:r>
            <a:endParaRPr lang="zh-CN" altLang="en-US" sz="229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05848" y="10032658"/>
            <a:ext cx="659155" cy="2339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20" dirty="0">
                <a:solidFill>
                  <a:schemeClr val="bg1"/>
                </a:solidFill>
                <a:latin typeface="+mj-ea"/>
                <a:ea typeface="+mj-ea"/>
              </a:rPr>
              <a:t>お</a:t>
            </a:r>
            <a:r>
              <a:rPr lang="zh-CN" altLang="en-US" sz="920" dirty="0">
                <a:solidFill>
                  <a:schemeClr val="bg1"/>
                </a:solidFill>
                <a:latin typeface="+mj-ea"/>
                <a:ea typeface="+mj-ea"/>
              </a:rPr>
              <a:t>問合</a:t>
            </a:r>
            <a:r>
              <a:rPr lang="ja-JP" altLang="en-US" sz="920" dirty="0">
                <a:solidFill>
                  <a:schemeClr val="bg1"/>
                </a:solidFill>
                <a:latin typeface="+mj-ea"/>
                <a:ea typeface="+mj-ea"/>
              </a:rPr>
              <a:t>せ</a:t>
            </a:r>
            <a:endParaRPr lang="zh-CN" altLang="en-US" sz="92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41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98" y="10360025"/>
            <a:ext cx="348972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748446" y="10099333"/>
            <a:ext cx="4166525" cy="7248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110" dirty="0">
                <a:solidFill>
                  <a:schemeClr val="bg1"/>
                </a:solidFill>
                <a:latin typeface="HGSSoeiKakugothicUB" pitchFamily="34" charset="-128"/>
                <a:ea typeface="HGSSoeiKakugothicUB" pitchFamily="34" charset="-128"/>
              </a:rPr>
              <a:t>03-1234-1111</a:t>
            </a:r>
            <a:endParaRPr lang="zh-CN" altLang="en-US" sz="4110" dirty="0">
              <a:solidFill>
                <a:schemeClr val="bg1"/>
              </a:solidFill>
              <a:latin typeface="HGSSoeiKakugothicUB" pitchFamily="34" charset="-128"/>
              <a:ea typeface="HGSSoeiKakugothicUB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160136" y="9596688"/>
            <a:ext cx="729687" cy="2554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受付時間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160136" y="9918358"/>
            <a:ext cx="2265364" cy="788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午前</a:t>
            </a:r>
            <a:r>
              <a:rPr lang="en-US" altLang="zh-CN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10</a:t>
            </a:r>
            <a:r>
              <a:rPr lang="zh-CN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CN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〜</a:t>
            </a:r>
            <a:r>
              <a:rPr lang="zh-CN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午後</a:t>
            </a:r>
            <a:r>
              <a:rPr lang="en-US" altLang="zh-CN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5</a:t>
            </a:r>
            <a:r>
              <a:rPr lang="zh-CN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時</a:t>
            </a:r>
          </a:p>
          <a:p>
            <a:pPr>
              <a:lnSpc>
                <a:spcPct val="150000"/>
              </a:lnSpc>
            </a:pPr>
            <a:r>
              <a:rPr lang="zh-CN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東京都江東区豊洲３</a:t>
            </a:r>
            <a:r>
              <a:rPr lang="en-US" altLang="zh-CN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-</a:t>
            </a:r>
            <a:r>
              <a:rPr lang="zh-CN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２</a:t>
            </a:r>
            <a:r>
              <a:rPr lang="en-US" altLang="zh-CN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-</a:t>
            </a:r>
            <a:r>
              <a:rPr lang="zh-CN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３</a:t>
            </a:r>
          </a:p>
          <a:p>
            <a:pPr>
              <a:lnSpc>
                <a:spcPct val="150000"/>
              </a:lnSpc>
            </a:pP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メールのお</a:t>
            </a:r>
            <a:r>
              <a:rPr lang="zh-CN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問合</a:t>
            </a:r>
            <a:r>
              <a:rPr lang="ja-JP" altLang="en-US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せ：</a:t>
            </a:r>
            <a:r>
              <a:rPr lang="en-US" altLang="zh-CN" sz="10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oxoxoxoxo@oo.xx</a:t>
            </a:r>
            <a:endParaRPr lang="zh-CN" altLang="en-US" sz="106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356238" y="9977393"/>
            <a:ext cx="1507144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50" dirty="0">
                <a:solidFill>
                  <a:schemeClr val="bg1"/>
                </a:solidFill>
                <a:latin typeface="+mj-ea"/>
                <a:ea typeface="+mj-ea"/>
              </a:rPr>
              <a:t>※</a:t>
            </a:r>
            <a:r>
              <a:rPr lang="ja-JP" altLang="en-US" sz="850" dirty="0">
                <a:solidFill>
                  <a:schemeClr val="bg1"/>
                </a:solidFill>
                <a:latin typeface="+mj-ea"/>
                <a:ea typeface="+mj-ea"/>
              </a:rPr>
              <a:t>第３月曜日はお休みです。</a:t>
            </a:r>
            <a:endParaRPr lang="zh-CN" altLang="en-US" sz="85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977" y="1243161"/>
            <a:ext cx="934627" cy="92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9763" y="1243161"/>
            <a:ext cx="935974" cy="92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792" y="1243161"/>
            <a:ext cx="934627" cy="92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374" y="1243161"/>
            <a:ext cx="935974" cy="92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TextBox 54"/>
          <p:cNvSpPr txBox="1"/>
          <p:nvPr/>
        </p:nvSpPr>
        <p:spPr>
          <a:xfrm>
            <a:off x="5082645" y="1118822"/>
            <a:ext cx="1008609" cy="1080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4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介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904431" y="1118822"/>
            <a:ext cx="1008609" cy="1080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4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紹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771997" y="1118822"/>
            <a:ext cx="1008609" cy="1080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4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設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550708" y="1118822"/>
            <a:ext cx="1008609" cy="10802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42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施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264801" y="444227"/>
            <a:ext cx="31710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dirty="0">
                <a:solidFill>
                  <a:schemeClr val="bg1"/>
                </a:solidFill>
                <a:latin typeface="+mj-ea"/>
                <a:ea typeface="+mj-ea"/>
              </a:rPr>
              <a:t>アスクルホーム</a:t>
            </a:r>
            <a:endParaRPr lang="zh-CN" altLang="en-US" sz="36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273777" y="481802"/>
            <a:ext cx="3145413" cy="608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356" spc="200" dirty="0">
                <a:solidFill>
                  <a:srgbClr val="682F00"/>
                </a:solidFill>
                <a:latin typeface="+mj-ea"/>
                <a:ea typeface="+mj-ea"/>
              </a:rPr>
              <a:t>アスクルホーム</a:t>
            </a:r>
            <a:endParaRPr lang="zh-CN" altLang="en-US" sz="3356" spc="200" dirty="0">
              <a:solidFill>
                <a:srgbClr val="682F00"/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51990" y="5365248"/>
            <a:ext cx="4425841" cy="1512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ja-JP" altLang="en-US" sz="780" dirty="0"/>
              <a:t>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この文章はダミーです。施設の紹介文章を編集してください。</a:t>
            </a:r>
            <a:endParaRPr lang="zh-CN" altLang="en-US" sz="780" dirty="0"/>
          </a:p>
        </p:txBody>
      </p:sp>
      <p:pic>
        <p:nvPicPr>
          <p:cNvPr id="67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179" y="9714890"/>
            <a:ext cx="1692000" cy="7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76" y="5434013"/>
            <a:ext cx="2592000" cy="264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1091408" y="5388227"/>
            <a:ext cx="1050288" cy="29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46" dirty="0">
                <a:solidFill>
                  <a:srgbClr val="6B2B00"/>
                </a:solidFill>
                <a:latin typeface="MS PGothic" pitchFamily="34" charset="-128"/>
                <a:ea typeface="MS PGothic" pitchFamily="34" charset="-128"/>
              </a:rPr>
              <a:t>施設</a:t>
            </a:r>
            <a:r>
              <a:rPr lang="ja-JP" altLang="en-US" sz="1346" dirty="0">
                <a:solidFill>
                  <a:srgbClr val="6B2B00"/>
                </a:solidFill>
                <a:latin typeface="MS PGothic" pitchFamily="34" charset="-128"/>
                <a:ea typeface="MS PGothic" pitchFamily="34" charset="-128"/>
              </a:rPr>
              <a:t>の</a:t>
            </a:r>
            <a:r>
              <a:rPr lang="zh-CN" altLang="en-US" sz="1346" dirty="0">
                <a:solidFill>
                  <a:srgbClr val="6B2B00"/>
                </a:solidFill>
                <a:latin typeface="MS PGothic" pitchFamily="34" charset="-128"/>
                <a:ea typeface="MS PGothic" pitchFamily="34" charset="-128"/>
              </a:rPr>
              <a:t>特徴</a:t>
            </a:r>
          </a:p>
        </p:txBody>
      </p:sp>
      <p:pic>
        <p:nvPicPr>
          <p:cNvPr id="37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09" y="7027998"/>
            <a:ext cx="1845955" cy="23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550664" y="7785467"/>
            <a:ext cx="1577029" cy="1442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altLang="zh-CN" sz="1063" dirty="0">
                <a:latin typeface="MS PGothic" pitchFamily="34" charset="-128"/>
                <a:ea typeface="MS PGothic" pitchFamily="34" charset="-128"/>
              </a:rPr>
              <a:t>10:00〜</a:t>
            </a:r>
            <a:r>
              <a:rPr lang="zh-CN" altLang="en-US" sz="1063" dirty="0">
                <a:latin typeface="MS PGothic" pitchFamily="34" charset="-128"/>
                <a:ea typeface="MS PGothic" pitchFamily="34" charset="-128"/>
              </a:rPr>
              <a:t>　○○○○○○</a:t>
            </a:r>
          </a:p>
          <a:p>
            <a:pPr>
              <a:lnSpc>
                <a:spcPts val="1800"/>
              </a:lnSpc>
            </a:pPr>
            <a:r>
              <a:rPr lang="en-US" altLang="zh-CN" sz="1063" dirty="0">
                <a:latin typeface="MS PGothic" pitchFamily="34" charset="-128"/>
                <a:ea typeface="MS PGothic" pitchFamily="34" charset="-128"/>
              </a:rPr>
              <a:t>11:00〜</a:t>
            </a:r>
            <a:r>
              <a:rPr lang="zh-CN" altLang="en-US" sz="1063" dirty="0">
                <a:latin typeface="MS PGothic" pitchFamily="34" charset="-128"/>
                <a:ea typeface="MS PGothic" pitchFamily="34" charset="-128"/>
              </a:rPr>
              <a:t>　○○○○○○</a:t>
            </a:r>
          </a:p>
          <a:p>
            <a:pPr>
              <a:lnSpc>
                <a:spcPts val="1800"/>
              </a:lnSpc>
            </a:pPr>
            <a:r>
              <a:rPr lang="en-US" altLang="zh-CN" sz="1063" dirty="0">
                <a:latin typeface="MS PGothic" pitchFamily="34" charset="-128"/>
                <a:ea typeface="MS PGothic" pitchFamily="34" charset="-128"/>
              </a:rPr>
              <a:t>12:00〜</a:t>
            </a:r>
            <a:r>
              <a:rPr lang="zh-CN" altLang="en-US" sz="1063" dirty="0">
                <a:latin typeface="MS PGothic" pitchFamily="34" charset="-128"/>
                <a:ea typeface="MS PGothic" pitchFamily="34" charset="-128"/>
              </a:rPr>
              <a:t>　○○○○○○</a:t>
            </a:r>
          </a:p>
          <a:p>
            <a:pPr>
              <a:lnSpc>
                <a:spcPts val="1800"/>
              </a:lnSpc>
            </a:pPr>
            <a:r>
              <a:rPr lang="en-US" altLang="zh-CN" sz="1063" dirty="0">
                <a:latin typeface="MS PGothic" pitchFamily="34" charset="-128"/>
                <a:ea typeface="MS PGothic" pitchFamily="34" charset="-128"/>
              </a:rPr>
              <a:t>14:00〜</a:t>
            </a:r>
            <a:r>
              <a:rPr lang="zh-CN" altLang="en-US" sz="1063" dirty="0">
                <a:latin typeface="MS PGothic" pitchFamily="34" charset="-128"/>
                <a:ea typeface="MS PGothic" pitchFamily="34" charset="-128"/>
              </a:rPr>
              <a:t>　○○○○○○</a:t>
            </a:r>
          </a:p>
          <a:p>
            <a:pPr>
              <a:lnSpc>
                <a:spcPts val="1800"/>
              </a:lnSpc>
            </a:pPr>
            <a:r>
              <a:rPr lang="en-US" altLang="zh-CN" sz="1063" dirty="0">
                <a:latin typeface="MS PGothic" pitchFamily="34" charset="-128"/>
                <a:ea typeface="MS PGothic" pitchFamily="34" charset="-128"/>
              </a:rPr>
              <a:t>16:00〜</a:t>
            </a:r>
            <a:r>
              <a:rPr lang="zh-CN" altLang="en-US" sz="1063" dirty="0">
                <a:latin typeface="MS PGothic" pitchFamily="34" charset="-128"/>
                <a:ea typeface="MS PGothic" pitchFamily="34" charset="-128"/>
              </a:rPr>
              <a:t>　○○○○○○</a:t>
            </a:r>
          </a:p>
          <a:p>
            <a:pPr>
              <a:lnSpc>
                <a:spcPts val="1800"/>
              </a:lnSpc>
            </a:pPr>
            <a:r>
              <a:rPr lang="en-US" altLang="zh-CN" sz="1063" dirty="0">
                <a:latin typeface="MS PGothic" pitchFamily="34" charset="-128"/>
                <a:ea typeface="MS PGothic" pitchFamily="34" charset="-128"/>
              </a:rPr>
              <a:t>18:00〜</a:t>
            </a:r>
            <a:r>
              <a:rPr lang="zh-CN" altLang="en-US" sz="1063" dirty="0">
                <a:latin typeface="MS PGothic" pitchFamily="34" charset="-128"/>
                <a:ea typeface="MS PGothic" pitchFamily="34" charset="-128"/>
              </a:rPr>
              <a:t>　○○○○○○</a:t>
            </a: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08" y="5891327"/>
            <a:ext cx="630000" cy="63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528083" y="6008930"/>
            <a:ext cx="474810" cy="3757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21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3</a:t>
            </a:r>
            <a:r>
              <a:rPr lang="ja-JP" altLang="en-US" sz="921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つの</a:t>
            </a:r>
          </a:p>
          <a:p>
            <a:r>
              <a:rPr lang="zh-CN" altLang="en-US" sz="921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特徴</a:t>
            </a: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584" y="5916002"/>
            <a:ext cx="105600" cy="6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1289790" y="5789520"/>
            <a:ext cx="1564852" cy="3108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20" dirty="0"/>
              <a:t>健康面のサポート</a:t>
            </a:r>
            <a:endParaRPr lang="zh-CN" altLang="en-US" sz="1420" dirty="0"/>
          </a:p>
        </p:txBody>
      </p:sp>
      <p:sp>
        <p:nvSpPr>
          <p:cNvPr id="63" name="TextBox 62"/>
          <p:cNvSpPr txBox="1"/>
          <p:nvPr/>
        </p:nvSpPr>
        <p:spPr>
          <a:xfrm>
            <a:off x="1308840" y="6070618"/>
            <a:ext cx="1563248" cy="3108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20" dirty="0"/>
              <a:t>きめ細やかなケア</a:t>
            </a:r>
            <a:endParaRPr lang="zh-CN" altLang="en-US" sz="1420" dirty="0"/>
          </a:p>
        </p:txBody>
      </p:sp>
      <p:sp>
        <p:nvSpPr>
          <p:cNvPr id="64" name="TextBox 63"/>
          <p:cNvSpPr txBox="1"/>
          <p:nvPr/>
        </p:nvSpPr>
        <p:spPr>
          <a:xfrm>
            <a:off x="1280265" y="6340379"/>
            <a:ext cx="1281120" cy="3108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20" dirty="0"/>
              <a:t>自主性の尊重</a:t>
            </a:r>
            <a:endParaRPr lang="zh-CN" altLang="en-US" sz="1420" dirty="0"/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90" y="7108961"/>
            <a:ext cx="1692000" cy="284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" name="TextBox 80"/>
          <p:cNvSpPr txBox="1"/>
          <p:nvPr/>
        </p:nvSpPr>
        <p:spPr>
          <a:xfrm>
            <a:off x="448735" y="7080542"/>
            <a:ext cx="1653017" cy="29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46" b="1" dirty="0">
                <a:solidFill>
                  <a:srgbClr val="6B2C00"/>
                </a:solidFill>
                <a:latin typeface="+mj-ea"/>
                <a:ea typeface="+mj-ea"/>
              </a:rPr>
              <a:t>一日のスケジュール</a:t>
            </a:r>
            <a:endParaRPr lang="zh-CN" altLang="en-US" sz="1346" b="1" dirty="0">
              <a:solidFill>
                <a:srgbClr val="6B2C00"/>
              </a:solidFill>
              <a:latin typeface="+mj-ea"/>
              <a:ea typeface="+mj-ea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77036" y="7413805"/>
            <a:ext cx="1697901" cy="419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63" dirty="0"/>
              <a:t>１日の施設での過ごし方を</a:t>
            </a:r>
          </a:p>
          <a:p>
            <a:r>
              <a:rPr lang="ja-JP" altLang="en-US" sz="1063" dirty="0"/>
              <a:t>ご紹介します。</a:t>
            </a:r>
            <a:endParaRPr lang="zh-CN" altLang="en-US" sz="1063" dirty="0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049" y="7118049"/>
            <a:ext cx="4680000" cy="261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3650" y="7990772"/>
            <a:ext cx="755031" cy="2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6" name="TextBox 85"/>
          <p:cNvSpPr txBox="1"/>
          <p:nvPr/>
        </p:nvSpPr>
        <p:spPr>
          <a:xfrm>
            <a:off x="2931526" y="7944232"/>
            <a:ext cx="622286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34" dirty="0">
                <a:solidFill>
                  <a:schemeClr val="bg1"/>
                </a:solidFill>
                <a:latin typeface="+mj-ea"/>
                <a:ea typeface="+mj-ea"/>
              </a:rPr>
              <a:t>ご</a:t>
            </a:r>
            <a:r>
              <a:rPr lang="zh-CN" altLang="en-US" sz="1134" dirty="0">
                <a:solidFill>
                  <a:schemeClr val="bg1"/>
                </a:solidFill>
                <a:latin typeface="+mj-ea"/>
                <a:ea typeface="+mj-ea"/>
              </a:rPr>
              <a:t>見学</a:t>
            </a:r>
          </a:p>
        </p:txBody>
      </p:sp>
      <p:pic>
        <p:nvPicPr>
          <p:cNvPr id="87" name="Picture 1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399" y="7990772"/>
            <a:ext cx="755031" cy="2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8" name="TextBox 87"/>
          <p:cNvSpPr txBox="1"/>
          <p:nvPr/>
        </p:nvSpPr>
        <p:spPr>
          <a:xfrm>
            <a:off x="5775382" y="7950145"/>
            <a:ext cx="713657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4" dirty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r>
              <a:rPr lang="zh-CN" altLang="en-US" sz="1134" dirty="0">
                <a:solidFill>
                  <a:schemeClr val="bg1"/>
                </a:solidFill>
                <a:latin typeface="+mj-ea"/>
                <a:ea typeface="+mj-ea"/>
              </a:rPr>
              <a:t>日体験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449</Words>
  <Application>Microsoft Office PowerPoint</Application>
  <PresentationFormat>ユーザー設定</PresentationFormat>
  <Paragraphs>60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HGPSoeiKakugothicUB</vt:lpstr>
      <vt:lpstr>HGSSoeiKakugothicUB</vt:lpstr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2016-07-29T00:12:34Z</dcterms:created>
  <dcterms:modified xsi:type="dcterms:W3CDTF">2017-02-22T02:34:46Z</dcterms:modified>
</cp:coreProperties>
</file>