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1815"/>
    <a:srgbClr val="221814"/>
    <a:srgbClr val="C23C5B"/>
    <a:srgbClr val="751C35"/>
    <a:srgbClr val="E94708"/>
    <a:srgbClr val="906E30"/>
    <a:srgbClr val="82582D"/>
    <a:srgbClr val="A4723A"/>
    <a:srgbClr val="664724"/>
    <a:srgbClr val="645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96" y="13648"/>
            <a:ext cx="7783747" cy="109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1836" y="10298953"/>
            <a:ext cx="471999" cy="1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428" y="10298953"/>
            <a:ext cx="471999" cy="1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153" y="7697004"/>
            <a:ext cx="5355948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634" y="7162828"/>
            <a:ext cx="501731" cy="1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4125" y="7162828"/>
            <a:ext cx="501731" cy="1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76534" y="2559620"/>
            <a:ext cx="505279" cy="241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70" dirty="0">
                <a:solidFill>
                  <a:srgbClr val="221814"/>
                </a:solidFill>
                <a:latin typeface="MS PGothic" pitchFamily="34" charset="-128"/>
                <a:ea typeface="MS PGothic" pitchFamily="34" charset="-128"/>
              </a:rPr>
              <a:t>【</a:t>
            </a:r>
            <a:r>
              <a:rPr lang="zh-CN" altLang="en-US" sz="970" dirty="0">
                <a:solidFill>
                  <a:srgbClr val="221814"/>
                </a:solidFill>
                <a:latin typeface="MS PGothic" pitchFamily="34" charset="-128"/>
                <a:ea typeface="MS PGothic" pitchFamily="34" charset="-128"/>
              </a:rPr>
              <a:t>仕事</a:t>
            </a:r>
            <a:r>
              <a:rPr lang="en-US" altLang="zh-CN" sz="970" dirty="0">
                <a:solidFill>
                  <a:srgbClr val="221814"/>
                </a:solidFill>
                <a:latin typeface="MS PGothic" pitchFamily="34" charset="-128"/>
                <a:ea typeface="MS PGothic" pitchFamily="34" charset="-128"/>
              </a:rPr>
              <a:t>】</a:t>
            </a:r>
            <a:endParaRPr lang="zh-CN" altLang="en-US" sz="970" dirty="0">
              <a:solidFill>
                <a:srgbClr val="221814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5702" y="2559620"/>
            <a:ext cx="559769" cy="2416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70" dirty="0">
                <a:solidFill>
                  <a:srgbClr val="221814"/>
                </a:solidFill>
                <a:latin typeface="MS PGothic" pitchFamily="34" charset="-128"/>
                <a:ea typeface="MS PGothic" pitchFamily="34" charset="-128"/>
              </a:rPr>
              <a:t>【</a:t>
            </a:r>
            <a:r>
              <a:rPr lang="zh-CN" altLang="en-US" sz="970" dirty="0">
                <a:solidFill>
                  <a:srgbClr val="221814"/>
                </a:solidFill>
                <a:latin typeface="MS PGothic" pitchFamily="34" charset="-128"/>
                <a:ea typeface="MS PGothic" pitchFamily="34" charset="-128"/>
              </a:rPr>
              <a:t>生活</a:t>
            </a:r>
            <a:r>
              <a:rPr lang="en-US" altLang="zh-CN" sz="970" dirty="0">
                <a:solidFill>
                  <a:srgbClr val="221814"/>
                </a:solidFill>
                <a:latin typeface="MS PGothic" pitchFamily="34" charset="-128"/>
                <a:ea typeface="MS PGothic" pitchFamily="34" charset="-128"/>
              </a:rPr>
              <a:t>】</a:t>
            </a:r>
            <a:endParaRPr lang="zh-CN" altLang="en-US" sz="970" dirty="0">
              <a:solidFill>
                <a:srgbClr val="221814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2108" y="2559620"/>
            <a:ext cx="559769" cy="2416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70" dirty="0">
                <a:solidFill>
                  <a:srgbClr val="221814"/>
                </a:solidFill>
                <a:latin typeface="MS PGothic" pitchFamily="34" charset="-128"/>
                <a:ea typeface="MS PGothic" pitchFamily="34" charset="-128"/>
              </a:rPr>
              <a:t>【</a:t>
            </a:r>
            <a:r>
              <a:rPr lang="zh-CN" altLang="en-US" sz="970" dirty="0">
                <a:solidFill>
                  <a:srgbClr val="221814"/>
                </a:solidFill>
                <a:latin typeface="MS PGothic" pitchFamily="34" charset="-128"/>
                <a:ea typeface="MS PGothic" pitchFamily="34" charset="-128"/>
              </a:rPr>
              <a:t>調和</a:t>
            </a:r>
            <a:r>
              <a:rPr lang="en-US" altLang="zh-CN" sz="970" dirty="0">
                <a:solidFill>
                  <a:srgbClr val="221814"/>
                </a:solidFill>
                <a:latin typeface="MS PGothic" pitchFamily="34" charset="-128"/>
                <a:ea typeface="MS PGothic" pitchFamily="34" charset="-128"/>
              </a:rPr>
              <a:t>】</a:t>
            </a:r>
            <a:endParaRPr lang="zh-CN" altLang="en-US" sz="970" dirty="0">
              <a:solidFill>
                <a:srgbClr val="221814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48612" y="2748662"/>
            <a:ext cx="4415339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ja-JP" sz="1850" b="1" dirty="0">
                <a:solidFill>
                  <a:srgbClr val="221814"/>
                </a:solidFill>
                <a:latin typeface="+mj-ea"/>
                <a:ea typeface="+mj-ea"/>
              </a:rPr>
              <a:t>Work </a:t>
            </a:r>
            <a:r>
              <a:rPr lang="ja-JP" altLang="en-US" sz="1850" b="1" dirty="0">
                <a:solidFill>
                  <a:srgbClr val="221814"/>
                </a:solidFill>
                <a:latin typeface="+mj-ea"/>
                <a:ea typeface="+mj-ea"/>
              </a:rPr>
              <a:t>と </a:t>
            </a:r>
            <a:r>
              <a:rPr lang="en-US" altLang="ja-JP" sz="1850" b="1" dirty="0">
                <a:solidFill>
                  <a:srgbClr val="221814"/>
                </a:solidFill>
                <a:latin typeface="+mj-ea"/>
                <a:ea typeface="+mj-ea"/>
              </a:rPr>
              <a:t>Life </a:t>
            </a:r>
            <a:r>
              <a:rPr lang="ja-JP" altLang="en-US" sz="1850" b="1" dirty="0">
                <a:solidFill>
                  <a:srgbClr val="221814"/>
                </a:solidFill>
                <a:latin typeface="+mj-ea"/>
                <a:ea typeface="+mj-ea"/>
              </a:rPr>
              <a:t>の </a:t>
            </a:r>
            <a:r>
              <a:rPr lang="en-US" altLang="ja-JP" sz="1850" b="1" dirty="0">
                <a:solidFill>
                  <a:srgbClr val="221814"/>
                </a:solidFill>
                <a:latin typeface="+mj-ea"/>
                <a:ea typeface="+mj-ea"/>
              </a:rPr>
              <a:t>Balance </a:t>
            </a:r>
            <a:r>
              <a:rPr lang="ja-JP" altLang="en-US" sz="1850" b="1" dirty="0">
                <a:solidFill>
                  <a:srgbClr val="221814"/>
                </a:solidFill>
                <a:latin typeface="+mj-ea"/>
                <a:ea typeface="+mj-ea"/>
              </a:rPr>
              <a:t>の 実現に向けて</a:t>
            </a:r>
            <a:r>
              <a:rPr lang="ja-JP" altLang="en-US" sz="2000" b="1" dirty="0">
                <a:solidFill>
                  <a:srgbClr val="221814"/>
                </a:solidFill>
                <a:latin typeface="+mj-ea"/>
                <a:ea typeface="+mj-ea"/>
              </a:rPr>
              <a:t>「働き方」</a:t>
            </a:r>
            <a:r>
              <a:rPr lang="ja-JP" altLang="en-US" sz="1850" b="1" dirty="0">
                <a:solidFill>
                  <a:srgbClr val="221814"/>
                </a:solidFill>
                <a:latin typeface="+mj-ea"/>
                <a:ea typeface="+mj-ea"/>
              </a:rPr>
              <a:t>を変えてみましょう</a:t>
            </a:r>
            <a:r>
              <a:rPr lang="en-US" altLang="ja-JP" sz="1850" b="1" dirty="0">
                <a:solidFill>
                  <a:srgbClr val="221814"/>
                </a:solidFill>
                <a:latin typeface="+mj-ea"/>
                <a:ea typeface="+mj-ea"/>
              </a:rPr>
              <a:t>!!</a:t>
            </a:r>
            <a:endParaRPr lang="zh-CN" altLang="en-US" sz="1850" b="1" dirty="0">
              <a:solidFill>
                <a:srgbClr val="221814"/>
              </a:solidFill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83919" y="6064044"/>
            <a:ext cx="1890261" cy="932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57" spc="-3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12</a:t>
            </a:r>
            <a:r>
              <a:rPr lang="zh-CN" altLang="en-US" sz="2100" spc="-3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zh-CN" sz="5457" spc="-3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12</a:t>
            </a:r>
            <a:r>
              <a:rPr lang="zh-CN" altLang="en-US" sz="2100" spc="-3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日</a:t>
            </a:r>
          </a:p>
        </p:txBody>
      </p:sp>
      <p:pic>
        <p:nvPicPr>
          <p:cNvPr id="17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182" y="6530101"/>
            <a:ext cx="314854" cy="3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863554" y="6539222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土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410968" y="6087838"/>
            <a:ext cx="3150221" cy="932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100" spc="-1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先着</a:t>
            </a:r>
            <a:r>
              <a:rPr lang="en-US" altLang="zh-CN" sz="5457" spc="-1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50</a:t>
            </a:r>
            <a:r>
              <a:rPr lang="zh-CN" altLang="en-US" sz="2100" spc="-1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組</a:t>
            </a:r>
            <a:r>
              <a:rPr lang="en-US" altLang="zh-CN" sz="5457" spc="-1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100</a:t>
            </a:r>
            <a:r>
              <a:rPr lang="zh-CN" altLang="en-US" sz="2100" spc="-1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名様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991866" y="6889614"/>
            <a:ext cx="1693092" cy="223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50" dirty="0">
                <a:solidFill>
                  <a:srgbClr val="231815"/>
                </a:solidFill>
              </a:rPr>
              <a:t>お一人様でもお申込みできます。</a:t>
            </a:r>
            <a:endParaRPr lang="zh-CN" altLang="en-US" sz="850" dirty="0">
              <a:solidFill>
                <a:srgbClr val="231815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05068" y="7073835"/>
            <a:ext cx="137730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46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１６</a:t>
            </a:r>
            <a:r>
              <a:rPr lang="en-US" altLang="zh-CN" sz="1346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:</a:t>
            </a:r>
            <a:r>
              <a:rPr lang="zh-CN" altLang="en-US" sz="1346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００</a:t>
            </a:r>
            <a:r>
              <a:rPr lang="en-US" altLang="zh-CN" sz="1346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〜</a:t>
            </a:r>
            <a:r>
              <a:rPr lang="zh-CN" altLang="en-US" sz="1346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１８</a:t>
            </a:r>
            <a:r>
              <a:rPr lang="en-US" altLang="zh-CN" sz="1346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:</a:t>
            </a:r>
            <a:r>
              <a:rPr lang="zh-CN" altLang="en-US" sz="1346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００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272025" y="7116875"/>
            <a:ext cx="476412" cy="2450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時 間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675068" y="7112600"/>
            <a:ext cx="476412" cy="2450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場 所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186599" y="7105678"/>
            <a:ext cx="2315057" cy="29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46" dirty="0">
                <a:solidFill>
                  <a:srgbClr val="231815"/>
                </a:solidFill>
              </a:rPr>
              <a:t>アスクルホテル５階 豊洲の間</a:t>
            </a:r>
            <a:endParaRPr lang="zh-CN" altLang="en-US" sz="1346" dirty="0">
              <a:solidFill>
                <a:srgbClr val="231815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183771" y="7347969"/>
            <a:ext cx="1492716" cy="234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921" dirty="0">
                <a:latin typeface="MS PGothic" pitchFamily="34" charset="-128"/>
                <a:ea typeface="MS PGothic" pitchFamily="34" charset="-128"/>
              </a:rPr>
              <a:t>東京都江東区豊洲３</a:t>
            </a:r>
            <a:r>
              <a:rPr lang="en-US" altLang="zh-TW" sz="921" dirty="0">
                <a:latin typeface="MS PGothic" pitchFamily="34" charset="-128"/>
                <a:ea typeface="MS PGothic" pitchFamily="34" charset="-128"/>
              </a:rPr>
              <a:t>-</a:t>
            </a:r>
            <a:r>
              <a:rPr lang="zh-TW" altLang="en-US" sz="921" dirty="0">
                <a:latin typeface="MS PGothic" pitchFamily="34" charset="-128"/>
                <a:ea typeface="MS PGothic" pitchFamily="34" charset="-128"/>
              </a:rPr>
              <a:t>２</a:t>
            </a:r>
            <a:r>
              <a:rPr lang="en-US" altLang="zh-TW" sz="921" dirty="0">
                <a:latin typeface="MS PGothic" pitchFamily="34" charset="-128"/>
                <a:ea typeface="MS PGothic" pitchFamily="34" charset="-128"/>
              </a:rPr>
              <a:t>-</a:t>
            </a:r>
            <a:r>
              <a:rPr lang="zh-TW" altLang="en-US" sz="921" dirty="0">
                <a:latin typeface="MS PGothic" pitchFamily="34" charset="-128"/>
                <a:ea typeface="MS PGothic" pitchFamily="34" charset="-128"/>
              </a:rPr>
              <a:t>３</a:t>
            </a:r>
            <a:endParaRPr lang="zh-CN" altLang="en-US" sz="92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420345" y="7781925"/>
            <a:ext cx="705642" cy="3431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3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第</a:t>
            </a:r>
            <a:r>
              <a:rPr lang="en-US" altLang="zh-CN" sz="163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</a:t>
            </a:r>
            <a:r>
              <a:rPr lang="zh-CN" altLang="en-US" sz="163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部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351917" y="8125096"/>
            <a:ext cx="891591" cy="2450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16:00〜17:00</a:t>
            </a:r>
            <a:endParaRPr lang="zh-CN" altLang="en-US" sz="992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463578" y="8591550"/>
            <a:ext cx="705642" cy="3431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3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第</a:t>
            </a:r>
            <a:r>
              <a:rPr lang="en-US" altLang="zh-CN" sz="163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</a:t>
            </a:r>
            <a:r>
              <a:rPr lang="zh-CN" altLang="en-US" sz="163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部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395150" y="8934721"/>
            <a:ext cx="891591" cy="2450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17:00〜18:00</a:t>
            </a:r>
            <a:endParaRPr lang="zh-CN" altLang="en-US" sz="992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419822" y="7810635"/>
            <a:ext cx="3419526" cy="3654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775" dirty="0">
                <a:solidFill>
                  <a:srgbClr val="231815"/>
                </a:solidFill>
              </a:rPr>
              <a:t>「仕事と育児・介護」の両立の為に</a:t>
            </a:r>
            <a:endParaRPr lang="zh-CN" altLang="en-US" sz="1775" dirty="0">
              <a:solidFill>
                <a:srgbClr val="231815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485457" y="8157070"/>
            <a:ext cx="1778051" cy="223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50" dirty="0">
                <a:solidFill>
                  <a:srgbClr val="231815"/>
                </a:solidFill>
              </a:rPr>
              <a:t>講師：明日 来子（ライフプランナー）</a:t>
            </a:r>
            <a:endParaRPr lang="zh-CN" altLang="en-US" sz="850" dirty="0">
              <a:solidFill>
                <a:srgbClr val="231815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428307" y="8620260"/>
            <a:ext cx="3419526" cy="3654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775" dirty="0">
                <a:solidFill>
                  <a:srgbClr val="231815"/>
                </a:solidFill>
              </a:rPr>
              <a:t>「地域活動とボランティアの勧め」</a:t>
            </a:r>
            <a:endParaRPr lang="zh-CN" altLang="en-US" sz="1775" dirty="0">
              <a:solidFill>
                <a:srgbClr val="231815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493942" y="8966695"/>
            <a:ext cx="1778051" cy="223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50" dirty="0">
                <a:solidFill>
                  <a:srgbClr val="231815"/>
                </a:solidFill>
              </a:rPr>
              <a:t>講師：明日 来男（ライフプランナー）</a:t>
            </a:r>
            <a:endParaRPr lang="zh-CN" altLang="en-US" sz="850" dirty="0">
              <a:solidFill>
                <a:srgbClr val="231815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34735" y="9907368"/>
            <a:ext cx="1239442" cy="234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21" dirty="0">
                <a:solidFill>
                  <a:srgbClr val="231815"/>
                </a:solidFill>
              </a:rPr>
              <a:t>お申込みお問合わせ</a:t>
            </a:r>
            <a:endParaRPr lang="zh-CN" altLang="en-US" sz="921" dirty="0">
              <a:solidFill>
                <a:srgbClr val="231815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037008" y="9765353"/>
            <a:ext cx="3142207" cy="4440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286" dirty="0">
                <a:solidFill>
                  <a:srgbClr val="231815"/>
                </a:solidFill>
              </a:rPr>
              <a:t>アスクルセミナー事務局</a:t>
            </a:r>
            <a:endParaRPr lang="zh-CN" altLang="en-US" sz="2286" dirty="0">
              <a:solidFill>
                <a:srgbClr val="231815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330922" y="10236119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03-1234-1111</a:t>
            </a:r>
            <a:endParaRPr lang="zh-CN" altLang="en-US" sz="120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878249" y="10241517"/>
            <a:ext cx="415498" cy="2559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63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TEL</a:t>
            </a:r>
            <a:endParaRPr lang="zh-CN" altLang="en-US" sz="1063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750014" y="10241517"/>
            <a:ext cx="429926" cy="2559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63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URL</a:t>
            </a:r>
            <a:endParaRPr lang="zh-CN" altLang="en-US" sz="1063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240574" y="10204043"/>
            <a:ext cx="17203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zh-CN" altLang="en-US" sz="120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75" y="811446"/>
            <a:ext cx="6236526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895" y="539405"/>
            <a:ext cx="953178" cy="9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07395" y="779184"/>
            <a:ext cx="66556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夫婦</a:t>
            </a:r>
            <a:r>
              <a:rPr lang="ja-JP" altLang="en-US" sz="1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で</a:t>
            </a:r>
          </a:p>
          <a:p>
            <a:pPr algn="ctr"/>
            <a:r>
              <a:rPr lang="zh-CN" altLang="en-US" sz="1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学</a:t>
            </a:r>
            <a:r>
              <a:rPr lang="ja-JP" altLang="en-US" sz="1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ぶ</a:t>
            </a:r>
            <a:endParaRPr lang="zh-CN" altLang="en-US" sz="13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73143" y="922865"/>
            <a:ext cx="3890809" cy="10301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047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ワーク・ライフ・バランス</a:t>
            </a:r>
            <a:endParaRPr lang="en-US" altLang="ja-JP" sz="3047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pPr algn="ctr"/>
            <a:r>
              <a:rPr lang="ja-JP" altLang="en-US" sz="3047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無料セミナー</a:t>
            </a:r>
            <a:endParaRPr lang="zh-CN" altLang="en-US" sz="3047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5" name="正方形/長方形 58"/>
          <p:cNvSpPr/>
          <p:nvPr/>
        </p:nvSpPr>
        <p:spPr>
          <a:xfrm>
            <a:off x="980324" y="3512540"/>
            <a:ext cx="2952000" cy="2664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8" name="正方形/長方形 58"/>
          <p:cNvSpPr/>
          <p:nvPr/>
        </p:nvSpPr>
        <p:spPr>
          <a:xfrm>
            <a:off x="4007136" y="3512540"/>
            <a:ext cx="2952000" cy="2664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238</Words>
  <Application>Microsoft Office PowerPoint</Application>
  <PresentationFormat>ユーザー設定</PresentationFormat>
  <Paragraphs>52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2016-07-29T00:14:01Z</dcterms:created>
  <dcterms:modified xsi:type="dcterms:W3CDTF">2017-02-22T02:39:17Z</dcterms:modified>
</cp:coreProperties>
</file>