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5B597"/>
    <a:srgbClr val="231815"/>
    <a:srgbClr val="5EB7E8"/>
    <a:srgbClr val="595757"/>
    <a:srgbClr val="EC6D81"/>
    <a:srgbClr val="E40081"/>
    <a:srgbClr val="221814"/>
    <a:srgbClr val="C23C5B"/>
    <a:srgbClr val="751C35"/>
    <a:srgbClr val="E9470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140" d="100"/>
          <a:sy n="140" d="100"/>
        </p:scale>
        <p:origin x="-212" y="-517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2023/8/23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8/23/2023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10" Type="http://schemas.openxmlformats.org/officeDocument/2006/relationships/image" Target="../media/image9.emf"/><Relationship Id="rId4" Type="http://schemas.openxmlformats.org/officeDocument/2006/relationships/image" Target="../media/image3.emf"/><Relationship Id="rId9" Type="http://schemas.openxmlformats.org/officeDocument/2006/relationships/image" Target="../media/image8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29266" y="-520387"/>
            <a:ext cx="7830180" cy="1144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1612" y="7109221"/>
            <a:ext cx="6861144" cy="201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0" name="TextBox 19"/>
          <p:cNvSpPr txBox="1"/>
          <p:nvPr/>
        </p:nvSpPr>
        <p:spPr>
          <a:xfrm>
            <a:off x="2425357" y="5327150"/>
            <a:ext cx="994183" cy="3759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[</a:t>
            </a:r>
            <a:r>
              <a:rPr lang="zh-CN" altLang="en-US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日 時</a:t>
            </a:r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]</a:t>
            </a:r>
            <a:endParaRPr lang="zh-CN" altLang="en-US" sz="1843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3287414" y="5320637"/>
            <a:ext cx="4017446" cy="3759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843" dirty="0">
                <a:solidFill>
                  <a:srgbClr val="35B597"/>
                </a:solidFill>
                <a:latin typeface="+mj-ea"/>
                <a:ea typeface="+mj-ea"/>
              </a:rPr>
              <a:t>▶▶▶</a:t>
            </a:r>
            <a:r>
              <a:rPr lang="ja-JP" altLang="en-US" sz="1843" dirty="0">
                <a:solidFill>
                  <a:srgbClr val="35B597"/>
                </a:solidFill>
                <a:latin typeface="HGPSoeiKakugothicUB" pitchFamily="34" charset="-128"/>
                <a:ea typeface="HGPSoeiKakugothicUB" pitchFamily="34" charset="-128"/>
              </a:rPr>
              <a:t>  </a:t>
            </a:r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4</a:t>
            </a:r>
            <a:r>
              <a:rPr lang="zh-CN" altLang="en-US" sz="13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月</a:t>
            </a:r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18</a:t>
            </a:r>
            <a:r>
              <a:rPr lang="zh-CN" altLang="en-US" sz="13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日（土）　</a:t>
            </a:r>
            <a:r>
              <a:rPr lang="en-US" altLang="zh-CN" sz="13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PM</a:t>
            </a:r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14</a:t>
            </a:r>
            <a:r>
              <a:rPr lang="zh-CN" altLang="en-US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00</a:t>
            </a:r>
            <a:r>
              <a:rPr lang="zh-CN" altLang="en-US" sz="184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～</a:t>
            </a:r>
            <a:r>
              <a:rPr lang="en-US" altLang="zh-CN" sz="13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PM</a:t>
            </a:r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16</a:t>
            </a:r>
            <a:r>
              <a:rPr lang="zh-CN" altLang="en-US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：</a:t>
            </a:r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00</a:t>
            </a:r>
            <a:endParaRPr lang="zh-CN" altLang="en-US" sz="1843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3286125" y="5858577"/>
            <a:ext cx="3859512" cy="6366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300"/>
              </a:lnSpc>
            </a:pPr>
            <a:r>
              <a:rPr lang="ja-JP" altLang="en-US" sz="1843" dirty="0">
                <a:solidFill>
                  <a:srgbClr val="35B597"/>
                </a:solidFill>
                <a:latin typeface="+mj-ea"/>
                <a:ea typeface="+mj-ea"/>
              </a:rPr>
              <a:t>▶▶▶</a:t>
            </a:r>
            <a:r>
              <a:rPr lang="ja-JP" altLang="en-US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  アスクルセミナー会議室</a:t>
            </a:r>
          </a:p>
          <a:p>
            <a:pPr>
              <a:lnSpc>
                <a:spcPts val="2300"/>
              </a:lnSpc>
            </a:pPr>
            <a:r>
              <a:rPr lang="ja-JP" altLang="en-US" sz="13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        （東京都江東区豊洲</a:t>
            </a:r>
            <a:r>
              <a:rPr lang="en-US" altLang="ja-JP" sz="13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3-2-3</a:t>
            </a:r>
            <a:r>
              <a:rPr lang="ja-JP" altLang="en-US" sz="1300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）</a:t>
            </a:r>
            <a:endParaRPr lang="zh-CN" altLang="en-US" sz="1300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53" name="TextBox 52"/>
          <p:cNvSpPr txBox="1"/>
          <p:nvPr/>
        </p:nvSpPr>
        <p:spPr>
          <a:xfrm>
            <a:off x="2425357" y="5871341"/>
            <a:ext cx="994183" cy="37593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[</a:t>
            </a:r>
            <a:r>
              <a:rPr lang="zh-CN" altLang="en-US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会 場</a:t>
            </a:r>
            <a:r>
              <a:rPr lang="en-US" altLang="zh-CN" sz="1843" dirty="0">
                <a:solidFill>
                  <a:srgbClr val="231815"/>
                </a:solidFill>
                <a:latin typeface="HGPSoeiKakugothicUB" pitchFamily="34" charset="-128"/>
                <a:ea typeface="HGPSoeiKakugothicUB" pitchFamily="34" charset="-128"/>
              </a:rPr>
              <a:t>]</a:t>
            </a:r>
            <a:endParaRPr lang="zh-CN" altLang="en-US" sz="1843" dirty="0">
              <a:solidFill>
                <a:srgbClr val="231815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26" name="TextBox 25"/>
          <p:cNvSpPr txBox="1"/>
          <p:nvPr/>
        </p:nvSpPr>
        <p:spPr>
          <a:xfrm>
            <a:off x="5708832" y="8580236"/>
            <a:ext cx="1186543" cy="3323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780" dirty="0"/>
              <a:t>講師：ライフプランナー　</a:t>
            </a:r>
          </a:p>
          <a:p>
            <a:pPr algn="ctr"/>
            <a:r>
              <a:rPr lang="ja-JP" altLang="en-US" sz="780" dirty="0"/>
              <a:t>鈴木 健太</a:t>
            </a:r>
            <a:endParaRPr lang="zh-CN" altLang="en-US" sz="780" dirty="0"/>
          </a:p>
        </p:txBody>
      </p:sp>
      <p:sp>
        <p:nvSpPr>
          <p:cNvPr id="30" name="TextBox 29"/>
          <p:cNvSpPr txBox="1"/>
          <p:nvPr/>
        </p:nvSpPr>
        <p:spPr>
          <a:xfrm>
            <a:off x="2075316" y="9993255"/>
            <a:ext cx="1819729" cy="3431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630" dirty="0">
                <a:latin typeface="MS PGothic" pitchFamily="34" charset="-128"/>
                <a:ea typeface="MS PGothic" pitchFamily="34" charset="-128"/>
              </a:rPr>
              <a:t>０３</a:t>
            </a:r>
            <a:r>
              <a:rPr lang="en-US" altLang="zh-CN" sz="1630" dirty="0">
                <a:latin typeface="MS PGothic" pitchFamily="34" charset="-128"/>
                <a:ea typeface="MS PGothic" pitchFamily="34" charset="-128"/>
              </a:rPr>
              <a:t>-</a:t>
            </a:r>
            <a:r>
              <a:rPr lang="zh-CN" altLang="en-US" sz="1630" dirty="0">
                <a:latin typeface="MS PGothic" pitchFamily="34" charset="-128"/>
                <a:ea typeface="MS PGothic" pitchFamily="34" charset="-128"/>
              </a:rPr>
              <a:t>１２３４</a:t>
            </a:r>
            <a:r>
              <a:rPr lang="en-US" altLang="zh-CN" sz="1630" dirty="0">
                <a:latin typeface="MS PGothic" pitchFamily="34" charset="-128"/>
                <a:ea typeface="MS PGothic" pitchFamily="34" charset="-128"/>
              </a:rPr>
              <a:t>-</a:t>
            </a:r>
            <a:r>
              <a:rPr lang="zh-CN" altLang="en-US" sz="1630" dirty="0">
                <a:latin typeface="MS PGothic" pitchFamily="34" charset="-128"/>
                <a:ea typeface="MS PGothic" pitchFamily="34" charset="-128"/>
              </a:rPr>
              <a:t>１１１１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4344121" y="10021089"/>
            <a:ext cx="1409360" cy="25590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1063" dirty="0" err="1">
                <a:latin typeface="MS PGothic" pitchFamily="34" charset="-128"/>
                <a:ea typeface="MS PGothic" pitchFamily="34" charset="-128"/>
              </a:rPr>
              <a:t>askul</a:t>
            </a:r>
            <a:r>
              <a:rPr lang="en-US" altLang="zh-CN" sz="1063" dirty="0">
                <a:latin typeface="MS PGothic" pitchFamily="34" charset="-128"/>
                <a:ea typeface="MS PGothic" pitchFamily="34" charset="-128"/>
              </a:rPr>
              <a:t>@:××××××</a:t>
            </a:r>
            <a:endParaRPr lang="zh-CN" altLang="en-US" sz="1063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" name="TextBox 1"/>
          <p:cNvSpPr txBox="1"/>
          <p:nvPr/>
        </p:nvSpPr>
        <p:spPr>
          <a:xfrm>
            <a:off x="1109536" y="1502687"/>
            <a:ext cx="3020379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200" dirty="0">
                <a:solidFill>
                  <a:srgbClr val="5EB7E8"/>
                </a:solidFill>
                <a:latin typeface="HGPSoeiKakugothicUB" pitchFamily="34" charset="-128"/>
                <a:ea typeface="HGPSoeiKakugothicUB" pitchFamily="34" charset="-128"/>
              </a:rPr>
              <a:t>幸せにおくられるための</a:t>
            </a:r>
            <a:endParaRPr lang="zh-CN" altLang="en-US" sz="2200" dirty="0">
              <a:solidFill>
                <a:srgbClr val="5EB7E8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60336" y="1984374"/>
            <a:ext cx="5688951" cy="640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3539" y="4972276"/>
            <a:ext cx="1800000" cy="180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" name="TextBox 2"/>
          <p:cNvSpPr txBox="1"/>
          <p:nvPr/>
        </p:nvSpPr>
        <p:spPr>
          <a:xfrm>
            <a:off x="494725" y="5286247"/>
            <a:ext cx="1691489" cy="118276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3000"/>
              </a:lnSpc>
            </a:pPr>
            <a:r>
              <a:rPr lang="zh-TW" altLang="en-US" sz="173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参加費無料</a:t>
            </a:r>
          </a:p>
          <a:p>
            <a:pPr algn="ctr">
              <a:lnSpc>
                <a:spcPts val="3000"/>
              </a:lnSpc>
            </a:pPr>
            <a:r>
              <a:rPr lang="zh-TW" altLang="en-US" sz="173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先着</a:t>
            </a:r>
            <a:r>
              <a:rPr lang="zh-TW" altLang="en-US" sz="32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５０</a:t>
            </a:r>
            <a:r>
              <a:rPr lang="zh-TW" altLang="en-US" sz="1736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名様</a:t>
            </a:r>
          </a:p>
          <a:p>
            <a:pPr algn="ctr">
              <a:lnSpc>
                <a:spcPts val="3000"/>
              </a:lnSpc>
            </a:pPr>
            <a:r>
              <a:rPr lang="zh-TW" altLang="en-US" sz="1500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（事前予約制）</a:t>
            </a:r>
            <a:endParaRPr lang="zh-CN" altLang="en-US" sz="1500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68" name="TextBox 67"/>
          <p:cNvSpPr txBox="1"/>
          <p:nvPr/>
        </p:nvSpPr>
        <p:spPr>
          <a:xfrm>
            <a:off x="778641" y="7304551"/>
            <a:ext cx="4287613" cy="168251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100"/>
              </a:lnSpc>
            </a:pPr>
            <a:r>
              <a:rPr lang="ja-JP" altLang="en-US" sz="1346" dirty="0">
                <a:solidFill>
                  <a:srgbClr val="35B597"/>
                </a:solidFill>
              </a:rPr>
              <a:t>●</a:t>
            </a:r>
            <a:r>
              <a:rPr lang="ja-JP" altLang="en-US" sz="1346" dirty="0"/>
              <a:t>終活とは～エンディングノートの書き方</a:t>
            </a:r>
          </a:p>
          <a:p>
            <a:pPr>
              <a:lnSpc>
                <a:spcPts val="3100"/>
              </a:lnSpc>
            </a:pPr>
            <a:r>
              <a:rPr lang="ja-JP" altLang="en-US" sz="1346" dirty="0">
                <a:solidFill>
                  <a:srgbClr val="35B597"/>
                </a:solidFill>
              </a:rPr>
              <a:t>●</a:t>
            </a:r>
            <a:r>
              <a:rPr lang="ja-JP" altLang="en-US" sz="1346" dirty="0"/>
              <a:t>相続について～争族にならない為の基礎知識</a:t>
            </a:r>
          </a:p>
          <a:p>
            <a:pPr>
              <a:lnSpc>
                <a:spcPts val="3100"/>
              </a:lnSpc>
            </a:pPr>
            <a:r>
              <a:rPr lang="ja-JP" altLang="en-US" sz="1346" dirty="0">
                <a:solidFill>
                  <a:srgbClr val="35B597"/>
                </a:solidFill>
              </a:rPr>
              <a:t>●</a:t>
            </a:r>
            <a:r>
              <a:rPr lang="ja-JP" altLang="en-US" sz="1346" dirty="0"/>
              <a:t>遺言の書き方～「公正証書遺言」と「自筆証書遺言」</a:t>
            </a:r>
          </a:p>
          <a:p>
            <a:pPr>
              <a:lnSpc>
                <a:spcPts val="3100"/>
              </a:lnSpc>
            </a:pPr>
            <a:r>
              <a:rPr lang="ja-JP" altLang="en-US" sz="1346" dirty="0">
                <a:solidFill>
                  <a:srgbClr val="35B597"/>
                </a:solidFill>
              </a:rPr>
              <a:t>●</a:t>
            </a:r>
            <a:r>
              <a:rPr lang="ja-JP" altLang="en-US" sz="1346" dirty="0"/>
              <a:t>葬儀の費用は～葬儀の種類や具体的な費用</a:t>
            </a:r>
            <a:endParaRPr lang="zh-CN" altLang="en-US" sz="1346" dirty="0"/>
          </a:p>
        </p:txBody>
      </p:sp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762832" y="7336853"/>
            <a:ext cx="1021392" cy="1173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" name="Picture 8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9712" y="9372506"/>
            <a:ext cx="6722554" cy="309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0170" y="10013474"/>
            <a:ext cx="1018370" cy="34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0" name="TextBox 69"/>
          <p:cNvSpPr txBox="1"/>
          <p:nvPr/>
        </p:nvSpPr>
        <p:spPr>
          <a:xfrm>
            <a:off x="560650" y="10024933"/>
            <a:ext cx="771365" cy="3323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780" dirty="0">
                <a:solidFill>
                  <a:schemeClr val="bg1"/>
                </a:solidFill>
              </a:rPr>
              <a:t>お申込み</a:t>
            </a:r>
          </a:p>
          <a:p>
            <a:r>
              <a:rPr lang="ja-JP" altLang="en-US" sz="780" dirty="0">
                <a:solidFill>
                  <a:schemeClr val="bg1"/>
                </a:solidFill>
              </a:rPr>
              <a:t>お問い合わせ</a:t>
            </a:r>
            <a:endParaRPr lang="zh-CN" altLang="en-US" sz="780" dirty="0">
              <a:solidFill>
                <a:schemeClr val="bg1"/>
              </a:solidFill>
            </a:endParaRPr>
          </a:p>
        </p:txBody>
      </p:sp>
      <p:pic>
        <p:nvPicPr>
          <p:cNvPr id="7" name="Picture 10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53982" y="10096813"/>
            <a:ext cx="321334" cy="1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1" name="TextBox 70"/>
          <p:cNvSpPr txBox="1"/>
          <p:nvPr/>
        </p:nvSpPr>
        <p:spPr>
          <a:xfrm>
            <a:off x="1710506" y="10048499"/>
            <a:ext cx="482254" cy="2385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95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TEL</a:t>
            </a:r>
            <a:endParaRPr lang="zh-CN" altLang="en-US" sz="95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74" name="Picture 10"/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90017" y="10089749"/>
            <a:ext cx="321334" cy="1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75" name="TextBox 74"/>
          <p:cNvSpPr txBox="1"/>
          <p:nvPr/>
        </p:nvSpPr>
        <p:spPr>
          <a:xfrm>
            <a:off x="3926905" y="10045578"/>
            <a:ext cx="447558" cy="23852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95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MAIL</a:t>
            </a:r>
            <a:endParaRPr lang="zh-CN" altLang="en-US" sz="95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5912104" y="10067549"/>
            <a:ext cx="1503938" cy="2231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50" dirty="0"/>
              <a:t>主催：アスクル税理士事務所</a:t>
            </a:r>
            <a:endParaRPr lang="zh-CN" altLang="en-US" sz="850" dirty="0"/>
          </a:p>
        </p:txBody>
      </p:sp>
      <p:sp>
        <p:nvSpPr>
          <p:cNvPr id="27" name="TextBox 26"/>
          <p:cNvSpPr txBox="1"/>
          <p:nvPr/>
        </p:nvSpPr>
        <p:spPr>
          <a:xfrm>
            <a:off x="1697589" y="9350706"/>
            <a:ext cx="4482317" cy="35394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700" dirty="0">
                <a:solidFill>
                  <a:srgbClr val="35B597"/>
                </a:solidFill>
              </a:rPr>
              <a:t>セミナー終了後 個別相談会を実施いたします。</a:t>
            </a:r>
            <a:endParaRPr lang="zh-CN" altLang="en-US" sz="1700" dirty="0">
              <a:solidFill>
                <a:srgbClr val="35B597"/>
              </a:solidFill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32551" y="4337365"/>
            <a:ext cx="7840996" cy="432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8" name="TextBox 17"/>
          <p:cNvSpPr txBox="1"/>
          <p:nvPr/>
        </p:nvSpPr>
        <p:spPr>
          <a:xfrm>
            <a:off x="1390151" y="4337365"/>
            <a:ext cx="5245347" cy="408573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055" dirty="0">
                <a:solidFill>
                  <a:schemeClr val="bg1"/>
                </a:solidFill>
                <a:latin typeface="HGPSoeiKakugothicUB" pitchFamily="34" charset="-128"/>
                <a:ea typeface="HGPSoeiKakugothicUB" pitchFamily="34" charset="-128"/>
              </a:rPr>
              <a:t>あなただけのエンディングノートを作りましょう！</a:t>
            </a:r>
            <a:endParaRPr lang="zh-CN" altLang="en-US" sz="2055" dirty="0">
              <a:solidFill>
                <a:schemeClr val="bg1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235</Words>
  <Application>Microsoft Office PowerPoint</Application>
  <PresentationFormat>ユーザー設定</PresentationFormat>
  <Paragraphs>41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9" baseType="lpstr">
      <vt:lpstr>HGP創英角ｺﾞｼｯｸUB</vt:lpstr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2016-07-29T00:15:27Z</dcterms:created>
  <dcterms:modified xsi:type="dcterms:W3CDTF">2023-08-23T02:31:03Z</dcterms:modified>
</cp:coreProperties>
</file>

<file path=docProps/thumbnail.jpeg>
</file>