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5A740"/>
    <a:srgbClr val="ED7468"/>
    <a:srgbClr val="E60027"/>
    <a:srgbClr val="231815"/>
    <a:srgbClr val="005DAC"/>
    <a:srgbClr val="EC6D81"/>
    <a:srgbClr val="FBC850"/>
    <a:srgbClr val="35B597"/>
    <a:srgbClr val="5EB7E8"/>
    <a:srgbClr val="59575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7789100" cy="903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4514" y="9036000"/>
            <a:ext cx="7807394" cy="192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Rectangle 5"/>
          <p:cNvSpPr/>
          <p:nvPr/>
        </p:nvSpPr>
        <p:spPr>
          <a:xfrm>
            <a:off x="977924" y="1870255"/>
            <a:ext cx="6096541" cy="8976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5233" dirty="0">
                <a:solidFill>
                  <a:srgbClr val="005DAC"/>
                </a:solidFill>
                <a:latin typeface="HGPSoeiKakugothicUB" pitchFamily="34" charset="-128"/>
                <a:ea typeface="HGPSoeiKakugothicUB" pitchFamily="34" charset="-128"/>
              </a:rPr>
              <a:t>バリアフリーリフォーム</a:t>
            </a:r>
            <a:endParaRPr lang="zh-CN" altLang="en-US" sz="5233" dirty="0">
              <a:solidFill>
                <a:srgbClr val="005DAC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336800" y="1465942"/>
            <a:ext cx="3249608" cy="3759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843" b="1" dirty="0">
                <a:solidFill>
                  <a:srgbClr val="231815"/>
                </a:solidFill>
              </a:rPr>
              <a:t>「やさしい」お家にしませんか？</a:t>
            </a:r>
            <a:endParaRPr lang="zh-CN" altLang="en-US" sz="1843" b="1" dirty="0">
              <a:solidFill>
                <a:srgbClr val="231815"/>
              </a:solidFill>
            </a:endParaRPr>
          </a:p>
        </p:txBody>
      </p:sp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51812" y="551785"/>
            <a:ext cx="1260000" cy="12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0" name="TextBox 39"/>
          <p:cNvSpPr txBox="1"/>
          <p:nvPr/>
        </p:nvSpPr>
        <p:spPr>
          <a:xfrm>
            <a:off x="6407716" y="900371"/>
            <a:ext cx="998991" cy="58105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588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介護負担</a:t>
            </a:r>
          </a:p>
          <a:p>
            <a:r>
              <a:rPr lang="ja-JP" altLang="en-US" sz="1588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も軽減</a:t>
            </a:r>
            <a:endParaRPr lang="zh-CN" altLang="en-US" sz="1588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11" name="Picture 7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41363" y="2930525"/>
            <a:ext cx="653613" cy="5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2" name="TextBox 11"/>
          <p:cNvSpPr txBox="1"/>
          <p:nvPr/>
        </p:nvSpPr>
        <p:spPr>
          <a:xfrm>
            <a:off x="750372" y="3004829"/>
            <a:ext cx="63190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例</a:t>
            </a:r>
            <a:r>
              <a:rPr lang="ja-JP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えば</a:t>
            </a:r>
            <a:endParaRPr lang="zh-CN" altLang="en-US" sz="12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1035" name="Picture 11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60862" y="6489700"/>
            <a:ext cx="4085850" cy="241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5291" y="6565900"/>
            <a:ext cx="3216263" cy="226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4" name="TextBox 13"/>
          <p:cNvSpPr txBox="1"/>
          <p:nvPr/>
        </p:nvSpPr>
        <p:spPr>
          <a:xfrm>
            <a:off x="4089400" y="6781800"/>
            <a:ext cx="244009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solidFill>
                  <a:srgbClr val="231815"/>
                </a:solidFill>
              </a:rPr>
              <a:t>福祉住環境コーディネーターによる</a:t>
            </a:r>
            <a:endParaRPr lang="zh-CN" altLang="en-US" sz="1200" dirty="0">
              <a:solidFill>
                <a:srgbClr val="231815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019813" y="6985212"/>
            <a:ext cx="3182281" cy="15311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4675" dirty="0">
                <a:solidFill>
                  <a:srgbClr val="E60027"/>
                </a:solidFill>
                <a:latin typeface="HGPSoeiKakugothicUB" pitchFamily="34" charset="-128"/>
                <a:ea typeface="HGPSoeiKakugothicUB" pitchFamily="34" charset="-128"/>
              </a:rPr>
              <a:t>無料相談会</a:t>
            </a:r>
          </a:p>
          <a:p>
            <a:r>
              <a:rPr lang="zh-TW" altLang="en-US" sz="4675" dirty="0">
                <a:solidFill>
                  <a:srgbClr val="E60027"/>
                </a:solidFill>
                <a:latin typeface="HGPSoeiKakugothicUB" pitchFamily="34" charset="-128"/>
                <a:ea typeface="HGPSoeiKakugothicUB" pitchFamily="34" charset="-128"/>
              </a:rPr>
              <a:t>実施中</a:t>
            </a:r>
            <a:r>
              <a:rPr lang="zh-TW" altLang="en-US" sz="4675" spc="-1000" dirty="0">
                <a:solidFill>
                  <a:srgbClr val="E60027"/>
                </a:solidFill>
                <a:latin typeface="HGPSoeiKakugothicUB" pitchFamily="34" charset="-128"/>
                <a:ea typeface="HGPSoeiKakugothicUB" pitchFamily="34" charset="-128"/>
              </a:rPr>
              <a:t>！！</a:t>
            </a:r>
            <a:endParaRPr lang="zh-CN" altLang="en-US" sz="4675" spc="-1000" dirty="0">
              <a:solidFill>
                <a:srgbClr val="E60027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42112" y="9278779"/>
            <a:ext cx="28376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92" dirty="0">
                <a:solidFill>
                  <a:schemeClr val="bg1"/>
                </a:solidFill>
              </a:rPr>
              <a:t>介護保険や補助金の申請代行も御相談ください。</a:t>
            </a:r>
            <a:endParaRPr lang="zh-CN" altLang="en-US" sz="992" dirty="0">
              <a:solidFill>
                <a:schemeClr val="bg1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42112" y="9520092"/>
            <a:ext cx="3403496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800" dirty="0">
                <a:solidFill>
                  <a:schemeClr val="bg1"/>
                </a:solidFill>
              </a:rPr>
              <a:t>アスクル工務店</a:t>
            </a:r>
            <a:endParaRPr lang="zh-CN" altLang="en-US" sz="3800" dirty="0">
              <a:solidFill>
                <a:schemeClr val="bg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109580" y="9690100"/>
            <a:ext cx="2484976" cy="3323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560" dirty="0">
                <a:solidFill>
                  <a:schemeClr val="bg1"/>
                </a:solidFill>
                <a:latin typeface="+mj-ea"/>
                <a:ea typeface="+mj-ea"/>
              </a:rPr>
              <a:t>9</a:t>
            </a:r>
            <a:r>
              <a:rPr lang="ja-JP" altLang="en-US" sz="1560" dirty="0">
                <a:solidFill>
                  <a:schemeClr val="bg1"/>
                </a:solidFill>
                <a:latin typeface="+mj-ea"/>
                <a:ea typeface="+mj-ea"/>
              </a:rPr>
              <a:t>：</a:t>
            </a:r>
            <a:r>
              <a:rPr lang="en-US" altLang="ja-JP" sz="1560" dirty="0">
                <a:solidFill>
                  <a:schemeClr val="bg1"/>
                </a:solidFill>
                <a:latin typeface="+mj-ea"/>
                <a:ea typeface="+mj-ea"/>
              </a:rPr>
              <a:t>00</a:t>
            </a:r>
            <a:r>
              <a:rPr lang="ja-JP" altLang="en-US" sz="1560" dirty="0">
                <a:solidFill>
                  <a:schemeClr val="bg1"/>
                </a:solidFill>
                <a:latin typeface="+mj-ea"/>
                <a:ea typeface="+mj-ea"/>
              </a:rPr>
              <a:t>～</a:t>
            </a:r>
            <a:r>
              <a:rPr lang="en-US" altLang="ja-JP" sz="1560" dirty="0">
                <a:solidFill>
                  <a:schemeClr val="bg1"/>
                </a:solidFill>
                <a:latin typeface="+mj-ea"/>
                <a:ea typeface="+mj-ea"/>
              </a:rPr>
              <a:t>18</a:t>
            </a:r>
            <a:r>
              <a:rPr lang="ja-JP" altLang="en-US" sz="1560" dirty="0">
                <a:solidFill>
                  <a:schemeClr val="bg1"/>
                </a:solidFill>
                <a:latin typeface="+mj-ea"/>
                <a:ea typeface="+mj-ea"/>
              </a:rPr>
              <a:t>：</a:t>
            </a:r>
            <a:r>
              <a:rPr lang="en-US" altLang="ja-JP" sz="1560" dirty="0">
                <a:solidFill>
                  <a:schemeClr val="bg1"/>
                </a:solidFill>
                <a:latin typeface="+mj-ea"/>
                <a:ea typeface="+mj-ea"/>
              </a:rPr>
              <a:t>00 </a:t>
            </a:r>
            <a:r>
              <a:rPr lang="ja-JP" altLang="en-US" sz="1100" dirty="0">
                <a:solidFill>
                  <a:schemeClr val="bg1"/>
                </a:solidFill>
                <a:latin typeface="+mj-ea"/>
                <a:ea typeface="+mj-ea"/>
              </a:rPr>
              <a:t>（定休日  日・祝日）</a:t>
            </a:r>
            <a:endParaRPr lang="zh-CN" altLang="en-US" sz="11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pic>
        <p:nvPicPr>
          <p:cNvPr id="1036" name="Picture 12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4049" y="10331450"/>
            <a:ext cx="471999" cy="1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2" name="Picture 12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14074" y="10355750"/>
            <a:ext cx="471999" cy="1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3" name="TextBox 22"/>
          <p:cNvSpPr txBox="1"/>
          <p:nvPr/>
        </p:nvSpPr>
        <p:spPr>
          <a:xfrm>
            <a:off x="1377036" y="10275400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03-1234-1111</a:t>
            </a:r>
            <a:endParaRPr lang="zh-CN" altLang="en-US" sz="12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3254371" y="10281850"/>
            <a:ext cx="26164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zh-TW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3-2-3</a:t>
            </a:r>
            <a:endParaRPr lang="zh-CN" altLang="en-US" sz="12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04049" y="10283708"/>
            <a:ext cx="401072" cy="2450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992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TEL</a:t>
            </a:r>
            <a:endParaRPr lang="zh-CN" altLang="en-US" sz="992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6" name="TextBox 65"/>
          <p:cNvSpPr txBox="1"/>
          <p:nvPr/>
        </p:nvSpPr>
        <p:spPr>
          <a:xfrm>
            <a:off x="2703817" y="10308007"/>
            <a:ext cx="437940" cy="2450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992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住所</a:t>
            </a:r>
          </a:p>
        </p:txBody>
      </p:sp>
      <p:sp>
        <p:nvSpPr>
          <p:cNvPr id="38" name="Pentagon 37"/>
          <p:cNvSpPr/>
          <p:nvPr/>
        </p:nvSpPr>
        <p:spPr>
          <a:xfrm rot="16200000">
            <a:off x="936385" y="2995109"/>
            <a:ext cx="1424649" cy="2028374"/>
          </a:xfrm>
          <a:prstGeom prst="homePlate">
            <a:avLst>
              <a:gd name="adj" fmla="val 38504"/>
            </a:avLst>
          </a:prstGeom>
          <a:solidFill>
            <a:srgbClr val="ED7468"/>
          </a:solidFill>
          <a:ln>
            <a:noFill/>
          </a:ln>
          <a:effectLst>
            <a:outerShdw blurRad="50800" dist="38100" dir="2700000" sx="101000" sy="101000" algn="tl" rotWithShape="0">
              <a:schemeClr val="tx1">
                <a:lumMod val="65000"/>
                <a:lumOff val="35000"/>
                <a:alpha val="4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9" name="Pentagon 38"/>
          <p:cNvSpPr/>
          <p:nvPr/>
        </p:nvSpPr>
        <p:spPr>
          <a:xfrm rot="16200000">
            <a:off x="3147248" y="2980551"/>
            <a:ext cx="1424649" cy="2028374"/>
          </a:xfrm>
          <a:prstGeom prst="homePlate">
            <a:avLst>
              <a:gd name="adj" fmla="val 38504"/>
            </a:avLst>
          </a:prstGeom>
          <a:solidFill>
            <a:srgbClr val="ED7468"/>
          </a:solidFill>
          <a:ln>
            <a:noFill/>
          </a:ln>
          <a:effectLst>
            <a:outerShdw blurRad="50800" dist="38100" dir="2700000" sx="101000" sy="101000" algn="tl" rotWithShape="0">
              <a:schemeClr val="tx1">
                <a:lumMod val="65000"/>
                <a:lumOff val="35000"/>
                <a:alpha val="4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1" name="Pentagon 40"/>
          <p:cNvSpPr/>
          <p:nvPr/>
        </p:nvSpPr>
        <p:spPr>
          <a:xfrm rot="16200000">
            <a:off x="5328695" y="2979967"/>
            <a:ext cx="1424649" cy="2028374"/>
          </a:xfrm>
          <a:prstGeom prst="homePlate">
            <a:avLst>
              <a:gd name="adj" fmla="val 38504"/>
            </a:avLst>
          </a:prstGeom>
          <a:solidFill>
            <a:srgbClr val="ED7468"/>
          </a:solidFill>
          <a:ln>
            <a:noFill/>
          </a:ln>
          <a:effectLst>
            <a:outerShdw blurRad="50800" dist="38100" dir="2700000" sx="101000" sy="101000" algn="tl" rotWithShape="0">
              <a:schemeClr val="tx1">
                <a:lumMod val="65000"/>
                <a:lumOff val="35000"/>
                <a:alpha val="4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TextBox 12"/>
          <p:cNvSpPr txBox="1"/>
          <p:nvPr/>
        </p:nvSpPr>
        <p:spPr>
          <a:xfrm>
            <a:off x="878157" y="3975072"/>
            <a:ext cx="157447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</a:rPr>
              <a:t>車いすが通れる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出入り口</a:t>
            </a:r>
            <a:endParaRPr lang="zh-CN" altLang="en-US" sz="1600" b="1" dirty="0">
              <a:solidFill>
                <a:schemeClr val="bg1"/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3059495" y="3975072"/>
            <a:ext cx="14414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</a:rPr>
              <a:t>段差を無くして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転びにくく</a:t>
            </a:r>
            <a:endParaRPr lang="zh-CN" altLang="en-US" sz="1600" b="1" dirty="0">
              <a:solidFill>
                <a:schemeClr val="bg1"/>
              </a:solidFill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5259445" y="3975072"/>
            <a:ext cx="149271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</a:rPr>
              <a:t>手すりをつけて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安全に移動</a:t>
            </a:r>
            <a:endParaRPr lang="zh-CN" altLang="en-US" sz="1600" b="1" dirty="0">
              <a:solidFill>
                <a:schemeClr val="bg1"/>
              </a:solidFill>
            </a:endParaRPr>
          </a:p>
        </p:txBody>
      </p:sp>
      <p:sp>
        <p:nvSpPr>
          <p:cNvPr id="47" name="Pentagon 46"/>
          <p:cNvSpPr/>
          <p:nvPr/>
        </p:nvSpPr>
        <p:spPr>
          <a:xfrm rot="16200000">
            <a:off x="954953" y="4573699"/>
            <a:ext cx="1424649" cy="2028374"/>
          </a:xfrm>
          <a:prstGeom prst="homePlate">
            <a:avLst>
              <a:gd name="adj" fmla="val 38504"/>
            </a:avLst>
          </a:prstGeom>
          <a:solidFill>
            <a:srgbClr val="F5A740"/>
          </a:solidFill>
          <a:ln>
            <a:noFill/>
          </a:ln>
          <a:effectLst>
            <a:outerShdw blurRad="50800" dist="38100" dir="2700000" sx="101000" sy="101000" algn="tl" rotWithShape="0">
              <a:schemeClr val="tx1">
                <a:lumMod val="65000"/>
                <a:lumOff val="35000"/>
                <a:alpha val="4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8" name="Pentagon 47"/>
          <p:cNvSpPr/>
          <p:nvPr/>
        </p:nvSpPr>
        <p:spPr>
          <a:xfrm rot="16200000">
            <a:off x="3165816" y="4559141"/>
            <a:ext cx="1424649" cy="2028374"/>
          </a:xfrm>
          <a:prstGeom prst="homePlate">
            <a:avLst>
              <a:gd name="adj" fmla="val 38504"/>
            </a:avLst>
          </a:prstGeom>
          <a:solidFill>
            <a:srgbClr val="F5A740"/>
          </a:solidFill>
          <a:ln>
            <a:noFill/>
          </a:ln>
          <a:effectLst>
            <a:outerShdw blurRad="50800" dist="38100" dir="2700000" sx="101000" sy="101000" algn="tl" rotWithShape="0">
              <a:schemeClr val="tx1">
                <a:lumMod val="65000"/>
                <a:lumOff val="35000"/>
                <a:alpha val="4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1" name="Pentagon 50"/>
          <p:cNvSpPr/>
          <p:nvPr/>
        </p:nvSpPr>
        <p:spPr>
          <a:xfrm rot="16200000">
            <a:off x="5347263" y="4558557"/>
            <a:ext cx="1424649" cy="2028374"/>
          </a:xfrm>
          <a:prstGeom prst="homePlate">
            <a:avLst>
              <a:gd name="adj" fmla="val 38504"/>
            </a:avLst>
          </a:prstGeom>
          <a:solidFill>
            <a:srgbClr val="F5A740"/>
          </a:solidFill>
          <a:ln>
            <a:noFill/>
          </a:ln>
          <a:effectLst>
            <a:outerShdw blurRad="50800" dist="38100" dir="2700000" sx="101000" sy="101000" algn="tl" rotWithShape="0">
              <a:schemeClr val="tx1">
                <a:lumMod val="65000"/>
                <a:lumOff val="35000"/>
                <a:alpha val="4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6" name="TextBox 55"/>
          <p:cNvSpPr txBox="1"/>
          <p:nvPr/>
        </p:nvSpPr>
        <p:spPr>
          <a:xfrm>
            <a:off x="912274" y="5530794"/>
            <a:ext cx="145424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</a:rPr>
              <a:t>トイレや浴室を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使いやすく</a:t>
            </a:r>
            <a:endParaRPr lang="zh-CN" altLang="en-US" sz="1600" b="1" dirty="0">
              <a:solidFill>
                <a:schemeClr val="bg1"/>
              </a:solidFill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3116481" y="5378394"/>
            <a:ext cx="153920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</a:rPr>
              <a:t>引き戸に替えて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戸の開閉を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しやすく</a:t>
            </a:r>
            <a:endParaRPr lang="zh-CN" altLang="en-US" sz="1600" b="1" dirty="0">
              <a:solidFill>
                <a:schemeClr val="bg1"/>
              </a:solidFill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5297239" y="5365694"/>
            <a:ext cx="15921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</a:rPr>
              <a:t>オール電化で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火の元の心配を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減らす</a:t>
            </a:r>
            <a:endParaRPr lang="zh-CN" altLang="en-US" sz="16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209</Words>
  <Application>Microsoft Office PowerPoint</Application>
  <PresentationFormat>ユーザー設定</PresentationFormat>
  <Paragraphs>46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2016-07-29T12:49:26Z</dcterms:created>
  <dcterms:modified xsi:type="dcterms:W3CDTF">2017-02-22T04:51:37Z</dcterms:modified>
</cp:coreProperties>
</file>

<file path=docProps/thumbnail.jpeg>
</file>