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removePersonalInfoOnSave="1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7775575" cy="10907713"/>
  <p:notesSz cx="7318375" cy="104505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435">
          <p15:clr>
            <a:srgbClr val="A4A3A4"/>
          </p15:clr>
        </p15:guide>
        <p15:guide id="2" pos="2449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5A740"/>
    <a:srgbClr val="ED7468"/>
    <a:srgbClr val="E60027"/>
    <a:srgbClr val="231815"/>
    <a:srgbClr val="005DAC"/>
    <a:srgbClr val="EC6D81"/>
    <a:srgbClr val="FBC850"/>
    <a:srgbClr val="35B597"/>
    <a:srgbClr val="5EB7E8"/>
    <a:srgbClr val="595757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000" autoAdjust="0"/>
    <p:restoredTop sz="94660"/>
  </p:normalViewPr>
  <p:slideViewPr>
    <p:cSldViewPr snapToGrid="0">
      <p:cViewPr varScale="1">
        <p:scale>
          <a:sx n="50" d="100"/>
          <a:sy n="50" d="100"/>
        </p:scale>
        <p:origin x="1980" y="24"/>
      </p:cViewPr>
      <p:guideLst>
        <p:guide orient="horz" pos="3435"/>
        <p:guide pos="2449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145388" y="0"/>
            <a:ext cx="3171295" cy="524340"/>
          </a:xfrm>
          <a:prstGeom prst="rect">
            <a:avLst/>
          </a:prstGeom>
        </p:spPr>
        <p:txBody>
          <a:bodyPr vert="horz" lIns="97166" tIns="48583" rIns="97166" bIns="48583" rtlCol="0"/>
          <a:lstStyle>
            <a:lvl1pPr algn="r">
              <a:defRPr sz="1200"/>
            </a:lvl1pPr>
          </a:lstStyle>
          <a:p>
            <a:fld id="{70F99883-74AE-4A2C-81B7-5B86A08198C0}" type="datetimeFigureOut">
              <a:rPr kumimoji="1" lang="ja-JP" altLang="en-US" smtClean="0"/>
              <a:t>2017/2/22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2401888" y="1304925"/>
            <a:ext cx="2514600" cy="3529013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7166" tIns="48583" rIns="97166" bIns="48583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731838" y="5029310"/>
            <a:ext cx="5854700" cy="4114889"/>
          </a:xfrm>
          <a:prstGeom prst="rect">
            <a:avLst/>
          </a:prstGeom>
        </p:spPr>
        <p:txBody>
          <a:bodyPr vert="horz" lIns="97166" tIns="48583" rIns="97166" bIns="48583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l">
              <a:defRPr sz="12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145388" y="9926176"/>
            <a:ext cx="3171295" cy="524339"/>
          </a:xfrm>
          <a:prstGeom prst="rect">
            <a:avLst/>
          </a:prstGeom>
        </p:spPr>
        <p:txBody>
          <a:bodyPr vert="horz" lIns="97166" tIns="48583" rIns="97166" bIns="48583" rtlCol="0" anchor="b"/>
          <a:lstStyle>
            <a:lvl1pPr algn="r">
              <a:defRPr sz="12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94A3B7E-DD21-4048-88F3-59665D8E8CDB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903F17-9641-4B84-A974-7D55D06F189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1089222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7294DBB-917B-4186-A703-7409F7CF8E5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52B72EE-4B45-425F-B500-026DA88CB77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365213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C64D20DD-EE55-4DDE-BB8B-8D151B9371C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60586A-009D-4946-86B1-6BEB0D580BF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5280631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33287754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34988" y="2903538"/>
            <a:ext cx="6705600" cy="69215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AE7DE13-46BE-4B37-9FBB-8FA2A87D7224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A7FC707-0A99-4B85-9C38-B64E72987C1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5520741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184D596-71CB-401C-BE2A-FF96587D8E9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D9CCBC2-8C21-4C9A-A2A0-C4F7CFD13B61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24037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73FDC24-657B-46BD-9F76-F6EB56EE60B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B8B99DA-1B7B-4D03-B44C-EA0B6BFD2A8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6316953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3244564-11C5-49CA-A6C6-0EFA5B9EEF5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10FB411-F8C4-4E71-AA2F-EFB8BA585732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932899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4988" y="581025"/>
            <a:ext cx="6705600" cy="210820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E3C5F0A-E814-4F5B-8509-4826EF6EAFAD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8C3135D-753B-4641-9B40-F5C756AB03B8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675906329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449F838-D727-4C3D-981F-C91357BA972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E37CFDE-7B0F-4037-894D-A6CABA6358C6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63098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61578700-CC02-43A7-8D67-617F0C9B34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17CBD56-090A-4AA6-BB18-0A87B6BE4240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104608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534988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7CF08AA-2110-42CD-8773-E3A4EF59A3C2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2/22/2017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574925" y="10109200"/>
            <a:ext cx="26257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5491163" y="10109200"/>
            <a:ext cx="1749425" cy="581025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D69A334-02AD-4810-8742-6DB93C5EA25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14634177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474653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7775575" cy="10907713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7950" y="107950"/>
            <a:ext cx="7559675" cy="10691813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79388" y="179388"/>
            <a:ext cx="7416800" cy="10548937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cxnSp>
        <p:nvCxnSpPr>
          <p:cNvPr id="8" name="直線矢印コネクタ 7"/>
          <p:cNvCxnSpPr/>
          <p:nvPr/>
        </p:nvCxnSpPr>
        <p:spPr>
          <a:xfrm flipV="1">
            <a:off x="125413" y="7237413"/>
            <a:ext cx="7542212" cy="22225"/>
          </a:xfrm>
          <a:prstGeom prst="straightConnector1">
            <a:avLst/>
          </a:prstGeom>
          <a:ln w="38100">
            <a:solidFill>
              <a:srgbClr val="FF000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直線矢印コネクタ 12"/>
          <p:cNvCxnSpPr/>
          <p:nvPr/>
        </p:nvCxnSpPr>
        <p:spPr>
          <a:xfrm flipV="1">
            <a:off x="193675" y="10188575"/>
            <a:ext cx="7345363" cy="33338"/>
          </a:xfrm>
          <a:prstGeom prst="straightConnector1">
            <a:avLst/>
          </a:prstGeom>
          <a:ln w="38100">
            <a:solidFill>
              <a:srgbClr val="0070C0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直線矢印コネクタ 13"/>
          <p:cNvCxnSpPr/>
          <p:nvPr/>
        </p:nvCxnSpPr>
        <p:spPr>
          <a:xfrm>
            <a:off x="-22225" y="4989513"/>
            <a:ext cx="7777163" cy="0"/>
          </a:xfrm>
          <a:prstGeom prst="straightConnector1">
            <a:avLst/>
          </a:prstGeom>
          <a:ln w="38100">
            <a:solidFill>
              <a:schemeClr val="tx1"/>
            </a:solidFill>
            <a:headEnd type="arrow"/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1895475" y="2957513"/>
            <a:ext cx="3983038" cy="1903412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endParaRPr lang="en-US" altLang="ja-JP" sz="1800" b="1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1895475" y="5210175"/>
            <a:ext cx="3983038" cy="1901825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1895475" y="7597775"/>
            <a:ext cx="3983038" cy="23923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仕上がりで切れてはいけない部分は</a:t>
            </a:r>
            <a:endParaRPr lang="en-US" altLang="ja-JP" sz="18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857250" y="1004888"/>
            <a:ext cx="6096000" cy="117316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</p:spTree>
    <p:extLst>
      <p:ext uri="{BB962C8B-B14F-4D97-AF65-F5344CB8AC3E}">
        <p14:creationId xmlns:p14="http://schemas.microsoft.com/office/powerpoint/2010/main" val="1856259320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7789100" cy="9036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14514" y="9036000"/>
            <a:ext cx="7807394" cy="19296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6" name="Rectangle 5"/>
          <p:cNvSpPr/>
          <p:nvPr/>
        </p:nvSpPr>
        <p:spPr>
          <a:xfrm>
            <a:off x="977924" y="1870255"/>
            <a:ext cx="6096541" cy="897618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ja-JP" altLang="en-US" sz="5233" dirty="0">
                <a:solidFill>
                  <a:srgbClr val="005DAC"/>
                </a:solidFill>
                <a:latin typeface="HGPSoeiKakugothicUB" pitchFamily="34" charset="-128"/>
                <a:ea typeface="HGPSoeiKakugothicUB" pitchFamily="34" charset="-128"/>
              </a:rPr>
              <a:t>バリアフリーリフォーム</a:t>
            </a:r>
            <a:endParaRPr lang="zh-CN" altLang="en-US" sz="5233" dirty="0">
              <a:solidFill>
                <a:srgbClr val="005DAC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336800" y="1465942"/>
            <a:ext cx="3249608" cy="37593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843" b="1" dirty="0">
                <a:solidFill>
                  <a:srgbClr val="231815"/>
                </a:solidFill>
              </a:rPr>
              <a:t>「やさしい」お家にしませんか？</a:t>
            </a:r>
            <a:endParaRPr lang="zh-CN" altLang="en-US" sz="1843" b="1" dirty="0">
              <a:solidFill>
                <a:srgbClr val="231815"/>
              </a:solidFill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1812" y="551785"/>
            <a:ext cx="1260000" cy="126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0" name="TextBox 39"/>
          <p:cNvSpPr txBox="1"/>
          <p:nvPr/>
        </p:nvSpPr>
        <p:spPr>
          <a:xfrm>
            <a:off x="6407716" y="900371"/>
            <a:ext cx="998991" cy="58105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58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介護負担</a:t>
            </a:r>
          </a:p>
          <a:p>
            <a:r>
              <a:rPr lang="ja-JP" altLang="en-US" sz="1588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も軽減</a:t>
            </a:r>
            <a:endParaRPr lang="zh-CN" altLang="en-US" sz="1588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1" name="Picture 7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41363" y="2930525"/>
            <a:ext cx="653613" cy="54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2" name="TextBox 11"/>
          <p:cNvSpPr txBox="1"/>
          <p:nvPr/>
        </p:nvSpPr>
        <p:spPr>
          <a:xfrm>
            <a:off x="750372" y="3004829"/>
            <a:ext cx="63190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例</a:t>
            </a:r>
            <a:r>
              <a:rPr lang="ja-JP" altLang="en-US" sz="1200" dirty="0">
                <a:solidFill>
                  <a:schemeClr val="bg1"/>
                </a:solidFill>
                <a:latin typeface="HGPSoeiKakugothicUB" pitchFamily="34" charset="-128"/>
                <a:ea typeface="HGPSoeiKakugothicUB" pitchFamily="34" charset="-128"/>
              </a:rPr>
              <a:t>えば</a:t>
            </a:r>
            <a:endParaRPr lang="zh-CN" altLang="en-US" sz="1200" dirty="0">
              <a:solidFill>
                <a:schemeClr val="bg1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60862" y="6489700"/>
            <a:ext cx="4085850" cy="2412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85291" y="6565900"/>
            <a:ext cx="3216263" cy="226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14" name="TextBox 13"/>
          <p:cNvSpPr txBox="1"/>
          <p:nvPr/>
        </p:nvSpPr>
        <p:spPr>
          <a:xfrm>
            <a:off x="4089400" y="6781800"/>
            <a:ext cx="244009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200" dirty="0">
                <a:solidFill>
                  <a:srgbClr val="231815"/>
                </a:solidFill>
              </a:rPr>
              <a:t>福祉住環境コーディネーターによる</a:t>
            </a:r>
            <a:endParaRPr lang="zh-CN" altLang="en-US" sz="1200" dirty="0">
              <a:solidFill>
                <a:srgbClr val="231815"/>
              </a:solidFill>
            </a:endParaRPr>
          </a:p>
        </p:txBody>
      </p:sp>
      <p:sp>
        <p:nvSpPr>
          <p:cNvPr id="15" name="TextBox 14"/>
          <p:cNvSpPr txBox="1"/>
          <p:nvPr/>
        </p:nvSpPr>
        <p:spPr>
          <a:xfrm>
            <a:off x="4019813" y="6985212"/>
            <a:ext cx="3182281" cy="153118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4675" dirty="0">
                <a:solidFill>
                  <a:srgbClr val="E60027"/>
                </a:solidFill>
                <a:latin typeface="HGPSoeiKakugothicUB" pitchFamily="34" charset="-128"/>
                <a:ea typeface="HGPSoeiKakugothicUB" pitchFamily="34" charset="-128"/>
              </a:rPr>
              <a:t>無料相談会</a:t>
            </a:r>
          </a:p>
          <a:p>
            <a:r>
              <a:rPr lang="zh-TW" altLang="en-US" sz="4675" dirty="0">
                <a:solidFill>
                  <a:srgbClr val="E60027"/>
                </a:solidFill>
                <a:latin typeface="HGPSoeiKakugothicUB" pitchFamily="34" charset="-128"/>
                <a:ea typeface="HGPSoeiKakugothicUB" pitchFamily="34" charset="-128"/>
              </a:rPr>
              <a:t>実施中</a:t>
            </a:r>
            <a:r>
              <a:rPr lang="zh-TW" altLang="en-US" sz="4675" spc="-1000" dirty="0">
                <a:solidFill>
                  <a:srgbClr val="E60027"/>
                </a:solidFill>
                <a:latin typeface="HGPSoeiKakugothicUB" pitchFamily="34" charset="-128"/>
                <a:ea typeface="HGPSoeiKakugothicUB" pitchFamily="34" charset="-128"/>
              </a:rPr>
              <a:t>！！</a:t>
            </a:r>
            <a:endParaRPr lang="zh-CN" altLang="en-US" sz="4675" spc="-1000" dirty="0">
              <a:solidFill>
                <a:srgbClr val="E60027"/>
              </a:solidFill>
              <a:latin typeface="HGPSoeiKakugothicUB" pitchFamily="34" charset="-128"/>
              <a:ea typeface="HGPSoeiKakugothicUB" pitchFamily="34" charset="-128"/>
            </a:endParaRPr>
          </a:p>
        </p:txBody>
      </p:sp>
      <p:sp>
        <p:nvSpPr>
          <p:cNvPr id="16" name="TextBox 15"/>
          <p:cNvSpPr txBox="1"/>
          <p:nvPr/>
        </p:nvSpPr>
        <p:spPr>
          <a:xfrm>
            <a:off x="442112" y="9278779"/>
            <a:ext cx="2837636" cy="24622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992" dirty="0">
                <a:solidFill>
                  <a:schemeClr val="bg1"/>
                </a:solidFill>
              </a:rPr>
              <a:t>介護保険や補助金の申請代行も御相談ください。</a:t>
            </a:r>
            <a:endParaRPr lang="zh-CN" altLang="en-US" sz="992" dirty="0">
              <a:solidFill>
                <a:schemeClr val="bg1"/>
              </a:solidFill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442112" y="9520092"/>
            <a:ext cx="3403496" cy="67710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3800" dirty="0">
                <a:solidFill>
                  <a:schemeClr val="bg1"/>
                </a:solidFill>
              </a:rPr>
              <a:t>アスクル工務店</a:t>
            </a:r>
            <a:endParaRPr lang="zh-CN" altLang="en-US" sz="3800" dirty="0">
              <a:solidFill>
                <a:schemeClr val="bg1"/>
              </a:solidFill>
            </a:endParaRPr>
          </a:p>
        </p:txBody>
      </p:sp>
      <p:sp>
        <p:nvSpPr>
          <p:cNvPr id="19" name="TextBox 18"/>
          <p:cNvSpPr txBox="1"/>
          <p:nvPr/>
        </p:nvSpPr>
        <p:spPr>
          <a:xfrm>
            <a:off x="4109580" y="9690100"/>
            <a:ext cx="2484976" cy="3323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ja-JP" sz="1560" dirty="0">
                <a:solidFill>
                  <a:schemeClr val="bg1"/>
                </a:solidFill>
                <a:latin typeface="+mj-ea"/>
                <a:ea typeface="+mj-ea"/>
              </a:rPr>
              <a:t>9</a:t>
            </a:r>
            <a:r>
              <a:rPr lang="ja-JP" altLang="en-US" sz="1560" dirty="0">
                <a:solidFill>
                  <a:schemeClr val="bg1"/>
                </a:solidFill>
                <a:latin typeface="+mj-ea"/>
                <a:ea typeface="+mj-ea"/>
              </a:rPr>
              <a:t>：</a:t>
            </a:r>
            <a:r>
              <a:rPr lang="en-US" altLang="ja-JP" sz="1560" dirty="0">
                <a:solidFill>
                  <a:schemeClr val="bg1"/>
                </a:solidFill>
                <a:latin typeface="+mj-ea"/>
                <a:ea typeface="+mj-ea"/>
              </a:rPr>
              <a:t>00</a:t>
            </a:r>
            <a:r>
              <a:rPr lang="ja-JP" altLang="en-US" sz="1560" dirty="0">
                <a:solidFill>
                  <a:schemeClr val="bg1"/>
                </a:solidFill>
                <a:latin typeface="+mj-ea"/>
                <a:ea typeface="+mj-ea"/>
              </a:rPr>
              <a:t>～</a:t>
            </a:r>
            <a:r>
              <a:rPr lang="en-US" altLang="ja-JP" sz="1560" dirty="0">
                <a:solidFill>
                  <a:schemeClr val="bg1"/>
                </a:solidFill>
                <a:latin typeface="+mj-ea"/>
                <a:ea typeface="+mj-ea"/>
              </a:rPr>
              <a:t>18</a:t>
            </a:r>
            <a:r>
              <a:rPr lang="ja-JP" altLang="en-US" sz="1560" dirty="0">
                <a:solidFill>
                  <a:schemeClr val="bg1"/>
                </a:solidFill>
                <a:latin typeface="+mj-ea"/>
                <a:ea typeface="+mj-ea"/>
              </a:rPr>
              <a:t>：</a:t>
            </a:r>
            <a:r>
              <a:rPr lang="en-US" altLang="ja-JP" sz="1560" dirty="0">
                <a:solidFill>
                  <a:schemeClr val="bg1"/>
                </a:solidFill>
                <a:latin typeface="+mj-ea"/>
                <a:ea typeface="+mj-ea"/>
              </a:rPr>
              <a:t>00 </a:t>
            </a:r>
            <a:r>
              <a:rPr lang="ja-JP" altLang="en-US" sz="1100" dirty="0">
                <a:solidFill>
                  <a:schemeClr val="bg1"/>
                </a:solidFill>
                <a:latin typeface="+mj-ea"/>
                <a:ea typeface="+mj-ea"/>
              </a:rPr>
              <a:t>（定休日  日・祝日）</a:t>
            </a:r>
            <a:endParaRPr lang="zh-CN" altLang="en-US" sz="1100" dirty="0">
              <a:solidFill>
                <a:schemeClr val="bg1"/>
              </a:solidFill>
              <a:latin typeface="+mj-ea"/>
              <a:ea typeface="+mj-ea"/>
            </a:endParaRPr>
          </a:p>
        </p:txBody>
      </p:sp>
      <p:pic>
        <p:nvPicPr>
          <p:cNvPr id="1036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04049" y="10331450"/>
            <a:ext cx="471999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2" name="Picture 12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714074" y="10355750"/>
            <a:ext cx="471999" cy="180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23" name="TextBox 22"/>
          <p:cNvSpPr txBox="1"/>
          <p:nvPr/>
        </p:nvSpPr>
        <p:spPr>
          <a:xfrm>
            <a:off x="1377036" y="10275400"/>
            <a:ext cx="110799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03-1234-1111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4" name="TextBox 23"/>
          <p:cNvSpPr txBox="1"/>
          <p:nvPr/>
        </p:nvSpPr>
        <p:spPr>
          <a:xfrm>
            <a:off x="3254371" y="10281850"/>
            <a:ext cx="261642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〒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135-0061 </a:t>
            </a:r>
            <a:r>
              <a:rPr lang="zh-TW" altLang="en-US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東京都江東区豊洲</a:t>
            </a:r>
            <a:r>
              <a:rPr lang="en-US" altLang="zh-TW" sz="12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3-2-3</a:t>
            </a:r>
            <a:endParaRPr lang="zh-CN" altLang="en-US" sz="12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5" name="TextBox 24"/>
          <p:cNvSpPr txBox="1"/>
          <p:nvPr/>
        </p:nvSpPr>
        <p:spPr>
          <a:xfrm>
            <a:off x="904049" y="10283708"/>
            <a:ext cx="401072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altLang="zh-CN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TEL</a:t>
            </a:r>
            <a:endParaRPr lang="zh-CN" altLang="en-US" sz="992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66" name="TextBox 65"/>
          <p:cNvSpPr txBox="1"/>
          <p:nvPr/>
        </p:nvSpPr>
        <p:spPr>
          <a:xfrm>
            <a:off x="2703817" y="10308007"/>
            <a:ext cx="437940" cy="24500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zh-CN" altLang="en-US" sz="992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住所</a:t>
            </a:r>
          </a:p>
        </p:txBody>
      </p:sp>
      <p:sp>
        <p:nvSpPr>
          <p:cNvPr id="38" name="Pentagon 37"/>
          <p:cNvSpPr/>
          <p:nvPr/>
        </p:nvSpPr>
        <p:spPr>
          <a:xfrm rot="16200000">
            <a:off x="936385" y="2995109"/>
            <a:ext cx="1424649" cy="2028374"/>
          </a:xfrm>
          <a:prstGeom prst="homePlate">
            <a:avLst>
              <a:gd name="adj" fmla="val 38504"/>
            </a:avLst>
          </a:prstGeom>
          <a:solidFill>
            <a:srgbClr val="ED7468"/>
          </a:solidFill>
          <a:ln>
            <a:noFill/>
          </a:ln>
          <a:effectLst>
            <a:outerShdw blurRad="50800" dist="38100" dir="2700000" sx="101000" sy="101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39" name="Pentagon 38"/>
          <p:cNvSpPr/>
          <p:nvPr/>
        </p:nvSpPr>
        <p:spPr>
          <a:xfrm rot="16200000">
            <a:off x="3147248" y="2980551"/>
            <a:ext cx="1424649" cy="2028374"/>
          </a:xfrm>
          <a:prstGeom prst="homePlate">
            <a:avLst>
              <a:gd name="adj" fmla="val 38504"/>
            </a:avLst>
          </a:prstGeom>
          <a:solidFill>
            <a:srgbClr val="ED7468"/>
          </a:solidFill>
          <a:ln>
            <a:noFill/>
          </a:ln>
          <a:effectLst>
            <a:outerShdw blurRad="50800" dist="38100" dir="2700000" sx="101000" sy="101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1" name="Pentagon 40"/>
          <p:cNvSpPr/>
          <p:nvPr/>
        </p:nvSpPr>
        <p:spPr>
          <a:xfrm rot="16200000">
            <a:off x="5328695" y="2979967"/>
            <a:ext cx="1424649" cy="2028374"/>
          </a:xfrm>
          <a:prstGeom prst="homePlate">
            <a:avLst>
              <a:gd name="adj" fmla="val 38504"/>
            </a:avLst>
          </a:prstGeom>
          <a:solidFill>
            <a:srgbClr val="ED7468"/>
          </a:solidFill>
          <a:ln>
            <a:noFill/>
          </a:ln>
          <a:effectLst>
            <a:outerShdw blurRad="50800" dist="38100" dir="2700000" sx="101000" sy="101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13" name="TextBox 12"/>
          <p:cNvSpPr txBox="1"/>
          <p:nvPr/>
        </p:nvSpPr>
        <p:spPr>
          <a:xfrm>
            <a:off x="878157" y="3975072"/>
            <a:ext cx="157447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車いすが通れる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出入り口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52" name="TextBox 51"/>
          <p:cNvSpPr txBox="1"/>
          <p:nvPr/>
        </p:nvSpPr>
        <p:spPr>
          <a:xfrm>
            <a:off x="3059495" y="3975072"/>
            <a:ext cx="1441420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段差を無くして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転びにくく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55" name="TextBox 54"/>
          <p:cNvSpPr txBox="1"/>
          <p:nvPr/>
        </p:nvSpPr>
        <p:spPr>
          <a:xfrm>
            <a:off x="5259445" y="3975072"/>
            <a:ext cx="149271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手すりをつけて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安全に移動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47" name="Pentagon 46"/>
          <p:cNvSpPr/>
          <p:nvPr/>
        </p:nvSpPr>
        <p:spPr>
          <a:xfrm rot="16200000">
            <a:off x="954953" y="4573699"/>
            <a:ext cx="1424649" cy="2028374"/>
          </a:xfrm>
          <a:prstGeom prst="homePlate">
            <a:avLst>
              <a:gd name="adj" fmla="val 38504"/>
            </a:avLst>
          </a:prstGeom>
          <a:solidFill>
            <a:srgbClr val="F5A740"/>
          </a:solidFill>
          <a:ln>
            <a:noFill/>
          </a:ln>
          <a:effectLst>
            <a:outerShdw blurRad="50800" dist="38100" dir="2700000" sx="101000" sy="101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48" name="Pentagon 47"/>
          <p:cNvSpPr/>
          <p:nvPr/>
        </p:nvSpPr>
        <p:spPr>
          <a:xfrm rot="16200000">
            <a:off x="3165816" y="4559141"/>
            <a:ext cx="1424649" cy="2028374"/>
          </a:xfrm>
          <a:prstGeom prst="homePlate">
            <a:avLst>
              <a:gd name="adj" fmla="val 38504"/>
            </a:avLst>
          </a:prstGeom>
          <a:solidFill>
            <a:srgbClr val="F5A740"/>
          </a:solidFill>
          <a:ln>
            <a:noFill/>
          </a:ln>
          <a:effectLst>
            <a:outerShdw blurRad="50800" dist="38100" dir="2700000" sx="101000" sy="101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1" name="Pentagon 50"/>
          <p:cNvSpPr/>
          <p:nvPr/>
        </p:nvSpPr>
        <p:spPr>
          <a:xfrm rot="16200000">
            <a:off x="5347263" y="4558557"/>
            <a:ext cx="1424649" cy="2028374"/>
          </a:xfrm>
          <a:prstGeom prst="homePlate">
            <a:avLst>
              <a:gd name="adj" fmla="val 38504"/>
            </a:avLst>
          </a:prstGeom>
          <a:solidFill>
            <a:srgbClr val="F5A740"/>
          </a:solidFill>
          <a:ln>
            <a:noFill/>
          </a:ln>
          <a:effectLst>
            <a:outerShdw blurRad="50800" dist="38100" dir="2700000" sx="101000" sy="101000" algn="tl" rotWithShape="0">
              <a:schemeClr val="tx1">
                <a:lumMod val="65000"/>
                <a:lumOff val="35000"/>
                <a:alpha val="4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CN" altLang="en-US"/>
          </a:p>
        </p:txBody>
      </p:sp>
      <p:sp>
        <p:nvSpPr>
          <p:cNvPr id="56" name="TextBox 55"/>
          <p:cNvSpPr txBox="1"/>
          <p:nvPr/>
        </p:nvSpPr>
        <p:spPr>
          <a:xfrm>
            <a:off x="912274" y="5530794"/>
            <a:ext cx="1454244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トイレや浴室を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使いやすく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57" name="TextBox 56"/>
          <p:cNvSpPr txBox="1"/>
          <p:nvPr/>
        </p:nvSpPr>
        <p:spPr>
          <a:xfrm>
            <a:off x="3116481" y="5378394"/>
            <a:ext cx="1539204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引き戸に替えて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戸の開閉を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しやすく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  <p:sp>
        <p:nvSpPr>
          <p:cNvPr id="58" name="TextBox 57"/>
          <p:cNvSpPr txBox="1"/>
          <p:nvPr/>
        </p:nvSpPr>
        <p:spPr>
          <a:xfrm>
            <a:off x="5297239" y="5365694"/>
            <a:ext cx="1592103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ja-JP" altLang="en-US" sz="1600" b="1" dirty="0">
                <a:solidFill>
                  <a:schemeClr val="bg1"/>
                </a:solidFill>
              </a:rPr>
              <a:t>オール電化で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火の元の心配を</a:t>
            </a:r>
          </a:p>
          <a:p>
            <a:r>
              <a:rPr lang="ja-JP" altLang="en-US" sz="1600" b="1" dirty="0">
                <a:solidFill>
                  <a:schemeClr val="bg1"/>
                </a:solidFill>
              </a:rPr>
              <a:t>減らす</a:t>
            </a:r>
            <a:endParaRPr lang="zh-CN" altLang="en-US" sz="1600" b="1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79290052"/>
      </p:ext>
    </p:extLst>
  </p:cSld>
  <p:clrMapOvr>
    <a:masterClrMapping/>
  </p:clrMapOvr>
</p:sld>
</file>

<file path=ppt/theme/theme1.xml><?xml version="1.0" encoding="utf-8"?>
<a:theme xmlns:a="http://schemas.openxmlformats.org/drawingml/2006/main" name="1_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51</Template>
  <TotalTime>0</TotalTime>
  <Words>209</Words>
  <Application>Microsoft Office PowerPoint</Application>
  <PresentationFormat>ユーザー設定</PresentationFormat>
  <Paragraphs>46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HGPSoeiKakugothicUB</vt:lpstr>
      <vt:lpstr>ＭＳ Ｐゴシック</vt:lpstr>
      <vt:lpstr>ＭＳ Ｐゴシック</vt:lpstr>
      <vt:lpstr>宋体</vt:lpstr>
      <vt:lpstr>Arial</vt:lpstr>
      <vt:lpstr>Calibri</vt:lpstr>
      <vt:lpstr>Calibri Light</vt:lpstr>
      <vt:lpstr>1_ガイド入りテンプレートサンプル20130531三木さん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/>
  <cp:lastModifiedBy/>
  <cp:revision>1</cp:revision>
  <dcterms:created xsi:type="dcterms:W3CDTF">2016-07-29T12:49:26Z</dcterms:created>
  <dcterms:modified xsi:type="dcterms:W3CDTF">2017-02-22T04:51:37Z</dcterms:modified>
</cp:coreProperties>
</file>