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1E"/>
    <a:srgbClr val="663300"/>
    <a:srgbClr val="996633"/>
    <a:srgbClr val="FFFFE1"/>
    <a:srgbClr val="FFFFCC"/>
    <a:srgbClr val="EB6D9A"/>
    <a:srgbClr val="6FBA2C"/>
    <a:srgbClr val="00B9EF"/>
    <a:srgbClr val="FF9933"/>
    <a:srgbClr val="FFF4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3" autoAdjust="0"/>
    <p:restoredTop sz="99515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3171825" cy="522288"/>
          </a:xfrm>
          <a:prstGeom prst="rect">
            <a:avLst/>
          </a:prstGeom>
        </p:spPr>
        <p:txBody>
          <a:bodyPr vert="horz" lIns="91406" tIns="45704" rIns="91406" bIns="45704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6" y="0"/>
            <a:ext cx="3171825" cy="522288"/>
          </a:xfrm>
          <a:prstGeom prst="rect">
            <a:avLst/>
          </a:prstGeom>
        </p:spPr>
        <p:txBody>
          <a:bodyPr vert="horz" lIns="91406" tIns="45704" rIns="91406" bIns="45704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2017/2/22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4" y="9926642"/>
            <a:ext cx="3171825" cy="522287"/>
          </a:xfrm>
          <a:prstGeom prst="rect">
            <a:avLst/>
          </a:prstGeom>
        </p:spPr>
        <p:txBody>
          <a:bodyPr vert="horz" lIns="91406" tIns="45704" rIns="91406" bIns="45704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6" y="9926642"/>
            <a:ext cx="3171825" cy="522287"/>
          </a:xfrm>
          <a:prstGeom prst="rect">
            <a:avLst/>
          </a:prstGeom>
        </p:spPr>
        <p:txBody>
          <a:bodyPr vert="horz" lIns="91406" tIns="45704" rIns="91406" bIns="45704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3171295" cy="524339"/>
          </a:xfrm>
          <a:prstGeom prst="rect">
            <a:avLst/>
          </a:prstGeom>
        </p:spPr>
        <p:txBody>
          <a:bodyPr vert="horz" lIns="97130" tIns="48566" rIns="97130" bIns="48566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2" y="2"/>
            <a:ext cx="3171295" cy="524339"/>
          </a:xfrm>
          <a:prstGeom prst="rect">
            <a:avLst/>
          </a:prstGeom>
        </p:spPr>
        <p:txBody>
          <a:bodyPr vert="horz" lIns="97130" tIns="48566" rIns="97130" bIns="48566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2017/2/22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30" tIns="48566" rIns="97130" bIns="48566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2"/>
            <a:ext cx="5854700" cy="4114889"/>
          </a:xfrm>
          <a:prstGeom prst="rect">
            <a:avLst/>
          </a:prstGeom>
        </p:spPr>
        <p:txBody>
          <a:bodyPr vert="horz" lIns="97130" tIns="48566" rIns="97130" bIns="48566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6" y="9926178"/>
            <a:ext cx="3171295" cy="524338"/>
          </a:xfrm>
          <a:prstGeom prst="rect">
            <a:avLst/>
          </a:prstGeom>
        </p:spPr>
        <p:txBody>
          <a:bodyPr vert="horz" lIns="97130" tIns="48566" rIns="97130" bIns="48566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2" y="9926178"/>
            <a:ext cx="3171295" cy="524338"/>
          </a:xfrm>
          <a:prstGeom prst="rect">
            <a:avLst/>
          </a:prstGeom>
        </p:spPr>
        <p:txBody>
          <a:bodyPr vert="horz" lIns="97130" tIns="48566" rIns="97130" bIns="48566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dirty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図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2"/>
            <a:ext cx="7776000" cy="10904065"/>
          </a:xfrm>
          <a:prstGeom prst="rect">
            <a:avLst/>
          </a:prstGeom>
        </p:spPr>
      </p:pic>
      <p:sp>
        <p:nvSpPr>
          <p:cNvPr id="33" name="正方形/長方形 32"/>
          <p:cNvSpPr/>
          <p:nvPr/>
        </p:nvSpPr>
        <p:spPr>
          <a:xfrm>
            <a:off x="2010" y="2122"/>
            <a:ext cx="7776000" cy="5342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3200" b="1" dirty="0">
                <a:solidFill>
                  <a:srgbClr val="000066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写真を</a:t>
            </a:r>
            <a:r>
              <a:rPr lang="ja-JP" altLang="en-US" sz="3200" b="1" dirty="0">
                <a:solidFill>
                  <a:srgbClr val="000066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入れて</a:t>
            </a:r>
            <a:r>
              <a:rPr kumimoji="1" lang="ja-JP" altLang="en-US" sz="3200" b="1" dirty="0">
                <a:solidFill>
                  <a:srgbClr val="000066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ください</a:t>
            </a:r>
          </a:p>
        </p:txBody>
      </p:sp>
      <p:sp>
        <p:nvSpPr>
          <p:cNvPr id="30" name="正方形/長方形 29"/>
          <p:cNvSpPr/>
          <p:nvPr/>
        </p:nvSpPr>
        <p:spPr>
          <a:xfrm>
            <a:off x="0" y="9041738"/>
            <a:ext cx="7775575" cy="368962"/>
          </a:xfrm>
          <a:prstGeom prst="rect">
            <a:avLst/>
          </a:prstGeom>
          <a:gradFill flip="none" rotWithShape="1">
            <a:gsLst>
              <a:gs pos="0">
                <a:srgbClr val="E6001E">
                  <a:shade val="30000"/>
                  <a:satMod val="115000"/>
                </a:srgbClr>
              </a:gs>
              <a:gs pos="28000">
                <a:srgbClr val="E6001E">
                  <a:shade val="67500"/>
                  <a:satMod val="115000"/>
                  <a:lumMod val="25000"/>
                  <a:lumOff val="75000"/>
                </a:srgbClr>
              </a:gs>
              <a:gs pos="100000">
                <a:srgbClr val="E6001E">
                  <a:shade val="100000"/>
                  <a:satMod val="115000"/>
                </a:srgbClr>
              </a:gs>
            </a:gsLst>
            <a:lin ang="5400000" scaled="0"/>
            <a:tileRect/>
          </a:gradFill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endParaRPr kumimoji="1" lang="ja-JP" altLang="en-US" sz="1100" dirty="0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79" y="403773"/>
            <a:ext cx="2651765" cy="954026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492589" y="861736"/>
            <a:ext cx="2202986" cy="4360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ts val="1700"/>
              </a:lnSpc>
            </a:pPr>
            <a:r>
              <a:rPr lang="ja-JP" altLang="en-US" sz="1000" dirty="0"/>
              <a:t>添加物・保存料無しで、</a:t>
            </a:r>
          </a:p>
          <a:p>
            <a:pPr>
              <a:lnSpc>
                <a:spcPts val="1700"/>
              </a:lnSpc>
            </a:pPr>
            <a:r>
              <a:rPr lang="ja-JP" altLang="en-US" sz="1000" dirty="0"/>
              <a:t>ひとつひとつ真心こめてお届けします。</a:t>
            </a:r>
          </a:p>
        </p:txBody>
      </p:sp>
      <p:grpSp>
        <p:nvGrpSpPr>
          <p:cNvPr id="13" name="グループ化 12"/>
          <p:cNvGrpSpPr/>
          <p:nvPr/>
        </p:nvGrpSpPr>
        <p:grpSpPr>
          <a:xfrm>
            <a:off x="573274" y="511324"/>
            <a:ext cx="625442" cy="230832"/>
            <a:chOff x="573274" y="511324"/>
            <a:chExt cx="625442" cy="230832"/>
          </a:xfrm>
        </p:grpSpPr>
        <p:sp>
          <p:nvSpPr>
            <p:cNvPr id="5" name="正方形/長方形 4"/>
            <p:cNvSpPr/>
            <p:nvPr/>
          </p:nvSpPr>
          <p:spPr>
            <a:xfrm>
              <a:off x="573274" y="511324"/>
              <a:ext cx="192360" cy="2308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ja-JP" altLang="en-US" sz="1500" dirty="0">
                  <a:solidFill>
                    <a:schemeClr val="bg1"/>
                  </a:solidFill>
                </a:rPr>
                <a:t>特</a:t>
              </a:r>
            </a:p>
          </p:txBody>
        </p:sp>
        <p:sp>
          <p:nvSpPr>
            <p:cNvPr id="8" name="正方形/長方形 7"/>
            <p:cNvSpPr/>
            <p:nvPr/>
          </p:nvSpPr>
          <p:spPr>
            <a:xfrm>
              <a:off x="1006356" y="511324"/>
              <a:ext cx="192360" cy="2308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ja-JP" altLang="en-US" sz="1500" dirty="0">
                  <a:solidFill>
                    <a:schemeClr val="bg1"/>
                  </a:solidFill>
                </a:rPr>
                <a:t>長</a:t>
              </a:r>
            </a:p>
          </p:txBody>
        </p:sp>
      </p:grpSp>
      <p:sp>
        <p:nvSpPr>
          <p:cNvPr id="14" name="正方形/長方形 13"/>
          <p:cNvSpPr/>
          <p:nvPr/>
        </p:nvSpPr>
        <p:spPr>
          <a:xfrm>
            <a:off x="7013476" y="5386388"/>
            <a:ext cx="323165" cy="782265"/>
          </a:xfrm>
          <a:prstGeom prst="rect">
            <a:avLst/>
          </a:prstGeom>
        </p:spPr>
        <p:txBody>
          <a:bodyPr vert="eaVert" wrap="none" lIns="0" tIns="0" rIns="0" bIns="0">
            <a:spAutoFit/>
          </a:bodyPr>
          <a:lstStyle/>
          <a:p>
            <a:r>
              <a:rPr lang="ja-JP" altLang="en-US" sz="2100" dirty="0"/>
              <a:t>今年の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5203726" y="7110413"/>
            <a:ext cx="323165" cy="1835439"/>
          </a:xfrm>
          <a:prstGeom prst="rect">
            <a:avLst/>
          </a:prstGeom>
        </p:spPr>
        <p:txBody>
          <a:bodyPr vert="eaVert" wrap="none" lIns="0" tIns="0" rIns="0" bIns="0">
            <a:spAutoFit/>
          </a:bodyPr>
          <a:lstStyle/>
          <a:p>
            <a:r>
              <a:rPr lang="ja-JP" altLang="en-US" sz="2100" dirty="0"/>
              <a:t>はあすくるで！</a:t>
            </a:r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83" y="4696805"/>
            <a:ext cx="1901956" cy="4276353"/>
          </a:xfrm>
          <a:prstGeom prst="rect">
            <a:avLst/>
          </a:prstGeom>
        </p:spPr>
      </p:pic>
      <p:grpSp>
        <p:nvGrpSpPr>
          <p:cNvPr id="19" name="グループ化 18"/>
          <p:cNvGrpSpPr/>
          <p:nvPr/>
        </p:nvGrpSpPr>
        <p:grpSpPr>
          <a:xfrm>
            <a:off x="4464462" y="5473284"/>
            <a:ext cx="400110" cy="2761494"/>
            <a:chOff x="4045362" y="5492334"/>
            <a:chExt cx="400110" cy="2761494"/>
          </a:xfrm>
        </p:grpSpPr>
        <p:pic>
          <p:nvPicPr>
            <p:cNvPr id="18" name="図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5773" y="5492334"/>
              <a:ext cx="399289" cy="2761494"/>
            </a:xfrm>
            <a:prstGeom prst="rect">
              <a:avLst/>
            </a:prstGeom>
          </p:spPr>
        </p:pic>
        <p:sp>
          <p:nvSpPr>
            <p:cNvPr id="17" name="正方形/長方形 16"/>
            <p:cNvSpPr/>
            <p:nvPr/>
          </p:nvSpPr>
          <p:spPr>
            <a:xfrm>
              <a:off x="4045362" y="5662792"/>
              <a:ext cx="400110" cy="2267287"/>
            </a:xfrm>
            <a:prstGeom prst="rect">
              <a:avLst/>
            </a:prstGeom>
          </p:spPr>
          <p:txBody>
            <a:bodyPr vert="eaVert" wrap="none" lIns="0" tIns="0" rIns="0" bIns="0">
              <a:spAutoFit/>
            </a:bodyPr>
            <a:lstStyle/>
            <a:p>
              <a:r>
                <a:rPr lang="ja-JP" altLang="en-US" sz="2600" dirty="0">
                  <a:solidFill>
                    <a:srgbClr val="FFFF00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rPr>
                <a:t>特選おせち</a:t>
              </a:r>
              <a:r>
                <a:rPr lang="en-US" altLang="ja-JP" sz="2600" dirty="0">
                  <a:solidFill>
                    <a:srgbClr val="FFFF00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rPr>
                <a:t>2</a:t>
              </a:r>
              <a:r>
                <a:rPr lang="ja-JP" altLang="en-US" sz="2600" dirty="0">
                  <a:solidFill>
                    <a:srgbClr val="FFFF00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rPr>
                <a:t>段</a:t>
              </a:r>
            </a:p>
          </p:txBody>
        </p:sp>
      </p:grpSp>
      <p:grpSp>
        <p:nvGrpSpPr>
          <p:cNvPr id="20" name="グループ化 19"/>
          <p:cNvGrpSpPr/>
          <p:nvPr/>
        </p:nvGrpSpPr>
        <p:grpSpPr>
          <a:xfrm>
            <a:off x="2121312" y="5473284"/>
            <a:ext cx="400110" cy="2761494"/>
            <a:chOff x="4045362" y="5492334"/>
            <a:chExt cx="400110" cy="2761494"/>
          </a:xfrm>
        </p:grpSpPr>
        <p:pic>
          <p:nvPicPr>
            <p:cNvPr id="21" name="図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5773" y="5492334"/>
              <a:ext cx="399289" cy="2761494"/>
            </a:xfrm>
            <a:prstGeom prst="rect">
              <a:avLst/>
            </a:prstGeom>
          </p:spPr>
        </p:pic>
        <p:sp>
          <p:nvSpPr>
            <p:cNvPr id="22" name="正方形/長方形 21"/>
            <p:cNvSpPr/>
            <p:nvPr/>
          </p:nvSpPr>
          <p:spPr>
            <a:xfrm>
              <a:off x="4045362" y="5662792"/>
              <a:ext cx="400110" cy="2267287"/>
            </a:xfrm>
            <a:prstGeom prst="rect">
              <a:avLst/>
            </a:prstGeom>
          </p:spPr>
          <p:txBody>
            <a:bodyPr vert="eaVert" wrap="none" lIns="0" tIns="0" rIns="0" bIns="0">
              <a:spAutoFit/>
            </a:bodyPr>
            <a:lstStyle/>
            <a:p>
              <a:r>
                <a:rPr lang="ja-JP" altLang="en-US" sz="2600" dirty="0">
                  <a:solidFill>
                    <a:srgbClr val="FFFF00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rPr>
                <a:t>特選おせち</a:t>
              </a:r>
              <a:r>
                <a:rPr lang="en-US" altLang="ja-JP" sz="2600" dirty="0">
                  <a:solidFill>
                    <a:srgbClr val="FFFF00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rPr>
                <a:t>3</a:t>
              </a:r>
              <a:r>
                <a:rPr lang="ja-JP" altLang="en-US" sz="2600" dirty="0">
                  <a:solidFill>
                    <a:srgbClr val="FFFF00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rPr>
                <a:t>段</a:t>
              </a:r>
            </a:p>
          </p:txBody>
        </p:sp>
      </p:grpSp>
      <p:sp>
        <p:nvSpPr>
          <p:cNvPr id="23" name="正方形/長方形 22"/>
          <p:cNvSpPr/>
          <p:nvPr/>
        </p:nvSpPr>
        <p:spPr>
          <a:xfrm>
            <a:off x="3558464" y="5696135"/>
            <a:ext cx="812530" cy="1414278"/>
          </a:xfrm>
          <a:prstGeom prst="rect">
            <a:avLst/>
          </a:prstGeom>
        </p:spPr>
        <p:txBody>
          <a:bodyPr vert="eaVert"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1100" dirty="0"/>
              <a:t>・ 味付け数の子</a:t>
            </a:r>
          </a:p>
          <a:p>
            <a:pPr>
              <a:lnSpc>
                <a:spcPct val="120000"/>
              </a:lnSpc>
            </a:pPr>
            <a:r>
              <a:rPr lang="ja-JP" altLang="en-US" sz="1100" dirty="0"/>
              <a:t>・ ロブスター</a:t>
            </a:r>
          </a:p>
          <a:p>
            <a:pPr>
              <a:lnSpc>
                <a:spcPct val="120000"/>
              </a:lnSpc>
            </a:pPr>
            <a:r>
              <a:rPr lang="ja-JP" altLang="en-US" sz="1100" dirty="0"/>
              <a:t>・ ぶりの味噌焼き</a:t>
            </a:r>
          </a:p>
          <a:p>
            <a:pPr>
              <a:lnSpc>
                <a:spcPct val="120000"/>
              </a:lnSpc>
            </a:pPr>
            <a:r>
              <a:rPr lang="ja-JP" altLang="en-US" sz="1100" dirty="0"/>
              <a:t>・ 鰆西京焼き   他</a:t>
            </a:r>
          </a:p>
        </p:txBody>
      </p:sp>
      <p:sp>
        <p:nvSpPr>
          <p:cNvPr id="24" name="正方形/長方形 23"/>
          <p:cNvSpPr/>
          <p:nvPr/>
        </p:nvSpPr>
        <p:spPr>
          <a:xfrm>
            <a:off x="827553" y="5696135"/>
            <a:ext cx="1218795" cy="1414278"/>
          </a:xfrm>
          <a:prstGeom prst="rect">
            <a:avLst/>
          </a:prstGeom>
        </p:spPr>
        <p:txBody>
          <a:bodyPr vert="eaVert"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1100" dirty="0"/>
              <a:t>・ 味付け数の子</a:t>
            </a:r>
          </a:p>
          <a:p>
            <a:pPr>
              <a:lnSpc>
                <a:spcPct val="120000"/>
              </a:lnSpc>
            </a:pPr>
            <a:r>
              <a:rPr lang="ja-JP" altLang="en-US" sz="1100" dirty="0"/>
              <a:t>・ ロブスター</a:t>
            </a:r>
          </a:p>
          <a:p>
            <a:pPr>
              <a:lnSpc>
                <a:spcPct val="120000"/>
              </a:lnSpc>
            </a:pPr>
            <a:r>
              <a:rPr lang="ja-JP" altLang="en-US" sz="1100" dirty="0"/>
              <a:t>・ ぶりの味噌焼き</a:t>
            </a:r>
          </a:p>
          <a:p>
            <a:pPr>
              <a:lnSpc>
                <a:spcPct val="120000"/>
              </a:lnSpc>
            </a:pPr>
            <a:r>
              <a:rPr lang="ja-JP" altLang="en-US" sz="1100" dirty="0"/>
              <a:t>・ 鰆西京焼き</a:t>
            </a:r>
          </a:p>
          <a:p>
            <a:pPr>
              <a:lnSpc>
                <a:spcPct val="120000"/>
              </a:lnSpc>
            </a:pPr>
            <a:r>
              <a:rPr lang="ja-JP" altLang="en-US" sz="1100" dirty="0"/>
              <a:t>・ 合鴨ロースト</a:t>
            </a:r>
          </a:p>
          <a:p>
            <a:pPr>
              <a:lnSpc>
                <a:spcPct val="120000"/>
              </a:lnSpc>
            </a:pPr>
            <a:r>
              <a:rPr lang="ja-JP" altLang="en-US" sz="1100" dirty="0"/>
              <a:t>・ 海老の艶焼   他</a:t>
            </a:r>
          </a:p>
        </p:txBody>
      </p:sp>
      <p:sp>
        <p:nvSpPr>
          <p:cNvPr id="25" name="正方形/長方形 24"/>
          <p:cNvSpPr/>
          <p:nvPr/>
        </p:nvSpPr>
        <p:spPr>
          <a:xfrm>
            <a:off x="558034" y="8145285"/>
            <a:ext cx="564257" cy="3385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ja-JP" altLang="en-US" sz="1100" dirty="0">
                <a:latin typeface="+mn-ea"/>
              </a:rPr>
              <a:t>全</a:t>
            </a:r>
            <a:r>
              <a:rPr lang="en-US" altLang="ja-JP" sz="2200" dirty="0">
                <a:latin typeface="+mn-ea"/>
              </a:rPr>
              <a:t>35</a:t>
            </a:r>
            <a:r>
              <a:rPr lang="ja-JP" altLang="en-US" sz="1100" dirty="0">
                <a:latin typeface="+mn-ea"/>
              </a:rPr>
              <a:t>品</a:t>
            </a:r>
          </a:p>
        </p:txBody>
      </p:sp>
      <p:sp>
        <p:nvSpPr>
          <p:cNvPr id="26" name="正方形/長方形 25"/>
          <p:cNvSpPr/>
          <p:nvPr/>
        </p:nvSpPr>
        <p:spPr>
          <a:xfrm>
            <a:off x="3064044" y="8145285"/>
            <a:ext cx="564257" cy="3385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ja-JP" altLang="en-US" sz="1100" dirty="0">
                <a:latin typeface="+mn-ea"/>
              </a:rPr>
              <a:t>全</a:t>
            </a:r>
            <a:r>
              <a:rPr lang="en-US" altLang="ja-JP" sz="2200" dirty="0">
                <a:latin typeface="+mn-ea"/>
              </a:rPr>
              <a:t>25</a:t>
            </a:r>
            <a:r>
              <a:rPr lang="ja-JP" altLang="en-US" sz="1100" dirty="0">
                <a:latin typeface="+mn-ea"/>
              </a:rPr>
              <a:t>品</a:t>
            </a:r>
          </a:p>
        </p:txBody>
      </p:sp>
      <p:sp>
        <p:nvSpPr>
          <p:cNvPr id="27" name="正方形/長方形 26"/>
          <p:cNvSpPr/>
          <p:nvPr/>
        </p:nvSpPr>
        <p:spPr>
          <a:xfrm>
            <a:off x="554065" y="8533854"/>
            <a:ext cx="1958870" cy="4062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80000"/>
              </a:lnSpc>
            </a:pPr>
            <a:r>
              <a:rPr lang="ja-JP" altLang="en-US" sz="1500" dirty="0">
                <a:solidFill>
                  <a:srgbClr val="E6001E"/>
                </a:solidFill>
              </a:rPr>
              <a:t>税込 </a:t>
            </a:r>
            <a:r>
              <a:rPr lang="en-US" altLang="ja-JP" sz="3300" dirty="0">
                <a:solidFill>
                  <a:srgbClr val="E6001E"/>
                </a:solidFill>
                <a:latin typeface="Century" panose="02040604050505020304" pitchFamily="18" charset="0"/>
              </a:rPr>
              <a:t>35,000</a:t>
            </a:r>
            <a:r>
              <a:rPr lang="ja-JP" altLang="en-US" sz="1500" dirty="0">
                <a:solidFill>
                  <a:srgbClr val="E6001E"/>
                </a:solidFill>
              </a:rPr>
              <a:t> 円</a:t>
            </a:r>
          </a:p>
        </p:txBody>
      </p:sp>
      <p:sp>
        <p:nvSpPr>
          <p:cNvPr id="28" name="正方形/長方形 27"/>
          <p:cNvSpPr/>
          <p:nvPr/>
        </p:nvSpPr>
        <p:spPr>
          <a:xfrm>
            <a:off x="3008154" y="8533854"/>
            <a:ext cx="1958870" cy="4062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80000"/>
              </a:lnSpc>
            </a:pPr>
            <a:r>
              <a:rPr lang="ja-JP" altLang="en-US" sz="1500" dirty="0">
                <a:solidFill>
                  <a:srgbClr val="E6001E"/>
                </a:solidFill>
              </a:rPr>
              <a:t>税込 </a:t>
            </a:r>
            <a:r>
              <a:rPr lang="en-US" altLang="ja-JP" sz="3300" dirty="0">
                <a:solidFill>
                  <a:srgbClr val="E6001E"/>
                </a:solidFill>
                <a:latin typeface="Century" panose="02040604050505020304" pitchFamily="18" charset="0"/>
              </a:rPr>
              <a:t>25,000</a:t>
            </a:r>
            <a:r>
              <a:rPr lang="ja-JP" altLang="en-US" sz="1500" dirty="0">
                <a:solidFill>
                  <a:srgbClr val="E6001E"/>
                </a:solidFill>
              </a:rPr>
              <a:t> 円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289560" y="9054950"/>
            <a:ext cx="7200900" cy="389337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ja-JP" sz="2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12</a:t>
            </a:r>
            <a:r>
              <a:rPr lang="ja-JP" altLang="en-US" sz="2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月</a:t>
            </a:r>
            <a:r>
              <a:rPr lang="en-US" altLang="ja-JP" sz="2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20</a:t>
            </a:r>
            <a:r>
              <a:rPr lang="ja-JP" altLang="en-US" sz="2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日までのご予約で、</a:t>
            </a:r>
            <a:r>
              <a:rPr lang="en-US" altLang="ja-JP" sz="2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5</a:t>
            </a:r>
            <a:r>
              <a:rPr lang="ja-JP" altLang="en-US" sz="2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％割引いたします。</a:t>
            </a:r>
          </a:p>
        </p:txBody>
      </p:sp>
      <p:sp>
        <p:nvSpPr>
          <p:cNvPr id="31" name="正方形/長方形 30"/>
          <p:cNvSpPr/>
          <p:nvPr/>
        </p:nvSpPr>
        <p:spPr>
          <a:xfrm>
            <a:off x="468774" y="9755980"/>
            <a:ext cx="2289088" cy="6463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ja-JP" altLang="en-US" sz="3300" spc="50" dirty="0">
                <a:solidFill>
                  <a:schemeClr val="bg1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和食あすくる</a:t>
            </a:r>
            <a:endParaRPr lang="en-US" altLang="ja-JP" sz="3300" spc="50" dirty="0">
              <a:solidFill>
                <a:schemeClr val="bg1"/>
              </a:solidFill>
              <a:latin typeface="ＭＳ Ｐ明朝" panose="02020600040205080304" pitchFamily="18" charset="-128"/>
              <a:ea typeface="ＭＳ Ｐ明朝" panose="02020600040205080304" pitchFamily="18" charset="-128"/>
            </a:endParaRPr>
          </a:p>
          <a:p>
            <a:pPr>
              <a:lnSpc>
                <a:spcPts val="1000"/>
              </a:lnSpc>
            </a:pPr>
            <a:r>
              <a:rPr lang="zh-TW" altLang="en-US" sz="9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〒</a:t>
            </a:r>
            <a:r>
              <a:rPr lang="en-US" altLang="zh-TW" sz="9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135-0061 </a:t>
            </a:r>
            <a:r>
              <a:rPr lang="zh-TW" altLang="en-US" sz="9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東京都江東区豊洲</a:t>
            </a:r>
            <a:r>
              <a:rPr lang="en-US" altLang="zh-TW" sz="9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3-2-3</a:t>
            </a:r>
            <a:endParaRPr lang="ja-JP" altLang="en-US" sz="900" dirty="0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3150503" y="9748360"/>
            <a:ext cx="4339957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ja-JP" sz="4000" spc="-150" dirty="0">
                <a:solidFill>
                  <a:schemeClr val="bg1"/>
                </a:solidFill>
                <a:latin typeface="Century" panose="02040604050505020304" pitchFamily="18" charset="0"/>
              </a:rPr>
              <a:t>TEL 03-1234-1111</a:t>
            </a:r>
          </a:p>
          <a:p>
            <a:pPr>
              <a:lnSpc>
                <a:spcPts val="2000"/>
              </a:lnSpc>
            </a:pPr>
            <a:r>
              <a:rPr lang="en-US" altLang="ja-JP" sz="1000" spc="-50" dirty="0">
                <a:solidFill>
                  <a:schemeClr val="bg1"/>
                </a:solidFill>
                <a:latin typeface="+mn-ea"/>
              </a:rPr>
              <a:t>【</a:t>
            </a:r>
            <a:r>
              <a:rPr lang="ja-JP" altLang="en-US" sz="1000" spc="-50" dirty="0">
                <a:solidFill>
                  <a:schemeClr val="bg1"/>
                </a:solidFill>
                <a:latin typeface="+mn-ea"/>
              </a:rPr>
              <a:t>お電話でのご予約受付時間</a:t>
            </a:r>
            <a:r>
              <a:rPr lang="en-US" altLang="ja-JP" sz="1000" spc="-50" dirty="0">
                <a:solidFill>
                  <a:schemeClr val="bg1"/>
                </a:solidFill>
                <a:latin typeface="+mn-ea"/>
              </a:rPr>
              <a:t>】</a:t>
            </a:r>
            <a:r>
              <a:rPr lang="ja-JP" altLang="en-US" sz="1000" spc="-50" dirty="0">
                <a:solidFill>
                  <a:schemeClr val="bg1"/>
                </a:solidFill>
                <a:latin typeface="+mn-ea"/>
              </a:rPr>
              <a:t>　</a:t>
            </a:r>
            <a:r>
              <a:rPr lang="en-US" altLang="ja-JP" sz="2000" spc="-50" dirty="0">
                <a:solidFill>
                  <a:schemeClr val="bg1"/>
                </a:solidFill>
                <a:latin typeface="Century" panose="02040604050505020304" pitchFamily="18" charset="0"/>
              </a:rPr>
              <a:t>9</a:t>
            </a:r>
            <a:r>
              <a:rPr lang="ja-JP" altLang="en-US" sz="2000" spc="-50" dirty="0">
                <a:solidFill>
                  <a:schemeClr val="bg1"/>
                </a:solidFill>
                <a:latin typeface="Century" panose="02040604050505020304" pitchFamily="18" charset="0"/>
              </a:rPr>
              <a:t>：</a:t>
            </a:r>
            <a:r>
              <a:rPr lang="en-US" altLang="ja-JP" sz="2000" spc="-50" dirty="0">
                <a:solidFill>
                  <a:schemeClr val="bg1"/>
                </a:solidFill>
                <a:latin typeface="Century" panose="02040604050505020304" pitchFamily="18" charset="0"/>
              </a:rPr>
              <a:t>00</a:t>
            </a:r>
            <a:r>
              <a:rPr lang="en-US" altLang="ja-JP" sz="1400" spc="-50" dirty="0">
                <a:solidFill>
                  <a:schemeClr val="bg1"/>
                </a:solidFill>
                <a:latin typeface="Century" panose="02040604050505020304" pitchFamily="18" charset="0"/>
              </a:rPr>
              <a:t>〜</a:t>
            </a:r>
            <a:r>
              <a:rPr lang="en-US" altLang="ja-JP" sz="2000" spc="-50" dirty="0">
                <a:solidFill>
                  <a:schemeClr val="bg1"/>
                </a:solidFill>
                <a:latin typeface="Century" panose="02040604050505020304" pitchFamily="18" charset="0"/>
              </a:rPr>
              <a:t>18</a:t>
            </a:r>
            <a:r>
              <a:rPr lang="ja-JP" altLang="en-US" sz="2000" spc="-50" dirty="0">
                <a:solidFill>
                  <a:schemeClr val="bg1"/>
                </a:solidFill>
                <a:latin typeface="Century" panose="02040604050505020304" pitchFamily="18" charset="0"/>
              </a:rPr>
              <a:t>：</a:t>
            </a:r>
            <a:r>
              <a:rPr lang="en-US" altLang="ja-JP" sz="2000" spc="-50" dirty="0">
                <a:solidFill>
                  <a:schemeClr val="bg1"/>
                </a:solidFill>
                <a:latin typeface="Century" panose="02040604050505020304" pitchFamily="18" charset="0"/>
              </a:rPr>
              <a:t>00</a:t>
            </a:r>
            <a:endParaRPr lang="ja-JP" altLang="en-US" spc="-50" dirty="0">
              <a:solidFill>
                <a:schemeClr val="bg1"/>
              </a:solidFill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132631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vert="eaVert" wrap="square" lIns="0" tIns="0" rIns="0" bIns="0">
        <a:spAutoFit/>
      </a:bodyPr>
      <a:lstStyle>
        <a:defPPr>
          <a:defRPr sz="1100"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227</Words>
  <Application>Microsoft Office PowerPoint</Application>
  <PresentationFormat>ユーザー設定</PresentationFormat>
  <Paragraphs>45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2" baseType="lpstr">
      <vt:lpstr>HGPｺﾞｼｯｸM</vt:lpstr>
      <vt:lpstr>HG丸ｺﾞｼｯｸM-PRO</vt:lpstr>
      <vt:lpstr>ＭＳ Ｐゴシック</vt:lpstr>
      <vt:lpstr>ＭＳ Ｐ明朝</vt:lpstr>
      <vt:lpstr>メイリオ</vt:lpstr>
      <vt:lpstr>Arial</vt:lpstr>
      <vt:lpstr>Calibri</vt:lpstr>
      <vt:lpstr>Calibri Light</vt:lpstr>
      <vt:lpstr>Century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2016-11-25T09:32:23Z</dcterms:created>
  <dcterms:modified xsi:type="dcterms:W3CDTF">2017-02-22T07:19:13Z</dcterms:modified>
</cp:coreProperties>
</file>