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76" r:id="rId1"/>
  </p:sldMasterIdLst>
  <p:notesMasterIdLst>
    <p:notesMasterId r:id="rId5"/>
  </p:notesMasterIdLst>
  <p:handoutMasterIdLst>
    <p:handoutMasterId r:id="rId6"/>
  </p:handoutMasterIdLst>
  <p:sldIdLst>
    <p:sldId id="260" r:id="rId2"/>
    <p:sldId id="261" r:id="rId3"/>
    <p:sldId id="262" r:id="rId4"/>
  </p:sldIdLst>
  <p:sldSz cx="7775575" cy="10907713"/>
  <p:notesSz cx="7318375" cy="10450513"/>
  <p:kinsoku lang="ja-JP" invalStChars="、。，．・：；？！゛゜ヽヾゝゞ々ー’”）〕］｝〉》」』】°‰′″℃￠％ぁぃぅぇぉっゃゅょゎァィゥェォッャュョヮヵヶ!%),.:;?]}｡｣､･ｧｨｩｪｫｬｭｮｯｰﾞﾟ" invalEndChars="‘“（〔［｛〈《「『【￥＄$([\{｢￡"/>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2B4075"/>
    <a:srgbClr val="006600"/>
    <a:srgbClr val="6FBA2C"/>
    <a:srgbClr val="663300"/>
    <a:srgbClr val="996633"/>
    <a:srgbClr val="FFFFE1"/>
    <a:srgbClr val="FFFFCC"/>
    <a:srgbClr val="EB6D9A"/>
    <a:srgbClr val="00B9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3" autoAdjust="0"/>
    <p:restoredTop sz="99515" autoAdjust="0"/>
  </p:normalViewPr>
  <p:slideViewPr>
    <p:cSldViewPr snapToGrid="0">
      <p:cViewPr>
        <p:scale>
          <a:sx n="75" d="100"/>
          <a:sy n="75" d="100"/>
        </p:scale>
        <p:origin x="-1488" y="-72"/>
      </p:cViewPr>
      <p:guideLst>
        <p:guide orient="horz" pos="3435"/>
        <p:guide pos="2449"/>
      </p:guideLst>
    </p:cSldViewPr>
  </p:slideViewPr>
  <p:notesTextViewPr>
    <p:cViewPr>
      <p:scale>
        <a:sx n="1" d="1"/>
        <a:sy n="1" d="1"/>
      </p:scale>
      <p:origin x="0" y="0"/>
    </p:cViewPr>
  </p:notesTextViewPr>
  <p:notesViewPr>
    <p:cSldViewPr snapToGrid="0">
      <p:cViewPr varScale="1">
        <p:scale>
          <a:sx n="70" d="100"/>
          <a:sy n="70" d="100"/>
        </p:scale>
        <p:origin x="-2148" y="-108"/>
      </p:cViewPr>
      <p:guideLst>
        <p:guide orient="horz" pos="3292"/>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0"/>
            <a:ext cx="3171825" cy="522288"/>
          </a:xfrm>
          <a:prstGeom prst="rect">
            <a:avLst/>
          </a:prstGeom>
        </p:spPr>
        <p:txBody>
          <a:bodyPr vert="horz" lIns="91406" tIns="45704" rIns="91406" bIns="45704" rtlCol="0"/>
          <a:lstStyle>
            <a:lvl1pPr algn="l">
              <a:defRPr sz="1100"/>
            </a:lvl1pPr>
          </a:lstStyle>
          <a:p>
            <a:endParaRPr kumimoji="1" lang="ja-JP" altLang="en-US" dirty="0"/>
          </a:p>
        </p:txBody>
      </p:sp>
      <p:sp>
        <p:nvSpPr>
          <p:cNvPr id="3" name="日付プレースホルダー 2"/>
          <p:cNvSpPr>
            <a:spLocks noGrp="1"/>
          </p:cNvSpPr>
          <p:nvPr>
            <p:ph type="dt" sz="quarter" idx="1"/>
          </p:nvPr>
        </p:nvSpPr>
        <p:spPr>
          <a:xfrm>
            <a:off x="4144966" y="0"/>
            <a:ext cx="3171825" cy="522288"/>
          </a:xfrm>
          <a:prstGeom prst="rect">
            <a:avLst/>
          </a:prstGeom>
        </p:spPr>
        <p:txBody>
          <a:bodyPr vert="horz" lIns="91406" tIns="45704" rIns="91406" bIns="45704" rtlCol="0"/>
          <a:lstStyle>
            <a:lvl1pPr algn="r">
              <a:defRPr sz="1100"/>
            </a:lvl1pPr>
          </a:lstStyle>
          <a:p>
            <a:fld id="{EA4C0380-2DE9-498B-B68D-60B46204BA80}" type="datetimeFigureOut">
              <a:rPr kumimoji="1" lang="ja-JP" altLang="en-US" smtClean="0"/>
              <a:t>2016/11/25</a:t>
            </a:fld>
            <a:endParaRPr kumimoji="1" lang="ja-JP" altLang="en-US" dirty="0"/>
          </a:p>
        </p:txBody>
      </p:sp>
      <p:sp>
        <p:nvSpPr>
          <p:cNvPr id="4" name="フッター プレースホルダー 3"/>
          <p:cNvSpPr>
            <a:spLocks noGrp="1"/>
          </p:cNvSpPr>
          <p:nvPr>
            <p:ph type="ftr" sz="quarter" idx="2"/>
          </p:nvPr>
        </p:nvSpPr>
        <p:spPr>
          <a:xfrm>
            <a:off x="4" y="9926642"/>
            <a:ext cx="3171825" cy="522287"/>
          </a:xfrm>
          <a:prstGeom prst="rect">
            <a:avLst/>
          </a:prstGeom>
        </p:spPr>
        <p:txBody>
          <a:bodyPr vert="horz" lIns="91406" tIns="45704" rIns="91406" bIns="45704" rtlCol="0" anchor="b"/>
          <a:lstStyle>
            <a:lvl1pPr algn="l">
              <a:defRPr sz="1100"/>
            </a:lvl1pPr>
          </a:lstStyle>
          <a:p>
            <a:endParaRPr kumimoji="1" lang="ja-JP" altLang="en-US" dirty="0"/>
          </a:p>
        </p:txBody>
      </p:sp>
      <p:sp>
        <p:nvSpPr>
          <p:cNvPr id="5" name="スライド番号プレースホルダー 4"/>
          <p:cNvSpPr>
            <a:spLocks noGrp="1"/>
          </p:cNvSpPr>
          <p:nvPr>
            <p:ph type="sldNum" sz="quarter" idx="3"/>
          </p:nvPr>
        </p:nvSpPr>
        <p:spPr>
          <a:xfrm>
            <a:off x="4144966" y="9926642"/>
            <a:ext cx="3171825" cy="522287"/>
          </a:xfrm>
          <a:prstGeom prst="rect">
            <a:avLst/>
          </a:prstGeom>
        </p:spPr>
        <p:txBody>
          <a:bodyPr vert="horz" lIns="91406" tIns="45704" rIns="91406" bIns="45704" rtlCol="0" anchor="b"/>
          <a:lstStyle>
            <a:lvl1pPr algn="r">
              <a:defRPr sz="1100"/>
            </a:lvl1pPr>
          </a:lstStyle>
          <a:p>
            <a:fld id="{78A262EF-70DF-4926-8929-0A60A2E81DC8}" type="slidenum">
              <a:rPr kumimoji="1" lang="ja-JP" altLang="en-US" smtClean="0"/>
              <a:t>‹#›</a:t>
            </a:fld>
            <a:endParaRPr kumimoji="1" lang="ja-JP" altLang="en-US" dirty="0"/>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6" y="2"/>
            <a:ext cx="3171295" cy="524339"/>
          </a:xfrm>
          <a:prstGeom prst="rect">
            <a:avLst/>
          </a:prstGeom>
        </p:spPr>
        <p:txBody>
          <a:bodyPr vert="horz" lIns="97130" tIns="48566" rIns="97130" bIns="48566" rtlCol="0"/>
          <a:lstStyle>
            <a:lvl1pPr algn="l">
              <a:defRPr sz="1100"/>
            </a:lvl1pPr>
          </a:lstStyle>
          <a:p>
            <a:endParaRPr kumimoji="1" lang="ja-JP" altLang="en-US" dirty="0"/>
          </a:p>
        </p:txBody>
      </p:sp>
      <p:sp>
        <p:nvSpPr>
          <p:cNvPr id="3" name="日付プレースホルダー 2"/>
          <p:cNvSpPr>
            <a:spLocks noGrp="1"/>
          </p:cNvSpPr>
          <p:nvPr>
            <p:ph type="dt" idx="1"/>
          </p:nvPr>
        </p:nvSpPr>
        <p:spPr>
          <a:xfrm>
            <a:off x="4145392" y="2"/>
            <a:ext cx="3171295" cy="524339"/>
          </a:xfrm>
          <a:prstGeom prst="rect">
            <a:avLst/>
          </a:prstGeom>
        </p:spPr>
        <p:txBody>
          <a:bodyPr vert="horz" lIns="97130" tIns="48566" rIns="97130" bIns="48566" rtlCol="0"/>
          <a:lstStyle>
            <a:lvl1pPr algn="r">
              <a:defRPr sz="1100"/>
            </a:lvl1pPr>
          </a:lstStyle>
          <a:p>
            <a:fld id="{70F99883-74AE-4A2C-81B7-5B86A08198C0}" type="datetimeFigureOut">
              <a:rPr kumimoji="1" lang="ja-JP" altLang="en-US" smtClean="0"/>
              <a:t>2016/11/25</a:t>
            </a:fld>
            <a:endParaRPr kumimoji="1" lang="ja-JP" altLang="en-US" dirty="0"/>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30" tIns="48566" rIns="97130" bIns="48566" rtlCol="0" anchor="ctr"/>
          <a:lstStyle/>
          <a:p>
            <a:endParaRPr lang="ja-JP" altLang="en-US" dirty="0"/>
          </a:p>
        </p:txBody>
      </p:sp>
      <p:sp>
        <p:nvSpPr>
          <p:cNvPr id="5" name="ノート プレースホルダー 4"/>
          <p:cNvSpPr>
            <a:spLocks noGrp="1"/>
          </p:cNvSpPr>
          <p:nvPr>
            <p:ph type="body" sz="quarter" idx="3"/>
          </p:nvPr>
        </p:nvSpPr>
        <p:spPr>
          <a:xfrm>
            <a:off x="731838" y="5029312"/>
            <a:ext cx="5854700" cy="4114889"/>
          </a:xfrm>
          <a:prstGeom prst="rect">
            <a:avLst/>
          </a:prstGeom>
        </p:spPr>
        <p:txBody>
          <a:bodyPr vert="horz" lIns="97130" tIns="48566" rIns="97130" bIns="4856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6" y="9926178"/>
            <a:ext cx="3171295" cy="524338"/>
          </a:xfrm>
          <a:prstGeom prst="rect">
            <a:avLst/>
          </a:prstGeom>
        </p:spPr>
        <p:txBody>
          <a:bodyPr vert="horz" lIns="97130" tIns="48566" rIns="97130" bIns="48566" rtlCol="0" anchor="b"/>
          <a:lstStyle>
            <a:lvl1pPr algn="l">
              <a:defRPr sz="1100"/>
            </a:lvl1pPr>
          </a:lstStyle>
          <a:p>
            <a:endParaRPr kumimoji="1" lang="ja-JP" altLang="en-US" dirty="0"/>
          </a:p>
        </p:txBody>
      </p:sp>
      <p:sp>
        <p:nvSpPr>
          <p:cNvPr id="7" name="スライド番号プレースホルダー 6"/>
          <p:cNvSpPr>
            <a:spLocks noGrp="1"/>
          </p:cNvSpPr>
          <p:nvPr>
            <p:ph type="sldNum" sz="quarter" idx="5"/>
          </p:nvPr>
        </p:nvSpPr>
        <p:spPr>
          <a:xfrm>
            <a:off x="4145392" y="9926178"/>
            <a:ext cx="3171295" cy="524338"/>
          </a:xfrm>
          <a:prstGeom prst="rect">
            <a:avLst/>
          </a:prstGeom>
        </p:spPr>
        <p:txBody>
          <a:bodyPr vert="horz" lIns="97130" tIns="48566" rIns="97130" bIns="48566" rtlCol="0" anchor="b"/>
          <a:lstStyle>
            <a:lvl1pPr algn="r">
              <a:defRPr sz="1100"/>
            </a:lvl1pPr>
          </a:lstStyle>
          <a:p>
            <a:fld id="{ACD93CC5-A9B8-46A1-B8C3-70AA73E05DA2}" type="slidenum">
              <a:rPr kumimoji="1" lang="ja-JP" altLang="en-US" smtClean="0"/>
              <a:t>‹#›</a:t>
            </a:fld>
            <a:endParaRPr kumimoji="1" lang="ja-JP" altLang="en-US" dirty="0"/>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11/25/2016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11/25/2016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11/25/2016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11/25/2016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11/25/2016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11/25/2016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11/25/2016</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11/25/2016</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11/25/2016</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11/25/2016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dirty="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11/25/2016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dirty="0"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テンプレートのサイズは黒の枠</a:t>
            </a:r>
            <a:endParaRPr lang="en-US" altLang="ja-JP" sz="1800" b="1"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dirty="0" smtClean="0">
                <a:solidFill>
                  <a:prstClr val="black"/>
                </a:solidFill>
                <a:latin typeface="HG丸ｺﾞｼｯｸM-PRO" pitchFamily="50" charset="-128"/>
                <a:ea typeface="HG丸ｺﾞｼｯｸM-PRO" pitchFamily="50" charset="-128"/>
              </a:rPr>
              <a:t>(303</a:t>
            </a:r>
            <a:r>
              <a:rPr lang="ja-JP" altLang="en-US" sz="1800" b="1" dirty="0" smtClean="0">
                <a:solidFill>
                  <a:prstClr val="black"/>
                </a:solidFill>
                <a:latin typeface="HG丸ｺﾞｼｯｸM-PRO" pitchFamily="50" charset="-128"/>
                <a:ea typeface="HG丸ｺﾞｼｯｸM-PRO" pitchFamily="50" charset="-128"/>
              </a:rPr>
              <a:t>㎜</a:t>
            </a:r>
            <a:r>
              <a:rPr lang="en-US" altLang="ja-JP" sz="1800" b="1" dirty="0" smtClean="0">
                <a:solidFill>
                  <a:prstClr val="black"/>
                </a:solidFill>
                <a:latin typeface="HG丸ｺﾞｼｯｸM-PRO" pitchFamily="50" charset="-128"/>
                <a:ea typeface="HG丸ｺﾞｼｯｸM-PRO" pitchFamily="50" charset="-128"/>
              </a:rPr>
              <a:t>×216</a:t>
            </a:r>
            <a:r>
              <a:rPr lang="ja-JP" altLang="en-US" sz="1800" b="1" dirty="0"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dirty="0"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dirty="0"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印刷物の仕上がりサイズは赤の枠</a:t>
            </a:r>
            <a:r>
              <a:rPr lang="en-US" altLang="ja-JP" sz="1800" b="1" dirty="0" smtClean="0">
                <a:solidFill>
                  <a:srgbClr val="FF0000"/>
                </a:solidFill>
                <a:latin typeface="HG丸ｺﾞｼｯｸM-PRO" pitchFamily="50" charset="-128"/>
                <a:ea typeface="HG丸ｺﾞｼｯｸM-PRO" pitchFamily="50" charset="-128"/>
              </a:rPr>
              <a:t>(297</a:t>
            </a:r>
            <a:r>
              <a:rPr lang="ja-JP" altLang="en-US" sz="1800" b="1" dirty="0" smtClean="0">
                <a:solidFill>
                  <a:srgbClr val="FF0000"/>
                </a:solidFill>
                <a:latin typeface="HG丸ｺﾞｼｯｸM-PRO" pitchFamily="50" charset="-128"/>
                <a:ea typeface="HG丸ｺﾞｼｯｸM-PRO" pitchFamily="50" charset="-128"/>
              </a:rPr>
              <a:t>㎜</a:t>
            </a:r>
            <a:r>
              <a:rPr lang="en-US" altLang="ja-JP" sz="1800" b="1" dirty="0" smtClean="0">
                <a:solidFill>
                  <a:srgbClr val="FF0000"/>
                </a:solidFill>
                <a:latin typeface="HG丸ｺﾞｼｯｸM-PRO" pitchFamily="50" charset="-128"/>
                <a:ea typeface="HG丸ｺﾞｼｯｸM-PRO" pitchFamily="50" charset="-128"/>
              </a:rPr>
              <a:t>×210</a:t>
            </a:r>
            <a:r>
              <a:rPr lang="ja-JP" altLang="en-US" sz="1800" b="1" dirty="0"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dirty="0" smtClean="0">
                <a:solidFill>
                  <a:srgbClr val="0070C0"/>
                </a:solidFill>
                <a:latin typeface="HG丸ｺﾞｼｯｸM-PRO" pitchFamily="50" charset="-128"/>
                <a:ea typeface="HG丸ｺﾞｼｯｸM-PRO" pitchFamily="50" charset="-128"/>
              </a:rPr>
              <a:t>POINT</a:t>
            </a:r>
            <a:r>
              <a:rPr lang="ja-JP" altLang="en-US" sz="2000" b="1" dirty="0" smtClean="0">
                <a:solidFill>
                  <a:srgbClr val="0070C0"/>
                </a:solidFill>
                <a:latin typeface="HG丸ｺﾞｼｯｸM-PRO" pitchFamily="50" charset="-128"/>
                <a:ea typeface="HG丸ｺﾞｼｯｸM-PRO" pitchFamily="50" charset="-128"/>
              </a:rPr>
              <a:t>３</a:t>
            </a:r>
            <a:endParaRPr lang="en-US" altLang="ja-JP" sz="20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文字・イラスト・写真の絵柄等、</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青の枠（</a:t>
            </a:r>
            <a:r>
              <a:rPr lang="en-US" altLang="ja-JP" sz="1800" b="1" dirty="0" smtClean="0">
                <a:solidFill>
                  <a:srgbClr val="0070C0"/>
                </a:solidFill>
                <a:latin typeface="HG丸ｺﾞｼｯｸM-PRO" pitchFamily="50" charset="-128"/>
                <a:ea typeface="HG丸ｺﾞｼｯｸM-PRO" pitchFamily="50" charset="-128"/>
              </a:rPr>
              <a:t>293</a:t>
            </a:r>
            <a:r>
              <a:rPr lang="ja-JP" altLang="en-US" sz="1800" b="1" dirty="0" smtClean="0">
                <a:solidFill>
                  <a:srgbClr val="0070C0"/>
                </a:solidFill>
                <a:latin typeface="HG丸ｺﾞｼｯｸM-PRO" pitchFamily="50" charset="-128"/>
                <a:ea typeface="HG丸ｺﾞｼｯｸM-PRO" pitchFamily="50" charset="-128"/>
              </a:rPr>
              <a:t>㎜</a:t>
            </a:r>
            <a:r>
              <a:rPr lang="en-US" altLang="ja-JP" sz="1800" b="1" dirty="0" smtClean="0">
                <a:solidFill>
                  <a:srgbClr val="0070C0"/>
                </a:solidFill>
                <a:latin typeface="HG丸ｺﾞｼｯｸM-PRO" pitchFamily="50" charset="-128"/>
                <a:ea typeface="HG丸ｺﾞｼｯｸM-PRO" pitchFamily="50" charset="-128"/>
              </a:rPr>
              <a:t>×206</a:t>
            </a:r>
            <a:r>
              <a:rPr lang="ja-JP" altLang="en-US" sz="1800" b="1" dirty="0"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このテンプレートは</a:t>
            </a:r>
            <a:r>
              <a:rPr lang="en-US" altLang="ja-JP" sz="1800" b="1" dirty="0" smtClean="0">
                <a:solidFill>
                  <a:srgbClr val="404040"/>
                </a:solidFill>
                <a:latin typeface="HG丸ｺﾞｼｯｸM-PRO" pitchFamily="50" charset="-128"/>
                <a:ea typeface="HG丸ｺﾞｼｯｸM-PRO" pitchFamily="50" charset="-128"/>
              </a:rPr>
              <a:t>A4</a:t>
            </a:r>
            <a:r>
              <a:rPr lang="ja-JP" altLang="en-US" sz="1800" b="1" dirty="0" smtClean="0">
                <a:solidFill>
                  <a:srgbClr val="404040"/>
                </a:solidFill>
                <a:latin typeface="HG丸ｺﾞｼｯｸM-PRO" pitchFamily="50" charset="-128"/>
                <a:ea typeface="HG丸ｺﾞｼｯｸM-PRO" pitchFamily="50" charset="-128"/>
              </a:rPr>
              <a:t>サイズ</a:t>
            </a:r>
            <a:r>
              <a:rPr lang="en-US" altLang="ja-JP" sz="1800" b="1" dirty="0" smtClean="0">
                <a:solidFill>
                  <a:srgbClr val="404040"/>
                </a:solidFill>
                <a:latin typeface="HG丸ｺﾞｼｯｸM-PRO" pitchFamily="50" charset="-128"/>
                <a:ea typeface="HG丸ｺﾞｼｯｸM-PRO" pitchFamily="50" charset="-128"/>
              </a:rPr>
              <a:t>(297</a:t>
            </a:r>
            <a:r>
              <a:rPr lang="ja-JP" altLang="en-US" sz="1800" b="1" dirty="0" smtClean="0">
                <a:solidFill>
                  <a:srgbClr val="404040"/>
                </a:solidFill>
                <a:latin typeface="HG丸ｺﾞｼｯｸM-PRO" pitchFamily="50" charset="-128"/>
                <a:ea typeface="HG丸ｺﾞｼｯｸM-PRO" pitchFamily="50" charset="-128"/>
              </a:rPr>
              <a:t>㎜</a:t>
            </a:r>
            <a:r>
              <a:rPr lang="en-US" altLang="ja-JP" sz="1800" b="1" dirty="0" smtClean="0">
                <a:solidFill>
                  <a:srgbClr val="404040"/>
                </a:solidFill>
                <a:latin typeface="HG丸ｺﾞｼｯｸM-PRO" pitchFamily="50" charset="-128"/>
                <a:ea typeface="HG丸ｺﾞｼｯｸM-PRO" pitchFamily="50" charset="-128"/>
              </a:rPr>
              <a:t>×210</a:t>
            </a:r>
            <a:r>
              <a:rPr lang="ja-JP" altLang="en-US" sz="1800" b="1" dirty="0"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図 5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509"/>
            <a:ext cx="7776000" cy="10905292"/>
          </a:xfrm>
          <a:prstGeom prst="rect">
            <a:avLst/>
          </a:prstGeom>
        </p:spPr>
      </p:pic>
      <p:sp>
        <p:nvSpPr>
          <p:cNvPr id="2" name="正方形/長方形 1"/>
          <p:cNvSpPr/>
          <p:nvPr/>
        </p:nvSpPr>
        <p:spPr>
          <a:xfrm>
            <a:off x="582450" y="1782814"/>
            <a:ext cx="4370665" cy="3347070"/>
          </a:xfrm>
          <a:prstGeom prst="rect">
            <a:avLst/>
          </a:prstGeom>
        </p:spPr>
        <p:txBody>
          <a:bodyPr wrap="square" lIns="0" tIns="0" rIns="0" bIns="0">
            <a:spAutoFit/>
          </a:bodyPr>
          <a:lstStyle/>
          <a:p>
            <a:pPr>
              <a:lnSpc>
                <a:spcPts val="8700"/>
              </a:lnSpc>
            </a:pPr>
            <a:r>
              <a:rPr lang="ja-JP" altLang="en-US" sz="8100" spc="500" dirty="0">
                <a:solidFill>
                  <a:srgbClr val="FFFF00"/>
                </a:solidFill>
                <a:latin typeface="HGP創英角ｺﾞｼｯｸUB" panose="020B0900000000000000" pitchFamily="50" charset="-128"/>
                <a:ea typeface="HGP創英角ｺﾞｼｯｸUB" panose="020B0900000000000000" pitchFamily="50" charset="-128"/>
              </a:rPr>
              <a:t>冬期講習</a:t>
            </a:r>
          </a:p>
          <a:p>
            <a:pPr>
              <a:lnSpc>
                <a:spcPts val="8700"/>
              </a:lnSpc>
            </a:pPr>
            <a:r>
              <a:rPr lang="ja-JP" altLang="en-US" sz="8100" spc="500" dirty="0">
                <a:solidFill>
                  <a:srgbClr val="FFFF00"/>
                </a:solidFill>
                <a:latin typeface="HGP創英角ｺﾞｼｯｸUB" panose="020B0900000000000000" pitchFamily="50" charset="-128"/>
                <a:ea typeface="HGP創英角ｺﾞｼｯｸUB" panose="020B0900000000000000" pitchFamily="50" charset="-128"/>
              </a:rPr>
              <a:t>入塾募集</a:t>
            </a:r>
          </a:p>
          <a:p>
            <a:pPr>
              <a:lnSpc>
                <a:spcPts val="8700"/>
              </a:lnSpc>
            </a:pPr>
            <a:r>
              <a:rPr lang="ja-JP" altLang="en-US" sz="8100" spc="500" dirty="0">
                <a:solidFill>
                  <a:srgbClr val="FFFF00"/>
                </a:solidFill>
                <a:latin typeface="HGP創英角ｺﾞｼｯｸUB" panose="020B0900000000000000" pitchFamily="50" charset="-128"/>
                <a:ea typeface="HGP創英角ｺﾞｼｯｸUB" panose="020B0900000000000000" pitchFamily="50" charset="-128"/>
              </a:rPr>
              <a:t>します</a:t>
            </a:r>
            <a:r>
              <a:rPr lang="en-US" altLang="ja-JP" sz="8100" spc="500" dirty="0">
                <a:solidFill>
                  <a:srgbClr val="FFFF00"/>
                </a:solidFill>
                <a:latin typeface="HGP創英角ｺﾞｼｯｸUB" panose="020B0900000000000000" pitchFamily="50" charset="-128"/>
                <a:ea typeface="HGP創英角ｺﾞｼｯｸUB" panose="020B0900000000000000" pitchFamily="50" charset="-128"/>
              </a:rPr>
              <a:t>!</a:t>
            </a:r>
            <a:endParaRPr lang="ja-JP" altLang="en-US" sz="8100" spc="500" dirty="0">
              <a:solidFill>
                <a:srgbClr val="FFFF00"/>
              </a:solidFill>
              <a:latin typeface="HGP創英角ｺﾞｼｯｸUB" panose="020B0900000000000000" pitchFamily="50" charset="-128"/>
              <a:ea typeface="HGP創英角ｺﾞｼｯｸUB" panose="020B0900000000000000" pitchFamily="50" charset="-128"/>
            </a:endParaRPr>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54713" y="2851735"/>
            <a:ext cx="2682245" cy="2852934"/>
          </a:xfrm>
          <a:prstGeom prst="rect">
            <a:avLst/>
          </a:prstGeom>
        </p:spPr>
      </p:pic>
      <p:grpSp>
        <p:nvGrpSpPr>
          <p:cNvPr id="9" name="グループ化 8"/>
          <p:cNvGrpSpPr/>
          <p:nvPr/>
        </p:nvGrpSpPr>
        <p:grpSpPr>
          <a:xfrm>
            <a:off x="648922" y="646544"/>
            <a:ext cx="6480000" cy="360000"/>
            <a:chOff x="648922" y="676040"/>
            <a:chExt cx="6480000" cy="360000"/>
          </a:xfrm>
        </p:grpSpPr>
        <p:sp>
          <p:nvSpPr>
            <p:cNvPr id="8" name="角丸四角形 7"/>
            <p:cNvSpPr/>
            <p:nvPr/>
          </p:nvSpPr>
          <p:spPr>
            <a:xfrm>
              <a:off x="648922" y="676040"/>
              <a:ext cx="6480000" cy="360000"/>
            </a:xfrm>
            <a:prstGeom prst="roundRect">
              <a:avLst>
                <a:gd name="adj" fmla="val 50000"/>
              </a:avLst>
            </a:prstGeom>
            <a:solidFill>
              <a:srgbClr val="2B4075"/>
            </a:solidFill>
          </p:spPr>
          <p:txBody>
            <a:bodyPr wrap="square" lIns="0" tIns="0" rIns="0" bIns="0" rtlCol="0" anchor="ctr">
              <a:spAutoFit/>
            </a:bodyPr>
            <a:lstStyle/>
            <a:p>
              <a:pPr algn="ctr"/>
              <a:endParaRPr kumimoji="1" lang="ja-JP" altLang="en-US" sz="3200" b="1" dirty="0" smtClean="0">
                <a:latin typeface="HGP創英角ｺﾞｼｯｸUB" panose="020B0900000000000000" pitchFamily="50" charset="-128"/>
                <a:ea typeface="HGP創英角ｺﾞｼｯｸUB" panose="020B0900000000000000" pitchFamily="50" charset="-128"/>
              </a:endParaRPr>
            </a:p>
          </p:txBody>
        </p:sp>
        <p:sp>
          <p:nvSpPr>
            <p:cNvPr id="7" name="正方形/長方形 6"/>
            <p:cNvSpPr/>
            <p:nvPr/>
          </p:nvSpPr>
          <p:spPr>
            <a:xfrm>
              <a:off x="1094047" y="678148"/>
              <a:ext cx="5589751" cy="353943"/>
            </a:xfrm>
            <a:prstGeom prst="rect">
              <a:avLst/>
            </a:prstGeom>
          </p:spPr>
          <p:txBody>
            <a:bodyPr wrap="square">
              <a:spAutoFit/>
            </a:bodyPr>
            <a:lstStyle/>
            <a:p>
              <a:pPr algn="ctr"/>
              <a:r>
                <a:rPr lang="ja-JP" altLang="en-US" sz="1700" dirty="0">
                  <a:solidFill>
                    <a:schemeClr val="bg1"/>
                  </a:solidFill>
                  <a:latin typeface="HGP創英角ｺﾞｼｯｸUB" panose="020B0900000000000000" pitchFamily="50" charset="-128"/>
                  <a:ea typeface="HGP創英角ｺﾞｼｯｸUB" panose="020B0900000000000000" pitchFamily="50" charset="-128"/>
                </a:rPr>
                <a:t>１週間の集中</a:t>
              </a:r>
              <a:r>
                <a:rPr lang="ja-JP" altLang="en-US" sz="1700" dirty="0" smtClean="0">
                  <a:solidFill>
                    <a:schemeClr val="bg1"/>
                  </a:solidFill>
                  <a:latin typeface="HGP創英角ｺﾞｼｯｸUB" panose="020B0900000000000000" pitchFamily="50" charset="-128"/>
                  <a:ea typeface="HGP創英角ｺﾞｼｯｸUB" panose="020B0900000000000000" pitchFamily="50" charset="-128"/>
                </a:rPr>
                <a:t>講座　│　１２月</a:t>
              </a:r>
              <a:r>
                <a:rPr lang="ja-JP" altLang="en-US" sz="1700" dirty="0">
                  <a:solidFill>
                    <a:schemeClr val="bg1"/>
                  </a:solidFill>
                  <a:latin typeface="HGP創英角ｺﾞｼｯｸUB" panose="020B0900000000000000" pitchFamily="50" charset="-128"/>
                  <a:ea typeface="HGP創英角ｺﾞｼｯｸUB" panose="020B0900000000000000" pitchFamily="50" charset="-128"/>
                </a:rPr>
                <a:t>２４日（土）～１２月３０日（金</a:t>
              </a:r>
              <a:r>
                <a:rPr lang="ja-JP" altLang="en-US" sz="1700" dirty="0" smtClean="0">
                  <a:solidFill>
                    <a:schemeClr val="bg1"/>
                  </a:solidFill>
                  <a:latin typeface="HGP創英角ｺﾞｼｯｸUB" panose="020B0900000000000000" pitchFamily="50" charset="-128"/>
                  <a:ea typeface="HGP創英角ｺﾞｼｯｸUB" panose="020B0900000000000000" pitchFamily="50" charset="-128"/>
                </a:rPr>
                <a:t>）</a:t>
              </a:r>
              <a:endParaRPr lang="ja-JP" altLang="en-US" sz="1700" dirty="0">
                <a:solidFill>
                  <a:schemeClr val="bg1"/>
                </a:solidFill>
                <a:latin typeface="HGP創英角ｺﾞｼｯｸUB" panose="020B0900000000000000" pitchFamily="50" charset="-128"/>
                <a:ea typeface="HGP創英角ｺﾞｼｯｸUB" panose="020B0900000000000000" pitchFamily="50" charset="-128"/>
              </a:endParaRPr>
            </a:p>
          </p:txBody>
        </p:sp>
      </p:grpSp>
      <p:grpSp>
        <p:nvGrpSpPr>
          <p:cNvPr id="11" name="グループ化 10"/>
          <p:cNvGrpSpPr/>
          <p:nvPr/>
        </p:nvGrpSpPr>
        <p:grpSpPr>
          <a:xfrm>
            <a:off x="756752" y="1225957"/>
            <a:ext cx="3934976" cy="585885"/>
            <a:chOff x="756752" y="1225957"/>
            <a:chExt cx="3934976" cy="585885"/>
          </a:xfrm>
        </p:grpSpPr>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6752" y="1229673"/>
              <a:ext cx="3934976" cy="582169"/>
            </a:xfrm>
            <a:prstGeom prst="rect">
              <a:avLst/>
            </a:prstGeom>
          </p:spPr>
        </p:pic>
        <p:sp>
          <p:nvSpPr>
            <p:cNvPr id="10" name="正方形/長方形 9"/>
            <p:cNvSpPr/>
            <p:nvPr/>
          </p:nvSpPr>
          <p:spPr>
            <a:xfrm>
              <a:off x="1109054" y="1225957"/>
              <a:ext cx="3262432" cy="400110"/>
            </a:xfrm>
            <a:prstGeom prst="rect">
              <a:avLst/>
            </a:prstGeom>
          </p:spPr>
          <p:txBody>
            <a:bodyPr wrap="none">
              <a:spAutoFit/>
            </a:bodyPr>
            <a:lstStyle/>
            <a:p>
              <a:r>
                <a:rPr lang="ja-JP" altLang="en-US" sz="2000" dirty="0">
                  <a:solidFill>
                    <a:schemeClr val="bg1"/>
                  </a:solidFill>
                  <a:latin typeface="HGP創英角ｺﾞｼｯｸUB" panose="020B0900000000000000" pitchFamily="50" charset="-128"/>
                  <a:ea typeface="HGP創英角ｺﾞｼｯｸUB" panose="020B0900000000000000" pitchFamily="50" charset="-128"/>
                </a:rPr>
                <a:t>小学６年生・中学３年生対象</a:t>
              </a:r>
            </a:p>
          </p:txBody>
        </p:sp>
      </p:grpSp>
      <p:grpSp>
        <p:nvGrpSpPr>
          <p:cNvPr id="13" name="グループ化 12"/>
          <p:cNvGrpSpPr/>
          <p:nvPr/>
        </p:nvGrpSpPr>
        <p:grpSpPr>
          <a:xfrm>
            <a:off x="5520789" y="1172721"/>
            <a:ext cx="1639827" cy="1682499"/>
            <a:chOff x="5520789" y="1172721"/>
            <a:chExt cx="1639827" cy="1682499"/>
          </a:xfrm>
        </p:grpSpPr>
        <p:pic>
          <p:nvPicPr>
            <p:cNvPr id="3" name="図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20789" y="1172721"/>
              <a:ext cx="1639827" cy="1682499"/>
            </a:xfrm>
            <a:prstGeom prst="rect">
              <a:avLst/>
            </a:prstGeom>
          </p:spPr>
        </p:pic>
        <p:sp>
          <p:nvSpPr>
            <p:cNvPr id="12" name="正方形/長方形 11"/>
            <p:cNvSpPr/>
            <p:nvPr/>
          </p:nvSpPr>
          <p:spPr>
            <a:xfrm>
              <a:off x="5558889" y="1614604"/>
              <a:ext cx="1559447" cy="646331"/>
            </a:xfrm>
            <a:prstGeom prst="rect">
              <a:avLst/>
            </a:prstGeom>
          </p:spPr>
          <p:txBody>
            <a:bodyPr wrap="square">
              <a:spAutoFit/>
            </a:bodyPr>
            <a:lstStyle/>
            <a:p>
              <a:pPr algn="ctr"/>
              <a:r>
                <a:rPr lang="zh-TW" altLang="en-US" sz="1800" dirty="0">
                  <a:solidFill>
                    <a:schemeClr val="bg1"/>
                  </a:solidFill>
                  <a:latin typeface="HGP創英角ｺﾞｼｯｸUB" panose="020B0900000000000000" pitchFamily="50" charset="-128"/>
                  <a:ea typeface="HGP創英角ｺﾞｼｯｸUB" panose="020B0900000000000000" pitchFamily="50" charset="-128"/>
                </a:rPr>
                <a:t>無料体験授業</a:t>
              </a:r>
            </a:p>
            <a:p>
              <a:pPr algn="ctr"/>
              <a:r>
                <a:rPr lang="zh-TW" altLang="en-US" sz="1800" dirty="0">
                  <a:solidFill>
                    <a:schemeClr val="bg1"/>
                  </a:solidFill>
                  <a:latin typeface="HGP創英角ｺﾞｼｯｸUB" panose="020B0900000000000000" pitchFamily="50" charset="-128"/>
                  <a:ea typeface="HGP創英角ｺﾞｼｯｸUB" panose="020B0900000000000000" pitchFamily="50" charset="-128"/>
                </a:rPr>
                <a:t> 実施中！</a:t>
              </a:r>
              <a:endParaRPr lang="ja-JP" altLang="en-US" sz="1800" dirty="0">
                <a:solidFill>
                  <a:schemeClr val="bg1"/>
                </a:solidFill>
                <a:latin typeface="HGP創英角ｺﾞｼｯｸUB" panose="020B0900000000000000" pitchFamily="50" charset="-128"/>
                <a:ea typeface="HGP創英角ｺﾞｼｯｸUB" panose="020B0900000000000000" pitchFamily="50" charset="-128"/>
              </a:endParaRPr>
            </a:p>
          </p:txBody>
        </p:sp>
      </p:grpSp>
      <p:pic>
        <p:nvPicPr>
          <p:cNvPr id="14" name="図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21541" y="5573065"/>
            <a:ext cx="600457" cy="502921"/>
          </a:xfrm>
          <a:prstGeom prst="rect">
            <a:avLst/>
          </a:prstGeom>
        </p:spPr>
      </p:pic>
      <p:sp>
        <p:nvSpPr>
          <p:cNvPr id="15" name="正方形/長方形 14"/>
          <p:cNvSpPr/>
          <p:nvPr/>
        </p:nvSpPr>
        <p:spPr>
          <a:xfrm>
            <a:off x="598608" y="5526880"/>
            <a:ext cx="5717912" cy="477054"/>
          </a:xfrm>
          <a:prstGeom prst="rect">
            <a:avLst/>
          </a:prstGeom>
        </p:spPr>
        <p:txBody>
          <a:bodyPr wrap="none" lIns="0" tIns="0" rIns="0" bIns="0">
            <a:spAutoFit/>
          </a:bodyPr>
          <a:lstStyle/>
          <a:p>
            <a:r>
              <a:rPr lang="ja-JP" altLang="en-US" sz="3100" spc="200" dirty="0">
                <a:solidFill>
                  <a:srgbClr val="2B4075"/>
                </a:solidFill>
                <a:latin typeface="HGP創英角ｺﾞｼｯｸUB" panose="020B0900000000000000" pitchFamily="50" charset="-128"/>
                <a:ea typeface="HGP創英角ｺﾞｼｯｸUB" panose="020B0900000000000000" pitchFamily="50" charset="-128"/>
              </a:rPr>
              <a:t>ひとりひとりにオーダーメイド教育</a:t>
            </a:r>
          </a:p>
        </p:txBody>
      </p:sp>
      <p:sp>
        <p:nvSpPr>
          <p:cNvPr id="19" name="テキスト ボックス 18"/>
          <p:cNvSpPr txBox="1"/>
          <p:nvPr/>
        </p:nvSpPr>
        <p:spPr>
          <a:xfrm>
            <a:off x="633682" y="6141720"/>
            <a:ext cx="2513378" cy="1077218"/>
          </a:xfrm>
          <a:prstGeom prst="rect">
            <a:avLst/>
          </a:prstGeom>
          <a:noFill/>
        </p:spPr>
        <p:txBody>
          <a:bodyPr wrap="square" lIns="0" tIns="0" rIns="0" bIns="0" rtlCol="0">
            <a:spAutoFit/>
          </a:bodyPr>
          <a:lstStyle/>
          <a:p>
            <a:pPr>
              <a:lnSpc>
                <a:spcPts val="2100"/>
              </a:lnSpc>
            </a:pPr>
            <a:r>
              <a:rPr lang="ja-JP" altLang="en-US" sz="1450" dirty="0">
                <a:latin typeface="+mn-ea"/>
              </a:rPr>
              <a:t>それぞれの生徒に合わせた</a:t>
            </a:r>
          </a:p>
          <a:p>
            <a:pPr>
              <a:lnSpc>
                <a:spcPts val="2100"/>
              </a:lnSpc>
            </a:pPr>
            <a:r>
              <a:rPr lang="ja-JP" altLang="en-US" sz="1450" dirty="0">
                <a:latin typeface="+mn-ea"/>
              </a:rPr>
              <a:t>カリキュラムを組み、</a:t>
            </a:r>
          </a:p>
          <a:p>
            <a:pPr>
              <a:lnSpc>
                <a:spcPts val="2100"/>
              </a:lnSpc>
            </a:pPr>
            <a:r>
              <a:rPr lang="ja-JP" altLang="en-US" sz="1450" dirty="0">
                <a:latin typeface="+mn-ea"/>
              </a:rPr>
              <a:t>当塾独自の教材を使いながら、</a:t>
            </a:r>
          </a:p>
          <a:p>
            <a:pPr>
              <a:lnSpc>
                <a:spcPts val="2100"/>
              </a:lnSpc>
            </a:pPr>
            <a:r>
              <a:rPr lang="ja-JP" altLang="en-US" sz="1450" dirty="0">
                <a:latin typeface="+mn-ea"/>
              </a:rPr>
              <a:t>楽しく授業が受けられます！</a:t>
            </a:r>
          </a:p>
        </p:txBody>
      </p:sp>
      <p:pic>
        <p:nvPicPr>
          <p:cNvPr id="21" name="図 20"/>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0" y="9183084"/>
            <a:ext cx="1407876" cy="1724630"/>
          </a:xfrm>
          <a:prstGeom prst="rect">
            <a:avLst/>
          </a:prstGeom>
        </p:spPr>
      </p:pic>
      <p:grpSp>
        <p:nvGrpSpPr>
          <p:cNvPr id="43" name="グループ化 42"/>
          <p:cNvGrpSpPr/>
          <p:nvPr/>
        </p:nvGrpSpPr>
        <p:grpSpPr>
          <a:xfrm>
            <a:off x="648922" y="7253459"/>
            <a:ext cx="3232380" cy="1517388"/>
            <a:chOff x="648922" y="7253459"/>
            <a:chExt cx="3232380" cy="1517388"/>
          </a:xfrm>
        </p:grpSpPr>
        <p:sp>
          <p:nvSpPr>
            <p:cNvPr id="29" name="角丸四角形 28"/>
            <p:cNvSpPr/>
            <p:nvPr/>
          </p:nvSpPr>
          <p:spPr>
            <a:xfrm>
              <a:off x="648922" y="7690847"/>
              <a:ext cx="3060000" cy="1080000"/>
            </a:xfrm>
            <a:prstGeom prst="roundRect">
              <a:avLst>
                <a:gd name="adj" fmla="val 22785"/>
              </a:avLst>
            </a:prstGeom>
            <a:ln w="19050">
              <a:solidFill>
                <a:srgbClr val="6FBA2C"/>
              </a:solidFill>
            </a:ln>
          </p:spPr>
          <p:txBody>
            <a:bodyPr rtlCol="0" anchor="ctr">
              <a:spAutoFit/>
            </a:bodyPr>
            <a:lstStyle/>
            <a:p>
              <a:pPr algn="ctr"/>
              <a:endParaRPr kumimoji="1" lang="ja-JP" altLang="en-US" dirty="0"/>
            </a:p>
          </p:txBody>
        </p:sp>
        <p:sp>
          <p:nvSpPr>
            <p:cNvPr id="30" name="片側の 2 つの角を丸めた四角形 29"/>
            <p:cNvSpPr/>
            <p:nvPr/>
          </p:nvSpPr>
          <p:spPr>
            <a:xfrm>
              <a:off x="648922" y="7489138"/>
              <a:ext cx="3060000" cy="396000"/>
            </a:xfrm>
            <a:prstGeom prst="round2SameRect">
              <a:avLst>
                <a:gd name="adj1" fmla="val 50000"/>
                <a:gd name="adj2" fmla="val 0"/>
              </a:avLst>
            </a:prstGeom>
            <a:solidFill>
              <a:srgbClr val="6FBA2C"/>
            </a:solidFill>
            <a:ln w="19050">
              <a:solidFill>
                <a:srgbClr val="6FBA2C"/>
              </a:solidFill>
            </a:ln>
          </p:spPr>
          <p:txBody>
            <a:bodyPr rtlCol="0" anchor="ctr">
              <a:spAutoFit/>
            </a:bodyPr>
            <a:lstStyle/>
            <a:p>
              <a:pPr algn="ctr"/>
              <a:endParaRPr kumimoji="1" lang="ja-JP" altLang="en-US" dirty="0"/>
            </a:p>
          </p:txBody>
        </p:sp>
        <p:pic>
          <p:nvPicPr>
            <p:cNvPr id="27" name="図 2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92453" y="7253459"/>
              <a:ext cx="688849" cy="569977"/>
            </a:xfrm>
            <a:prstGeom prst="rect">
              <a:avLst/>
            </a:prstGeom>
          </p:spPr>
        </p:pic>
      </p:grpSp>
      <p:grpSp>
        <p:nvGrpSpPr>
          <p:cNvPr id="44" name="グループ化 43"/>
          <p:cNvGrpSpPr/>
          <p:nvPr/>
        </p:nvGrpSpPr>
        <p:grpSpPr>
          <a:xfrm>
            <a:off x="831803" y="7490343"/>
            <a:ext cx="2780077" cy="1208079"/>
            <a:chOff x="831803" y="7490343"/>
            <a:chExt cx="2780077" cy="1208079"/>
          </a:xfrm>
        </p:grpSpPr>
        <p:sp>
          <p:nvSpPr>
            <p:cNvPr id="31" name="正方形/長方形 30"/>
            <p:cNvSpPr/>
            <p:nvPr/>
          </p:nvSpPr>
          <p:spPr>
            <a:xfrm>
              <a:off x="1109054" y="7490343"/>
              <a:ext cx="2083398" cy="415498"/>
            </a:xfrm>
            <a:prstGeom prst="rect">
              <a:avLst/>
            </a:prstGeom>
          </p:spPr>
          <p:txBody>
            <a:bodyPr wrap="square">
              <a:spAutoFit/>
            </a:bodyPr>
            <a:lstStyle/>
            <a:p>
              <a:pPr algn="ctr"/>
              <a:r>
                <a:rPr lang="ja-JP" altLang="en-US" sz="2100" dirty="0">
                  <a:solidFill>
                    <a:schemeClr val="bg1"/>
                  </a:solidFill>
                </a:rPr>
                <a:t>小学６年生</a:t>
              </a:r>
            </a:p>
          </p:txBody>
        </p:sp>
        <p:grpSp>
          <p:nvGrpSpPr>
            <p:cNvPr id="35" name="グループ化 34"/>
            <p:cNvGrpSpPr/>
            <p:nvPr/>
          </p:nvGrpSpPr>
          <p:grpSpPr>
            <a:xfrm>
              <a:off x="831803" y="7978351"/>
              <a:ext cx="2780077" cy="720071"/>
              <a:chOff x="831803" y="7978351"/>
              <a:chExt cx="2780077" cy="720071"/>
            </a:xfrm>
          </p:grpSpPr>
          <p:sp>
            <p:nvSpPr>
              <p:cNvPr id="32" name="正方形/長方形 31"/>
              <p:cNvSpPr/>
              <p:nvPr/>
            </p:nvSpPr>
            <p:spPr>
              <a:xfrm>
                <a:off x="831803" y="8162095"/>
                <a:ext cx="1096058" cy="215444"/>
              </a:xfrm>
              <a:prstGeom prst="rect">
                <a:avLst/>
              </a:prstGeom>
            </p:spPr>
            <p:txBody>
              <a:bodyPr wrap="square" lIns="0" tIns="0" rIns="0" bIns="0">
                <a:spAutoFit/>
              </a:bodyPr>
              <a:lstStyle/>
              <a:p>
                <a:pPr fontAlgn="ctr"/>
                <a:r>
                  <a:rPr lang="en-US" altLang="ja-JP" sz="1400" dirty="0">
                    <a:latin typeface="+mn-ea"/>
                  </a:rPr>
                  <a:t>1</a:t>
                </a:r>
                <a:r>
                  <a:rPr lang="ja-JP" altLang="en-US" sz="1400" dirty="0">
                    <a:latin typeface="+mn-ea"/>
                  </a:rPr>
                  <a:t>授業：</a:t>
                </a:r>
                <a:r>
                  <a:rPr lang="en-US" altLang="ja-JP" sz="1400" dirty="0">
                    <a:latin typeface="+mn-ea"/>
                  </a:rPr>
                  <a:t>60</a:t>
                </a:r>
                <a:r>
                  <a:rPr lang="ja-JP" altLang="en-US" sz="1400" dirty="0" smtClean="0">
                    <a:latin typeface="+mn-ea"/>
                  </a:rPr>
                  <a:t>分</a:t>
                </a:r>
                <a:endParaRPr lang="ja-JP" altLang="en-US" dirty="0">
                  <a:latin typeface="+mn-ea"/>
                </a:endParaRPr>
              </a:p>
            </p:txBody>
          </p:sp>
          <p:sp>
            <p:nvSpPr>
              <p:cNvPr id="33" name="正方形/長方形 32"/>
              <p:cNvSpPr/>
              <p:nvPr/>
            </p:nvSpPr>
            <p:spPr>
              <a:xfrm>
                <a:off x="1996074" y="7978351"/>
                <a:ext cx="1615806" cy="538609"/>
              </a:xfrm>
              <a:prstGeom prst="rect">
                <a:avLst/>
              </a:prstGeom>
            </p:spPr>
            <p:txBody>
              <a:bodyPr wrap="square" lIns="0" tIns="0" rIns="0" bIns="0">
                <a:spAutoFit/>
              </a:bodyPr>
              <a:lstStyle/>
              <a:p>
                <a:r>
                  <a:rPr lang="en-US" altLang="ja-JP" sz="3400" b="1" dirty="0" smtClean="0">
                    <a:latin typeface="HGP創英角ｺﾞｼｯｸUB" panose="020B0900000000000000" pitchFamily="50" charset="-128"/>
                    <a:ea typeface="HGP創英角ｺﾞｼｯｸUB" panose="020B0900000000000000" pitchFamily="50" charset="-128"/>
                  </a:rPr>
                  <a:t>3,000</a:t>
                </a:r>
                <a:r>
                  <a:rPr lang="ja-JP" altLang="en-US" sz="2500" b="1" dirty="0" smtClean="0">
                    <a:latin typeface="HGP創英角ｺﾞｼｯｸUB" panose="020B0900000000000000" pitchFamily="50" charset="-128"/>
                    <a:ea typeface="HGP創英角ｺﾞｼｯｸUB" panose="020B0900000000000000" pitchFamily="50" charset="-128"/>
                  </a:rPr>
                  <a:t>円</a:t>
                </a:r>
                <a:endParaRPr lang="ja-JP" altLang="en-US" dirty="0">
                  <a:latin typeface="+mn-ea"/>
                </a:endParaRPr>
              </a:p>
            </p:txBody>
          </p:sp>
          <p:sp>
            <p:nvSpPr>
              <p:cNvPr id="34" name="正方形/長方形 33"/>
              <p:cNvSpPr/>
              <p:nvPr/>
            </p:nvSpPr>
            <p:spPr>
              <a:xfrm>
                <a:off x="841098" y="8559923"/>
                <a:ext cx="2701534" cy="138499"/>
              </a:xfrm>
              <a:prstGeom prst="rect">
                <a:avLst/>
              </a:prstGeom>
            </p:spPr>
            <p:txBody>
              <a:bodyPr wrap="square" lIns="0" tIns="0" rIns="0" bIns="0">
                <a:spAutoFit/>
              </a:bodyPr>
              <a:lstStyle/>
              <a:p>
                <a:pPr algn="ctr"/>
                <a:r>
                  <a:rPr lang="en-US" altLang="ja-JP" sz="900" dirty="0" smtClean="0">
                    <a:solidFill>
                      <a:srgbClr val="FF0000"/>
                    </a:solidFill>
                    <a:latin typeface="+mn-ea"/>
                  </a:rPr>
                  <a:t>1</a:t>
                </a:r>
                <a:r>
                  <a:rPr lang="ja-JP" altLang="en-US" sz="900" dirty="0">
                    <a:solidFill>
                      <a:srgbClr val="FF0000"/>
                    </a:solidFill>
                    <a:latin typeface="+mn-ea"/>
                  </a:rPr>
                  <a:t>授業からでも受け付けて</a:t>
                </a:r>
                <a:r>
                  <a:rPr lang="ja-JP" altLang="en-US" sz="900" dirty="0" smtClean="0">
                    <a:solidFill>
                      <a:srgbClr val="FF0000"/>
                    </a:solidFill>
                    <a:latin typeface="+mn-ea"/>
                  </a:rPr>
                  <a:t>います</a:t>
                </a:r>
                <a:endParaRPr lang="ja-JP" altLang="en-US" sz="2400" dirty="0">
                  <a:solidFill>
                    <a:srgbClr val="FF0000"/>
                  </a:solidFill>
                  <a:latin typeface="+mn-ea"/>
                </a:endParaRPr>
              </a:p>
            </p:txBody>
          </p:sp>
        </p:grpSp>
      </p:grpSp>
      <p:grpSp>
        <p:nvGrpSpPr>
          <p:cNvPr id="45" name="グループ化 44"/>
          <p:cNvGrpSpPr/>
          <p:nvPr/>
        </p:nvGrpSpPr>
        <p:grpSpPr>
          <a:xfrm>
            <a:off x="4061302" y="7256304"/>
            <a:ext cx="3289880" cy="1514543"/>
            <a:chOff x="4061302" y="7256304"/>
            <a:chExt cx="3289880" cy="1514543"/>
          </a:xfrm>
        </p:grpSpPr>
        <p:sp>
          <p:nvSpPr>
            <p:cNvPr id="36" name="角丸四角形 35"/>
            <p:cNvSpPr/>
            <p:nvPr/>
          </p:nvSpPr>
          <p:spPr>
            <a:xfrm>
              <a:off x="4061302" y="7690847"/>
              <a:ext cx="3060000" cy="1080000"/>
            </a:xfrm>
            <a:prstGeom prst="roundRect">
              <a:avLst>
                <a:gd name="adj" fmla="val 22785"/>
              </a:avLst>
            </a:prstGeom>
            <a:ln w="19050">
              <a:solidFill>
                <a:srgbClr val="006600"/>
              </a:solidFill>
            </a:ln>
          </p:spPr>
          <p:txBody>
            <a:bodyPr rtlCol="0" anchor="ctr">
              <a:spAutoFit/>
            </a:bodyPr>
            <a:lstStyle/>
            <a:p>
              <a:pPr algn="ctr"/>
              <a:endParaRPr kumimoji="1" lang="ja-JP" altLang="en-US" dirty="0"/>
            </a:p>
          </p:txBody>
        </p:sp>
        <p:sp>
          <p:nvSpPr>
            <p:cNvPr id="37" name="片側の 2 つの角を丸めた四角形 36"/>
            <p:cNvSpPr/>
            <p:nvPr/>
          </p:nvSpPr>
          <p:spPr>
            <a:xfrm>
              <a:off x="4061302" y="7489138"/>
              <a:ext cx="3060000" cy="396000"/>
            </a:xfrm>
            <a:prstGeom prst="round2SameRect">
              <a:avLst>
                <a:gd name="adj1" fmla="val 50000"/>
                <a:gd name="adj2" fmla="val 0"/>
              </a:avLst>
            </a:prstGeom>
            <a:solidFill>
              <a:srgbClr val="006600"/>
            </a:solidFill>
            <a:ln w="19050">
              <a:solidFill>
                <a:srgbClr val="006600"/>
              </a:solidFill>
            </a:ln>
          </p:spPr>
          <p:txBody>
            <a:bodyPr rtlCol="0" anchor="ctr">
              <a:spAutoFit/>
            </a:bodyPr>
            <a:lstStyle/>
            <a:p>
              <a:pPr algn="ctr"/>
              <a:endParaRPr kumimoji="1" lang="ja-JP" altLang="en-US" dirty="0"/>
            </a:p>
          </p:txBody>
        </p:sp>
        <p:pic>
          <p:nvPicPr>
            <p:cNvPr id="28" name="図 2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62333" y="7256304"/>
              <a:ext cx="688849" cy="569977"/>
            </a:xfrm>
            <a:prstGeom prst="rect">
              <a:avLst/>
            </a:prstGeom>
          </p:spPr>
        </p:pic>
      </p:grpSp>
      <p:grpSp>
        <p:nvGrpSpPr>
          <p:cNvPr id="46" name="グループ化 45"/>
          <p:cNvGrpSpPr/>
          <p:nvPr/>
        </p:nvGrpSpPr>
        <p:grpSpPr>
          <a:xfrm>
            <a:off x="4244183" y="7490343"/>
            <a:ext cx="2780077" cy="1208079"/>
            <a:chOff x="4244183" y="7490343"/>
            <a:chExt cx="2780077" cy="1208079"/>
          </a:xfrm>
        </p:grpSpPr>
        <p:grpSp>
          <p:nvGrpSpPr>
            <p:cNvPr id="38" name="グループ化 37"/>
            <p:cNvGrpSpPr/>
            <p:nvPr/>
          </p:nvGrpSpPr>
          <p:grpSpPr>
            <a:xfrm>
              <a:off x="4244183" y="7978351"/>
              <a:ext cx="2780077" cy="720071"/>
              <a:chOff x="831803" y="7978351"/>
              <a:chExt cx="2780077" cy="720071"/>
            </a:xfrm>
          </p:grpSpPr>
          <p:sp>
            <p:nvSpPr>
              <p:cNvPr id="39" name="正方形/長方形 38"/>
              <p:cNvSpPr/>
              <p:nvPr/>
            </p:nvSpPr>
            <p:spPr>
              <a:xfrm>
                <a:off x="831803" y="8162095"/>
                <a:ext cx="1096058" cy="215444"/>
              </a:xfrm>
              <a:prstGeom prst="rect">
                <a:avLst/>
              </a:prstGeom>
            </p:spPr>
            <p:txBody>
              <a:bodyPr wrap="square" lIns="0" tIns="0" rIns="0" bIns="0">
                <a:spAutoFit/>
              </a:bodyPr>
              <a:lstStyle/>
              <a:p>
                <a:pPr fontAlgn="ctr"/>
                <a:r>
                  <a:rPr lang="en-US" altLang="ja-JP" sz="1400" dirty="0">
                    <a:latin typeface="+mn-ea"/>
                  </a:rPr>
                  <a:t>1</a:t>
                </a:r>
                <a:r>
                  <a:rPr lang="ja-JP" altLang="en-US" sz="1400" dirty="0">
                    <a:latin typeface="+mn-ea"/>
                  </a:rPr>
                  <a:t>授業</a:t>
                </a:r>
                <a:r>
                  <a:rPr lang="ja-JP" altLang="en-US" sz="1400" dirty="0" smtClean="0">
                    <a:latin typeface="+mn-ea"/>
                  </a:rPr>
                  <a:t>：</a:t>
                </a:r>
                <a:r>
                  <a:rPr lang="en-US" altLang="ja-JP" sz="1400" dirty="0" smtClean="0">
                    <a:latin typeface="+mn-ea"/>
                  </a:rPr>
                  <a:t>90</a:t>
                </a:r>
                <a:r>
                  <a:rPr lang="ja-JP" altLang="en-US" sz="1400" dirty="0" smtClean="0">
                    <a:latin typeface="+mn-ea"/>
                  </a:rPr>
                  <a:t>分</a:t>
                </a:r>
                <a:endParaRPr lang="ja-JP" altLang="en-US" dirty="0">
                  <a:latin typeface="+mn-ea"/>
                </a:endParaRPr>
              </a:p>
            </p:txBody>
          </p:sp>
          <p:sp>
            <p:nvSpPr>
              <p:cNvPr id="40" name="正方形/長方形 39"/>
              <p:cNvSpPr/>
              <p:nvPr/>
            </p:nvSpPr>
            <p:spPr>
              <a:xfrm>
                <a:off x="1996074" y="7978351"/>
                <a:ext cx="1615806" cy="523220"/>
              </a:xfrm>
              <a:prstGeom prst="rect">
                <a:avLst/>
              </a:prstGeom>
            </p:spPr>
            <p:txBody>
              <a:bodyPr wrap="square" lIns="0" tIns="0" rIns="0" bIns="0">
                <a:spAutoFit/>
              </a:bodyPr>
              <a:lstStyle/>
              <a:p>
                <a:r>
                  <a:rPr lang="en-US" altLang="ja-JP" sz="3400" b="1" dirty="0" smtClean="0">
                    <a:latin typeface="HGP創英角ｺﾞｼｯｸUB" panose="020B0900000000000000" pitchFamily="50" charset="-128"/>
                    <a:ea typeface="HGP創英角ｺﾞｼｯｸUB" panose="020B0900000000000000" pitchFamily="50" charset="-128"/>
                  </a:rPr>
                  <a:t>4,000</a:t>
                </a:r>
                <a:r>
                  <a:rPr lang="ja-JP" altLang="en-US" sz="2500" b="1" dirty="0" smtClean="0">
                    <a:latin typeface="HGP創英角ｺﾞｼｯｸUB" panose="020B0900000000000000" pitchFamily="50" charset="-128"/>
                    <a:ea typeface="HGP創英角ｺﾞｼｯｸUB" panose="020B0900000000000000" pitchFamily="50" charset="-128"/>
                  </a:rPr>
                  <a:t>円</a:t>
                </a:r>
                <a:endParaRPr lang="ja-JP" altLang="en-US" dirty="0">
                  <a:latin typeface="+mn-ea"/>
                </a:endParaRPr>
              </a:p>
            </p:txBody>
          </p:sp>
          <p:sp>
            <p:nvSpPr>
              <p:cNvPr id="41" name="正方形/長方形 40"/>
              <p:cNvSpPr/>
              <p:nvPr/>
            </p:nvSpPr>
            <p:spPr>
              <a:xfrm>
                <a:off x="841098" y="8559923"/>
                <a:ext cx="2701534" cy="138499"/>
              </a:xfrm>
              <a:prstGeom prst="rect">
                <a:avLst/>
              </a:prstGeom>
            </p:spPr>
            <p:txBody>
              <a:bodyPr wrap="square" lIns="0" tIns="0" rIns="0" bIns="0">
                <a:spAutoFit/>
              </a:bodyPr>
              <a:lstStyle/>
              <a:p>
                <a:pPr algn="ctr"/>
                <a:r>
                  <a:rPr lang="en-US" altLang="ja-JP" sz="900" dirty="0" smtClean="0">
                    <a:solidFill>
                      <a:srgbClr val="FF0000"/>
                    </a:solidFill>
                    <a:latin typeface="+mn-ea"/>
                  </a:rPr>
                  <a:t>1</a:t>
                </a:r>
                <a:r>
                  <a:rPr lang="ja-JP" altLang="en-US" sz="900" dirty="0">
                    <a:solidFill>
                      <a:srgbClr val="FF0000"/>
                    </a:solidFill>
                    <a:latin typeface="+mn-ea"/>
                  </a:rPr>
                  <a:t>授業からでも受け付けて</a:t>
                </a:r>
                <a:r>
                  <a:rPr lang="ja-JP" altLang="en-US" sz="900" dirty="0" smtClean="0">
                    <a:solidFill>
                      <a:srgbClr val="FF0000"/>
                    </a:solidFill>
                    <a:latin typeface="+mn-ea"/>
                  </a:rPr>
                  <a:t>います</a:t>
                </a:r>
                <a:endParaRPr lang="ja-JP" altLang="en-US" sz="2400" dirty="0">
                  <a:solidFill>
                    <a:srgbClr val="FF0000"/>
                  </a:solidFill>
                  <a:latin typeface="+mn-ea"/>
                </a:endParaRPr>
              </a:p>
            </p:txBody>
          </p:sp>
        </p:grpSp>
        <p:sp>
          <p:nvSpPr>
            <p:cNvPr id="42" name="正方形/長方形 41"/>
            <p:cNvSpPr/>
            <p:nvPr/>
          </p:nvSpPr>
          <p:spPr>
            <a:xfrm>
              <a:off x="4578935" y="7490343"/>
              <a:ext cx="2083398" cy="415498"/>
            </a:xfrm>
            <a:prstGeom prst="rect">
              <a:avLst/>
            </a:prstGeom>
          </p:spPr>
          <p:txBody>
            <a:bodyPr wrap="square">
              <a:spAutoFit/>
            </a:bodyPr>
            <a:lstStyle/>
            <a:p>
              <a:pPr algn="ctr"/>
              <a:r>
                <a:rPr lang="ja-JP" altLang="en-US" sz="2100" dirty="0" smtClean="0">
                  <a:solidFill>
                    <a:schemeClr val="bg1"/>
                  </a:solidFill>
                </a:rPr>
                <a:t>中学</a:t>
              </a:r>
              <a:r>
                <a:rPr lang="ja-JP" altLang="en-US" sz="2100" dirty="0">
                  <a:solidFill>
                    <a:schemeClr val="bg1"/>
                  </a:solidFill>
                </a:rPr>
                <a:t>３年生</a:t>
              </a:r>
            </a:p>
          </p:txBody>
        </p:sp>
      </p:grpSp>
      <p:sp>
        <p:nvSpPr>
          <p:cNvPr id="47" name="正方形/長方形 46"/>
          <p:cNvSpPr/>
          <p:nvPr/>
        </p:nvSpPr>
        <p:spPr>
          <a:xfrm>
            <a:off x="1708351" y="9034554"/>
            <a:ext cx="3145589" cy="1337289"/>
          </a:xfrm>
          <a:prstGeom prst="rect">
            <a:avLst/>
          </a:prstGeom>
        </p:spPr>
        <p:txBody>
          <a:bodyPr wrap="square" lIns="0" tIns="0" rIns="0" bIns="0">
            <a:spAutoFit/>
          </a:bodyPr>
          <a:lstStyle/>
          <a:p>
            <a:r>
              <a:rPr lang="ja-JP" altLang="en-US" sz="1200" dirty="0">
                <a:latin typeface="+mj-ea"/>
                <a:ea typeface="+mj-ea"/>
              </a:rPr>
              <a:t>安心の個別指導</a:t>
            </a:r>
          </a:p>
          <a:p>
            <a:pPr>
              <a:lnSpc>
                <a:spcPct val="120000"/>
              </a:lnSpc>
            </a:pPr>
            <a:r>
              <a:rPr lang="ja-JP" altLang="en-US" sz="2800" spc="-150" dirty="0">
                <a:latin typeface="HGPｺﾞｼｯｸE" panose="020B0900000000000000" pitchFamily="50" charset="-128"/>
                <a:ea typeface="HGPｺﾞｼｯｸE" panose="020B0900000000000000" pitchFamily="50" charset="-128"/>
              </a:rPr>
              <a:t>明日来個別指導塾</a:t>
            </a:r>
            <a:endParaRPr lang="en-US" altLang="ja-JP" sz="2800" spc="-150" dirty="0" smtClean="0">
              <a:latin typeface="HGPｺﾞｼｯｸE" panose="020B0900000000000000" pitchFamily="50" charset="-128"/>
              <a:ea typeface="HGPｺﾞｼｯｸE" panose="020B0900000000000000" pitchFamily="50" charset="-128"/>
            </a:endParaRPr>
          </a:p>
          <a:p>
            <a:r>
              <a:rPr lang="ja-JP" altLang="en-US" sz="850" dirty="0" smtClean="0"/>
              <a:t>お申込み</a:t>
            </a:r>
            <a:r>
              <a:rPr lang="ja-JP" altLang="en-US" sz="850" dirty="0"/>
              <a:t>・お問い合わせは下記の電話番号までご連絡</a:t>
            </a:r>
            <a:r>
              <a:rPr lang="ja-JP" altLang="en-US" sz="850" dirty="0" smtClean="0"/>
              <a:t>ください</a:t>
            </a:r>
            <a:endParaRPr lang="en-US" altLang="ja-JP" sz="850" dirty="0" smtClean="0"/>
          </a:p>
          <a:p>
            <a:r>
              <a:rPr lang="ja-JP" altLang="en-US" sz="3000" b="1" dirty="0" smtClean="0">
                <a:latin typeface="Century Gothic" panose="020B0502020202020204" pitchFamily="34" charset="0"/>
                <a:ea typeface="HGP創英角ｺﾞｼｯｸUB" panose="020B0900000000000000" pitchFamily="50" charset="-128"/>
              </a:rPr>
              <a:t>　 </a:t>
            </a:r>
            <a:r>
              <a:rPr lang="en-US" altLang="ja-JP" sz="3000" b="1" dirty="0" smtClean="0">
                <a:latin typeface="Century Gothic" panose="020B0502020202020204" pitchFamily="34" charset="0"/>
                <a:ea typeface="HGP創英角ｺﾞｼｯｸUB" panose="020B0900000000000000" pitchFamily="50" charset="-128"/>
              </a:rPr>
              <a:t>03-1234-1111</a:t>
            </a:r>
            <a:endParaRPr lang="ja-JP" altLang="en-US" sz="3000" b="1" dirty="0">
              <a:latin typeface="Century Gothic" panose="020B0502020202020204" pitchFamily="34" charset="0"/>
              <a:ea typeface="HGP創英角ｺﾞｼｯｸUB" panose="020B0900000000000000" pitchFamily="50" charset="-128"/>
            </a:endParaRPr>
          </a:p>
        </p:txBody>
      </p:sp>
      <p:pic>
        <p:nvPicPr>
          <p:cNvPr id="48" name="図 4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08404" y="9961579"/>
            <a:ext cx="265177" cy="265177"/>
          </a:xfrm>
          <a:prstGeom prst="rect">
            <a:avLst/>
          </a:prstGeom>
        </p:spPr>
      </p:pic>
      <p:pic>
        <p:nvPicPr>
          <p:cNvPr id="5" name="図 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340621" y="6496184"/>
            <a:ext cx="609601" cy="722377"/>
          </a:xfrm>
          <a:prstGeom prst="rect">
            <a:avLst/>
          </a:prstGeom>
        </p:spPr>
      </p:pic>
      <p:pic>
        <p:nvPicPr>
          <p:cNvPr id="50" name="図 4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330288" y="6496184"/>
            <a:ext cx="609601" cy="722377"/>
          </a:xfrm>
          <a:prstGeom prst="rect">
            <a:avLst/>
          </a:prstGeom>
        </p:spPr>
      </p:pic>
      <p:grpSp>
        <p:nvGrpSpPr>
          <p:cNvPr id="57" name="グループ化 56"/>
          <p:cNvGrpSpPr/>
          <p:nvPr/>
        </p:nvGrpSpPr>
        <p:grpSpPr>
          <a:xfrm>
            <a:off x="3336892" y="6135904"/>
            <a:ext cx="3800864" cy="237177"/>
            <a:chOff x="3336892" y="6135904"/>
            <a:chExt cx="3800864" cy="237177"/>
          </a:xfrm>
        </p:grpSpPr>
        <p:sp>
          <p:nvSpPr>
            <p:cNvPr id="23" name="正方形/長方形 22"/>
            <p:cNvSpPr/>
            <p:nvPr/>
          </p:nvSpPr>
          <p:spPr>
            <a:xfrm>
              <a:off x="3352132" y="6135904"/>
              <a:ext cx="888064" cy="215444"/>
            </a:xfrm>
            <a:prstGeom prst="rect">
              <a:avLst/>
            </a:prstGeom>
          </p:spPr>
          <p:txBody>
            <a:bodyPr wrap="none" lIns="0" tIns="0" rIns="0" bIns="0">
              <a:spAutoFit/>
            </a:bodyPr>
            <a:lstStyle/>
            <a:p>
              <a:r>
                <a:rPr lang="ja-JP" altLang="en-US" sz="1400" dirty="0">
                  <a:solidFill>
                    <a:srgbClr val="2B4075"/>
                  </a:solidFill>
                </a:rPr>
                <a:t>お客様の声</a:t>
              </a:r>
            </a:p>
          </p:txBody>
        </p:sp>
        <p:cxnSp>
          <p:nvCxnSpPr>
            <p:cNvPr id="17" name="直線コネクタ 16"/>
            <p:cNvCxnSpPr/>
            <p:nvPr/>
          </p:nvCxnSpPr>
          <p:spPr>
            <a:xfrm>
              <a:off x="3336892" y="6373081"/>
              <a:ext cx="3800864" cy="0"/>
            </a:xfrm>
            <a:prstGeom prst="line">
              <a:avLst/>
            </a:prstGeom>
            <a:ln w="19050">
              <a:solidFill>
                <a:srgbClr val="000099"/>
              </a:solidFill>
            </a:ln>
          </p:spPr>
          <p:style>
            <a:lnRef idx="1">
              <a:schemeClr val="accent1"/>
            </a:lnRef>
            <a:fillRef idx="0">
              <a:schemeClr val="accent1"/>
            </a:fillRef>
            <a:effectRef idx="0">
              <a:schemeClr val="accent1"/>
            </a:effectRef>
            <a:fontRef idx="minor">
              <a:schemeClr val="tx1"/>
            </a:fontRef>
          </p:style>
        </p:cxnSp>
      </p:grpSp>
      <p:grpSp>
        <p:nvGrpSpPr>
          <p:cNvPr id="56" name="グループ化 55"/>
          <p:cNvGrpSpPr/>
          <p:nvPr/>
        </p:nvGrpSpPr>
        <p:grpSpPr>
          <a:xfrm>
            <a:off x="4054417" y="6496184"/>
            <a:ext cx="1092511" cy="749655"/>
            <a:chOff x="4054417" y="6496184"/>
            <a:chExt cx="1092511" cy="749655"/>
          </a:xfrm>
        </p:grpSpPr>
        <p:sp>
          <p:nvSpPr>
            <p:cNvPr id="24" name="正方形/長方形 23"/>
            <p:cNvSpPr/>
            <p:nvPr/>
          </p:nvSpPr>
          <p:spPr>
            <a:xfrm>
              <a:off x="4054417" y="6496184"/>
              <a:ext cx="461665" cy="138499"/>
            </a:xfrm>
            <a:prstGeom prst="rect">
              <a:avLst/>
            </a:prstGeom>
          </p:spPr>
          <p:txBody>
            <a:bodyPr wrap="none" lIns="0" tIns="0" rIns="0" bIns="0">
              <a:spAutoFit/>
            </a:bodyPr>
            <a:lstStyle/>
            <a:p>
              <a:r>
                <a:rPr lang="ja-JP" altLang="en-US" sz="900" dirty="0">
                  <a:latin typeface="+mn-ea"/>
                </a:rPr>
                <a:t>（小</a:t>
              </a:r>
              <a:r>
                <a:rPr lang="en-US" altLang="ja-JP" sz="900" dirty="0">
                  <a:latin typeface="+mn-ea"/>
                </a:rPr>
                <a:t>6</a:t>
              </a:r>
              <a:r>
                <a:rPr lang="ja-JP" altLang="en-US" sz="900" dirty="0">
                  <a:latin typeface="+mn-ea"/>
                </a:rPr>
                <a:t>：母）</a:t>
              </a:r>
            </a:p>
          </p:txBody>
        </p:sp>
        <p:sp>
          <p:nvSpPr>
            <p:cNvPr id="25" name="正方形/長方形 24"/>
            <p:cNvSpPr/>
            <p:nvPr/>
          </p:nvSpPr>
          <p:spPr>
            <a:xfrm>
              <a:off x="4060578" y="6745959"/>
              <a:ext cx="1080000" cy="499880"/>
            </a:xfrm>
            <a:prstGeom prst="rect">
              <a:avLst/>
            </a:prstGeom>
          </p:spPr>
          <p:txBody>
            <a:bodyPr wrap="square" lIns="0" tIns="0" rIns="0" bIns="0">
              <a:spAutoFit/>
            </a:bodyPr>
            <a:lstStyle/>
            <a:p>
              <a:pPr algn="just">
                <a:lnSpc>
                  <a:spcPct val="120000"/>
                </a:lnSpc>
              </a:pPr>
              <a:r>
                <a:rPr lang="ja-JP" altLang="en-US" sz="700" dirty="0">
                  <a:latin typeface="+mn-ea"/>
                </a:rPr>
                <a:t>個人授業のため、わからない箇所はすぐに質問ができるため、授業内での理解量が増えていました</a:t>
              </a:r>
              <a:r>
                <a:rPr lang="ja-JP" altLang="en-US" sz="700" dirty="0" smtClean="0">
                  <a:latin typeface="+mn-ea"/>
                </a:rPr>
                <a:t>！</a:t>
              </a:r>
              <a:endParaRPr lang="ja-JP" altLang="en-US" sz="700" dirty="0">
                <a:latin typeface="+mn-ea"/>
              </a:endParaRPr>
            </a:p>
          </p:txBody>
        </p:sp>
        <p:cxnSp>
          <p:nvCxnSpPr>
            <p:cNvPr id="52" name="直線コネクタ 51"/>
            <p:cNvCxnSpPr/>
            <p:nvPr/>
          </p:nvCxnSpPr>
          <p:spPr>
            <a:xfrm>
              <a:off x="4067652" y="6695159"/>
              <a:ext cx="107927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5" name="グループ化 54"/>
          <p:cNvGrpSpPr/>
          <p:nvPr/>
        </p:nvGrpSpPr>
        <p:grpSpPr>
          <a:xfrm>
            <a:off x="6028629" y="6496184"/>
            <a:ext cx="1109127" cy="620389"/>
            <a:chOff x="6028629" y="6496184"/>
            <a:chExt cx="1109127" cy="620389"/>
          </a:xfrm>
        </p:grpSpPr>
        <p:sp>
          <p:nvSpPr>
            <p:cNvPr id="26" name="正方形/長方形 25"/>
            <p:cNvSpPr/>
            <p:nvPr/>
          </p:nvSpPr>
          <p:spPr>
            <a:xfrm>
              <a:off x="6029529" y="6745959"/>
              <a:ext cx="1080000" cy="370614"/>
            </a:xfrm>
            <a:prstGeom prst="rect">
              <a:avLst/>
            </a:prstGeom>
          </p:spPr>
          <p:txBody>
            <a:bodyPr wrap="square" lIns="0" tIns="0" rIns="0" bIns="0">
              <a:spAutoFit/>
            </a:bodyPr>
            <a:lstStyle/>
            <a:p>
              <a:pPr algn="just">
                <a:lnSpc>
                  <a:spcPct val="120000"/>
                </a:lnSpc>
              </a:pPr>
              <a:r>
                <a:rPr lang="ja-JP" altLang="en-US" sz="700" dirty="0" smtClean="0">
                  <a:latin typeface="+mn-ea"/>
                </a:rPr>
                <a:t>苦手</a:t>
              </a:r>
              <a:r>
                <a:rPr lang="ja-JP" altLang="en-US" sz="700" dirty="0">
                  <a:latin typeface="+mn-ea"/>
                </a:rPr>
                <a:t>な箇所を重点的に教えてもらえるため、弱点を克服することができました！</a:t>
              </a:r>
            </a:p>
          </p:txBody>
        </p:sp>
        <p:sp>
          <p:nvSpPr>
            <p:cNvPr id="49" name="正方形/長方形 48"/>
            <p:cNvSpPr/>
            <p:nvPr/>
          </p:nvSpPr>
          <p:spPr>
            <a:xfrm>
              <a:off x="6028629" y="6496184"/>
              <a:ext cx="807913" cy="138499"/>
            </a:xfrm>
            <a:prstGeom prst="rect">
              <a:avLst/>
            </a:prstGeom>
          </p:spPr>
          <p:txBody>
            <a:bodyPr wrap="none" lIns="0" tIns="0" rIns="0" bIns="0">
              <a:spAutoFit/>
            </a:bodyPr>
            <a:lstStyle/>
            <a:p>
              <a:r>
                <a:rPr lang="ja-JP" altLang="en-US" sz="900" dirty="0" smtClean="0">
                  <a:latin typeface="+mn-ea"/>
                </a:rPr>
                <a:t>（中</a:t>
              </a:r>
              <a:r>
                <a:rPr lang="en-US" altLang="ja-JP" sz="900" dirty="0" smtClean="0">
                  <a:latin typeface="+mn-ea"/>
                </a:rPr>
                <a:t>3</a:t>
              </a:r>
              <a:r>
                <a:rPr lang="ja-JP" altLang="en-US" sz="900" dirty="0" smtClean="0">
                  <a:latin typeface="+mn-ea"/>
                </a:rPr>
                <a:t>：生徒本人）</a:t>
              </a:r>
              <a:endParaRPr lang="ja-JP" altLang="en-US" sz="900" dirty="0">
                <a:latin typeface="+mn-ea"/>
              </a:endParaRPr>
            </a:p>
          </p:txBody>
        </p:sp>
        <p:cxnSp>
          <p:nvCxnSpPr>
            <p:cNvPr id="54" name="直線コネクタ 53"/>
            <p:cNvCxnSpPr/>
            <p:nvPr/>
          </p:nvCxnSpPr>
          <p:spPr>
            <a:xfrm>
              <a:off x="6058480" y="6695159"/>
              <a:ext cx="1079276"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8" name="正方形/長方形 57"/>
          <p:cNvSpPr/>
          <p:nvPr/>
        </p:nvSpPr>
        <p:spPr>
          <a:xfrm>
            <a:off x="4974401" y="9076403"/>
            <a:ext cx="2127600" cy="11844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ja-JP" altLang="en-US" sz="2400" b="1" dirty="0">
                <a:solidFill>
                  <a:srgbClr val="000066"/>
                </a:solidFill>
                <a:latin typeface="メイリオ" panose="020B0604030504040204" pitchFamily="50" charset="-128"/>
                <a:ea typeface="メイリオ" panose="020B0604030504040204" pitchFamily="50" charset="-128"/>
                <a:cs typeface="メイリオ" panose="020B0604030504040204" pitchFamily="50" charset="-128"/>
              </a:rPr>
              <a:t>地図入る</a:t>
            </a:r>
            <a:endParaRPr kumimoji="1" lang="ja-JP" altLang="en-US" sz="2400" b="1" dirty="0">
              <a:solidFill>
                <a:srgbClr val="000066"/>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71132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868448027"/>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spAutoFit/>
      </a:bodyPr>
      <a:lstStyle>
        <a:defPPr>
          <a:defRPr dirty="0"/>
        </a:defPPr>
      </a:lstStyle>
    </a:spDef>
    <a:txDef>
      <a:spPr>
        <a:noFill/>
      </a:spPr>
      <a:bodyPr wrap="square" lIns="0" tIns="0" rIns="0" bIns="0" rtlCol="0">
        <a:spAutoFit/>
      </a:bodyPr>
      <a:lstStyle>
        <a:defPPr>
          <a:defRPr kumimoji="1" dirty="0"/>
        </a:defPPr>
      </a:lstStyle>
    </a:txDef>
  </a:objectDefaults>
  <a:extraClrSchemeLst/>
  <a:extLst>
    <a:ext uri="{05A4C25C-085E-4340-85A3-A5531E510DB2}">
      <thm15:themeFamily xmlns=""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834</Words>
  <Application>Microsoft Office PowerPoint</Application>
  <PresentationFormat>ユーザー設定</PresentationFormat>
  <Paragraphs>80</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2016-11-25T11:04:25Z</dcterms:created>
  <dcterms:modified xsi:type="dcterms:W3CDTF">2016-11-25T11:04:30Z</dcterms:modified>
</cp:coreProperties>
</file>