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FFE1"/>
    <a:srgbClr val="993300"/>
    <a:srgbClr val="800000"/>
    <a:srgbClr val="663300"/>
    <a:srgbClr val="996633"/>
    <a:srgbClr val="FFFFCC"/>
    <a:srgbClr val="EB6D9A"/>
    <a:srgbClr val="6FBA2C"/>
    <a:srgbClr val="00B9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9"/>
            <a:ext cx="7776000" cy="10905292"/>
          </a:xfrm>
          <a:prstGeom prst="rect">
            <a:avLst/>
          </a:prstGeom>
        </p:spPr>
      </p:pic>
      <p:sp>
        <p:nvSpPr>
          <p:cNvPr id="26" name="1 つの角を切り取った四角形 25"/>
          <p:cNvSpPr/>
          <p:nvPr/>
        </p:nvSpPr>
        <p:spPr>
          <a:xfrm flipH="1">
            <a:off x="2650534" y="8622458"/>
            <a:ext cx="4583733" cy="1548000"/>
          </a:xfrm>
          <a:prstGeom prst="snip1Rect">
            <a:avLst>
              <a:gd name="adj" fmla="val 19128"/>
            </a:avLst>
          </a:prstGeom>
          <a:solidFill>
            <a:srgbClr val="FFFFE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546" y="1857"/>
            <a:ext cx="2157988" cy="1237491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3405781" y="658702"/>
            <a:ext cx="1910779" cy="4001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600" dirty="0">
                <a:solidFill>
                  <a:srgbClr val="9933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今年も家族で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598" y="1182198"/>
            <a:ext cx="3861824" cy="1395987"/>
          </a:xfrm>
          <a:prstGeom prst="rect">
            <a:avLst/>
          </a:prstGeom>
        </p:spPr>
      </p:pic>
      <p:sp>
        <p:nvSpPr>
          <p:cNvPr id="9" name="角丸四角形 8"/>
          <p:cNvSpPr/>
          <p:nvPr/>
        </p:nvSpPr>
        <p:spPr>
          <a:xfrm>
            <a:off x="530212" y="2803271"/>
            <a:ext cx="6707735" cy="512207"/>
          </a:xfrm>
          <a:prstGeom prst="roundRect">
            <a:avLst>
              <a:gd name="adj" fmla="val 50000"/>
            </a:avLst>
          </a:prstGeom>
          <a:solidFill>
            <a:srgbClr val="9933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日（水）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〜2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日（金） ご予約承り中</a:t>
            </a:r>
            <a:endParaRPr kumimoji="1"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316560" y="8254412"/>
            <a:ext cx="186749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/>
              <a:t>その他巻物、にぎりも承ります</a:t>
            </a:r>
            <a:r>
              <a:rPr lang="en-US" altLang="ja-JP" sz="1100" dirty="0"/>
              <a:t>!!</a:t>
            </a:r>
            <a:endParaRPr lang="ja-JP" altLang="en-US" sz="1100" dirty="0"/>
          </a:p>
        </p:txBody>
      </p:sp>
      <p:sp>
        <p:nvSpPr>
          <p:cNvPr id="27" name="正方形/長方形 26"/>
          <p:cNvSpPr/>
          <p:nvPr/>
        </p:nvSpPr>
        <p:spPr>
          <a:xfrm>
            <a:off x="2879134" y="8740333"/>
            <a:ext cx="4150316" cy="136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spc="-30" dirty="0">
                <a:latin typeface="HGP明朝E" panose="02020900000000000000" pitchFamily="18" charset="-128"/>
                <a:ea typeface="HGP明朝E" panose="02020900000000000000" pitchFamily="18" charset="-128"/>
              </a:rPr>
              <a:t>恵方巻きの正しい食べ方</a:t>
            </a:r>
            <a:r>
              <a:rPr lang="en-US" altLang="ja-JP" sz="2000" spc="-30" dirty="0"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lang="ja-JP" altLang="en-US" sz="2000" spc="-30" dirty="0" err="1">
                <a:latin typeface="HGP明朝E" panose="02020900000000000000" pitchFamily="18" charset="-128"/>
                <a:ea typeface="HGP明朝E" panose="02020900000000000000" pitchFamily="18" charset="-128"/>
              </a:rPr>
              <a:t>つの</a:t>
            </a:r>
            <a:r>
              <a:rPr lang="ja-JP" altLang="en-US" sz="2000" spc="-30" dirty="0">
                <a:latin typeface="HGP明朝E" panose="02020900000000000000" pitchFamily="18" charset="-128"/>
                <a:ea typeface="HGP明朝E" panose="02020900000000000000" pitchFamily="18" charset="-128"/>
              </a:rPr>
              <a:t>ルール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ja-JP" altLang="en-US" sz="1600" spc="30" dirty="0">
                <a:latin typeface="HGP明朝E" panose="02020900000000000000" pitchFamily="18" charset="-128"/>
                <a:ea typeface="HGP明朝E" panose="02020900000000000000" pitchFamily="18" charset="-128"/>
              </a:rPr>
              <a:t>１</a:t>
            </a:r>
            <a:r>
              <a:rPr lang="en-US" altLang="ja-JP" sz="1600" spc="30" dirty="0">
                <a:latin typeface="HGP明朝E" panose="02020900000000000000" pitchFamily="18" charset="-128"/>
                <a:ea typeface="HGP明朝E" panose="02020900000000000000" pitchFamily="18" charset="-128"/>
              </a:rPr>
              <a:t>.</a:t>
            </a:r>
            <a:r>
              <a:rPr lang="ja-JP" altLang="en-US" sz="1600" spc="30" dirty="0">
                <a:latin typeface="HGP明朝E" panose="02020900000000000000" pitchFamily="18" charset="-128"/>
                <a:ea typeface="HGP明朝E" panose="02020900000000000000" pitchFamily="18" charset="-128"/>
              </a:rPr>
              <a:t>恵方をむいて食べるべし！</a:t>
            </a:r>
          </a:p>
          <a:p>
            <a:pPr>
              <a:lnSpc>
                <a:spcPct val="120000"/>
              </a:lnSpc>
            </a:pPr>
            <a:r>
              <a:rPr lang="ja-JP" altLang="en-US" sz="1600" spc="30" dirty="0">
                <a:latin typeface="HGP明朝E" panose="02020900000000000000" pitchFamily="18" charset="-128"/>
                <a:ea typeface="HGP明朝E" panose="02020900000000000000" pitchFamily="18" charset="-128"/>
              </a:rPr>
              <a:t>２</a:t>
            </a:r>
            <a:r>
              <a:rPr lang="en-US" altLang="ja-JP" sz="1600" spc="30" dirty="0">
                <a:latin typeface="HGP明朝E" panose="02020900000000000000" pitchFamily="18" charset="-128"/>
                <a:ea typeface="HGP明朝E" panose="02020900000000000000" pitchFamily="18" charset="-128"/>
              </a:rPr>
              <a:t>.</a:t>
            </a:r>
            <a:r>
              <a:rPr lang="ja-JP" altLang="en-US" sz="1600" spc="30" dirty="0">
                <a:latin typeface="HGP明朝E" panose="02020900000000000000" pitchFamily="18" charset="-128"/>
                <a:ea typeface="HGP明朝E" panose="02020900000000000000" pitchFamily="18" charset="-128"/>
              </a:rPr>
              <a:t>恵方巻きは黙って食べるべし！</a:t>
            </a:r>
          </a:p>
          <a:p>
            <a:pPr>
              <a:lnSpc>
                <a:spcPct val="120000"/>
              </a:lnSpc>
            </a:pPr>
            <a:r>
              <a:rPr lang="ja-JP" altLang="en-US" sz="1600" spc="30" dirty="0">
                <a:latin typeface="HGP明朝E" panose="02020900000000000000" pitchFamily="18" charset="-128"/>
                <a:ea typeface="HGP明朝E" panose="02020900000000000000" pitchFamily="18" charset="-128"/>
              </a:rPr>
              <a:t>３</a:t>
            </a:r>
            <a:r>
              <a:rPr lang="en-US" altLang="ja-JP" sz="1600" spc="30" dirty="0">
                <a:latin typeface="HGP明朝E" panose="02020900000000000000" pitchFamily="18" charset="-128"/>
                <a:ea typeface="HGP明朝E" panose="02020900000000000000" pitchFamily="18" charset="-128"/>
              </a:rPr>
              <a:t>.</a:t>
            </a:r>
            <a:r>
              <a:rPr lang="ja-JP" altLang="en-US" sz="1600" spc="30" dirty="0">
                <a:latin typeface="HGP明朝E" panose="02020900000000000000" pitchFamily="18" charset="-128"/>
                <a:ea typeface="HGP明朝E" panose="02020900000000000000" pitchFamily="18" charset="-128"/>
              </a:rPr>
              <a:t>恵方巻きは一気に食べるべし！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6136680" y="9203100"/>
            <a:ext cx="1394533" cy="1280163"/>
            <a:chOff x="6136680" y="9203100"/>
            <a:chExt cx="1394533" cy="1280163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2093" y="9203100"/>
              <a:ext cx="1310643" cy="1280163"/>
            </a:xfrm>
            <a:prstGeom prst="rect">
              <a:avLst/>
            </a:prstGeom>
          </p:spPr>
        </p:pic>
        <p:sp>
          <p:nvSpPr>
            <p:cNvPr id="24" name="正方形/長方形 23"/>
            <p:cNvSpPr/>
            <p:nvPr/>
          </p:nvSpPr>
          <p:spPr>
            <a:xfrm rot="763124">
              <a:off x="6136680" y="9563073"/>
              <a:ext cx="1394533" cy="56021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altLang="ja-JP" sz="11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2017</a:t>
              </a:r>
              <a:r>
                <a:rPr lang="ja-JP" altLang="en-US" sz="11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年は</a:t>
              </a:r>
            </a:p>
            <a:p>
              <a:pPr algn="ctr">
                <a:lnSpc>
                  <a:spcPct val="110000"/>
                </a:lnSpc>
              </a:pPr>
              <a:r>
                <a:rPr lang="ja-JP" altLang="en-US" sz="11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北北西に向かって</a:t>
              </a:r>
            </a:p>
            <a:p>
              <a:pPr algn="ctr">
                <a:lnSpc>
                  <a:spcPct val="110000"/>
                </a:lnSpc>
              </a:pPr>
              <a:r>
                <a:rPr lang="ja-JP" altLang="en-US" sz="11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食べましょう</a:t>
              </a:r>
            </a:p>
          </p:txBody>
        </p:sp>
      </p:grpSp>
      <p:sp>
        <p:nvSpPr>
          <p:cNvPr id="28" name="正方形/長方形 27"/>
          <p:cNvSpPr/>
          <p:nvPr/>
        </p:nvSpPr>
        <p:spPr>
          <a:xfrm>
            <a:off x="494495" y="8566181"/>
            <a:ext cx="2148896" cy="16773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2500" spc="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あすくる寿司</a:t>
            </a:r>
            <a:endParaRPr lang="en-US" altLang="ja-JP" sz="2500" spc="1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spcBef>
                <a:spcPts val="300"/>
              </a:spcBef>
            </a:pPr>
            <a:r>
              <a:rPr lang="ja-JP" altLang="en-US" sz="900" dirty="0">
                <a:latin typeface="+mn-ea"/>
              </a:rPr>
              <a:t>出前は</a:t>
            </a:r>
            <a:r>
              <a:rPr lang="en-US" altLang="ja-JP" sz="900" dirty="0">
                <a:latin typeface="+mn-ea"/>
              </a:rPr>
              <a:t>1,500</a:t>
            </a:r>
            <a:r>
              <a:rPr lang="ja-JP" altLang="en-US" sz="900" dirty="0">
                <a:latin typeface="+mn-ea"/>
              </a:rPr>
              <a:t>円以上のご注文から承ります</a:t>
            </a:r>
            <a:endParaRPr lang="en-US" altLang="ja-JP" sz="900" dirty="0">
              <a:latin typeface="+mn-ea"/>
            </a:endParaRPr>
          </a:p>
          <a:p>
            <a:pPr>
              <a:lnSpc>
                <a:spcPts val="1200"/>
              </a:lnSpc>
              <a:spcBef>
                <a:spcPts val="600"/>
              </a:spcBef>
              <a:tabLst>
                <a:tab pos="538163" algn="l"/>
              </a:tabLst>
            </a:pPr>
            <a:r>
              <a:rPr lang="ja-JP" altLang="en-US" sz="900" dirty="0">
                <a:latin typeface="+mn-ea"/>
              </a:rPr>
              <a:t>営業時間：</a:t>
            </a:r>
            <a:r>
              <a:rPr lang="en-US" altLang="ja-JP" sz="900" dirty="0">
                <a:latin typeface="+mn-ea"/>
              </a:rPr>
              <a:t>	11</a:t>
            </a:r>
            <a:r>
              <a:rPr lang="ja-JP" altLang="en-US" sz="900" dirty="0">
                <a:latin typeface="+mn-ea"/>
              </a:rPr>
              <a:t>時</a:t>
            </a:r>
            <a:r>
              <a:rPr lang="en-US" altLang="ja-JP" sz="900" dirty="0">
                <a:latin typeface="+mn-ea"/>
              </a:rPr>
              <a:t>00</a:t>
            </a:r>
            <a:r>
              <a:rPr lang="ja-JP" altLang="en-US" sz="900" dirty="0">
                <a:latin typeface="+mn-ea"/>
              </a:rPr>
              <a:t>～</a:t>
            </a:r>
            <a:r>
              <a:rPr lang="en-US" altLang="ja-JP" sz="900" dirty="0">
                <a:latin typeface="+mn-ea"/>
              </a:rPr>
              <a:t>14</a:t>
            </a:r>
            <a:r>
              <a:rPr lang="ja-JP" altLang="en-US" sz="900" dirty="0">
                <a:latin typeface="+mn-ea"/>
              </a:rPr>
              <a:t>時</a:t>
            </a:r>
            <a:r>
              <a:rPr lang="en-US" altLang="ja-JP" sz="900" dirty="0">
                <a:latin typeface="+mn-ea"/>
              </a:rPr>
              <a:t>00</a:t>
            </a:r>
          </a:p>
          <a:p>
            <a:pPr>
              <a:lnSpc>
                <a:spcPts val="1200"/>
              </a:lnSpc>
              <a:tabLst>
                <a:tab pos="538163" algn="l"/>
              </a:tabLst>
            </a:pPr>
            <a:r>
              <a:rPr lang="en-US" altLang="ja-JP" sz="900" dirty="0">
                <a:latin typeface="+mn-ea"/>
              </a:rPr>
              <a:t>	16</a:t>
            </a:r>
            <a:r>
              <a:rPr lang="ja-JP" altLang="en-US" sz="900" dirty="0">
                <a:latin typeface="+mn-ea"/>
              </a:rPr>
              <a:t>時</a:t>
            </a:r>
            <a:r>
              <a:rPr lang="en-US" altLang="ja-JP" sz="900" dirty="0">
                <a:latin typeface="+mn-ea"/>
              </a:rPr>
              <a:t>00</a:t>
            </a:r>
            <a:r>
              <a:rPr lang="ja-JP" altLang="en-US" sz="900" dirty="0">
                <a:latin typeface="+mn-ea"/>
              </a:rPr>
              <a:t> ～ </a:t>
            </a:r>
            <a:r>
              <a:rPr lang="en-US" altLang="ja-JP" sz="900" dirty="0">
                <a:latin typeface="+mn-ea"/>
              </a:rPr>
              <a:t>22</a:t>
            </a:r>
            <a:r>
              <a:rPr lang="ja-JP" altLang="en-US" sz="900" dirty="0">
                <a:latin typeface="+mn-ea"/>
              </a:rPr>
              <a:t>時</a:t>
            </a:r>
            <a:r>
              <a:rPr lang="en-US" altLang="ja-JP" sz="900" dirty="0">
                <a:latin typeface="+mn-ea"/>
              </a:rPr>
              <a:t>00</a:t>
            </a:r>
          </a:p>
          <a:p>
            <a:pPr>
              <a:lnSpc>
                <a:spcPts val="1200"/>
              </a:lnSpc>
            </a:pPr>
            <a:r>
              <a:rPr lang="ja-JP" altLang="en-US" sz="900" dirty="0">
                <a:latin typeface="+mn-ea"/>
              </a:rPr>
              <a:t>休日：毎週月曜日（祝日の場合は翌日）</a:t>
            </a:r>
          </a:p>
          <a:p>
            <a:pPr>
              <a:lnSpc>
                <a:spcPts val="1200"/>
              </a:lnSpc>
            </a:pPr>
            <a:r>
              <a:rPr lang="ja-JP" altLang="en-US" sz="900" dirty="0">
                <a:latin typeface="+mn-ea"/>
              </a:rPr>
              <a:t>住所：東京都江東区豊洲</a:t>
            </a:r>
            <a:r>
              <a:rPr lang="en-US" altLang="ja-JP" sz="900" dirty="0">
                <a:latin typeface="+mn-ea"/>
              </a:rPr>
              <a:t>3-2-3</a:t>
            </a:r>
          </a:p>
          <a:p>
            <a:pPr>
              <a:lnSpc>
                <a:spcPts val="1000"/>
              </a:lnSpc>
            </a:pPr>
            <a:endParaRPr lang="en-US" altLang="ja-JP" sz="900" dirty="0">
              <a:latin typeface="+mn-ea"/>
            </a:endParaRPr>
          </a:p>
          <a:p>
            <a:pPr>
              <a:lnSpc>
                <a:spcPts val="2300"/>
              </a:lnSpc>
            </a:pPr>
            <a:r>
              <a:rPr lang="en-US" altLang="ja-JP" sz="2150" b="1" dirty="0">
                <a:latin typeface="Century Gothic" panose="020B0502020202020204" pitchFamily="34" charset="0"/>
              </a:rPr>
              <a:t>☎03-1234-1111</a:t>
            </a:r>
            <a:endParaRPr lang="ja-JP" altLang="en-US" sz="2150" b="1" dirty="0">
              <a:latin typeface="Century Gothic" panose="020B05020202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88" y="641788"/>
            <a:ext cx="2612141" cy="227990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46" y="371313"/>
            <a:ext cx="2517653" cy="569977"/>
          </a:xfrm>
          <a:prstGeom prst="rect">
            <a:avLst/>
          </a:prstGeom>
        </p:spPr>
      </p:pic>
      <p:grpSp>
        <p:nvGrpSpPr>
          <p:cNvPr id="14" name="グループ化 13"/>
          <p:cNvGrpSpPr/>
          <p:nvPr/>
        </p:nvGrpSpPr>
        <p:grpSpPr>
          <a:xfrm>
            <a:off x="539737" y="3506433"/>
            <a:ext cx="3168000" cy="2176612"/>
            <a:chOff x="539737" y="3506433"/>
            <a:chExt cx="3168000" cy="2176612"/>
          </a:xfrm>
        </p:grpSpPr>
        <p:sp>
          <p:nvSpPr>
            <p:cNvPr id="10" name="正方形/長方形 9"/>
            <p:cNvSpPr/>
            <p:nvPr/>
          </p:nvSpPr>
          <p:spPr>
            <a:xfrm>
              <a:off x="539737" y="5323045"/>
              <a:ext cx="3168000" cy="36000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恵方巻  </a:t>
              </a:r>
              <a:r>
                <a:rPr lang="en-US" altLang="zh-CN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500</a:t>
              </a:r>
              <a:r>
                <a:rPr lang="zh-CN" altLang="en-US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円（税込）</a:t>
              </a:r>
              <a:endParaRPr kumimoji="1"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548882" y="3506433"/>
              <a:ext cx="3153600" cy="181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kumimoji="1"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写真（上左）を</a:t>
              </a:r>
              <a:endParaRPr kumimoji="1" lang="en-US" altLang="ja-JP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r>
                <a:rPr kumimoji="1"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054462" y="3506433"/>
            <a:ext cx="3168000" cy="2176612"/>
            <a:chOff x="4054462" y="3506433"/>
            <a:chExt cx="3168000" cy="2176612"/>
          </a:xfrm>
        </p:grpSpPr>
        <p:sp>
          <p:nvSpPr>
            <p:cNvPr id="15" name="正方形/長方形 14"/>
            <p:cNvSpPr/>
            <p:nvPr/>
          </p:nvSpPr>
          <p:spPr>
            <a:xfrm>
              <a:off x="4054462" y="5323045"/>
              <a:ext cx="3168000" cy="36000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七福巻  </a:t>
              </a:r>
              <a:r>
                <a:rPr lang="en-US" altLang="zh-CN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1,300</a:t>
              </a:r>
              <a:r>
                <a:rPr lang="zh-CN" altLang="en-US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円（税込）</a:t>
              </a:r>
              <a:endParaRPr kumimoji="1"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4063607" y="3506433"/>
              <a:ext cx="3153600" cy="181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写真（上右）を</a:t>
              </a:r>
              <a:endParaRPr kumimoji="1" lang="en-US" altLang="ja-JP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r>
                <a:rPr kumimoji="1"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539737" y="5963883"/>
            <a:ext cx="3168000" cy="2177696"/>
            <a:chOff x="539737" y="5963883"/>
            <a:chExt cx="3168000" cy="2177696"/>
          </a:xfrm>
        </p:grpSpPr>
        <p:sp>
          <p:nvSpPr>
            <p:cNvPr id="18" name="正方形/長方形 17"/>
            <p:cNvSpPr/>
            <p:nvPr/>
          </p:nvSpPr>
          <p:spPr>
            <a:xfrm>
              <a:off x="539737" y="7781579"/>
              <a:ext cx="3168000" cy="36000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TW" altLang="en-US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開運巻  </a:t>
              </a:r>
              <a:r>
                <a:rPr lang="en-US" altLang="zh-TW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900</a:t>
              </a:r>
              <a:r>
                <a:rPr lang="zh-TW" altLang="en-US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円（税込）</a:t>
              </a:r>
              <a:endParaRPr kumimoji="1"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548882" y="5963883"/>
              <a:ext cx="3153600" cy="181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写真（下左）を</a:t>
              </a:r>
              <a:endParaRPr kumimoji="1" lang="en-US" altLang="ja-JP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r>
                <a:rPr kumimoji="1"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4054462" y="5963883"/>
            <a:ext cx="3168000" cy="2177696"/>
            <a:chOff x="4054462" y="5963883"/>
            <a:chExt cx="3168000" cy="2177696"/>
          </a:xfrm>
        </p:grpSpPr>
        <p:sp>
          <p:nvSpPr>
            <p:cNvPr id="21" name="正方形/長方形 20"/>
            <p:cNvSpPr/>
            <p:nvPr/>
          </p:nvSpPr>
          <p:spPr>
            <a:xfrm>
              <a:off x="4054462" y="7781579"/>
              <a:ext cx="3168000" cy="36000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海戦恵方巻  </a:t>
              </a:r>
              <a:r>
                <a:rPr lang="en-US" altLang="zh-CN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1,400</a:t>
              </a:r>
              <a:r>
                <a:rPr lang="zh-CN" altLang="en-US" sz="18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円（税込）</a:t>
              </a:r>
              <a:endParaRPr kumimoji="1"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4063607" y="5963883"/>
              <a:ext cx="3153600" cy="1818000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kumimoji="1"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</a:t>
              </a:r>
              <a:r>
                <a:rPr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（下右）</a:t>
              </a:r>
              <a:r>
                <a:rPr kumimoji="1"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を</a:t>
              </a:r>
              <a:endParaRPr kumimoji="1" lang="en-US" altLang="ja-JP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r>
                <a:rPr kumimoji="1" lang="ja-JP" altLang="en-US" sz="24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2016-11-25T09:33:24Z</dcterms:created>
  <dcterms:modified xsi:type="dcterms:W3CDTF">2017-02-22T07:24:46Z</dcterms:modified>
</cp:coreProperties>
</file>