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3300"/>
    <a:srgbClr val="996633"/>
    <a:srgbClr val="FFFFE1"/>
    <a:srgbClr val="FFFFCC"/>
    <a:srgbClr val="EB6D9A"/>
    <a:srgbClr val="6FBA2C"/>
    <a:srgbClr val="00B9EF"/>
    <a:srgbClr val="FF9933"/>
    <a:srgbClr val="FFF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3076877" cy="511498"/>
          </a:xfrm>
          <a:prstGeom prst="rect">
            <a:avLst/>
          </a:prstGeom>
        </p:spPr>
        <p:txBody>
          <a:bodyPr vert="horz" lIns="89167" tIns="44584" rIns="89167" bIns="44584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0887" y="0"/>
            <a:ext cx="3076877" cy="511498"/>
          </a:xfrm>
          <a:prstGeom prst="rect">
            <a:avLst/>
          </a:prstGeom>
        </p:spPr>
        <p:txBody>
          <a:bodyPr vert="horz" lIns="89167" tIns="44584" rIns="89167" bIns="44584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4" y="9721565"/>
            <a:ext cx="3076877" cy="511497"/>
          </a:xfrm>
          <a:prstGeom prst="rect">
            <a:avLst/>
          </a:prstGeom>
        </p:spPr>
        <p:txBody>
          <a:bodyPr vert="horz" lIns="89167" tIns="44584" rIns="89167" bIns="44584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0887" y="9721565"/>
            <a:ext cx="3076877" cy="511497"/>
          </a:xfrm>
          <a:prstGeom prst="rect">
            <a:avLst/>
          </a:prstGeom>
        </p:spPr>
        <p:txBody>
          <a:bodyPr vert="horz" lIns="89167" tIns="44584" rIns="89167" bIns="44584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076363" cy="513507"/>
          </a:xfrm>
          <a:prstGeom prst="rect">
            <a:avLst/>
          </a:prstGeom>
        </p:spPr>
        <p:txBody>
          <a:bodyPr vert="horz" lIns="94750" tIns="47376" rIns="94750" bIns="47376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1300" y="2"/>
            <a:ext cx="3076363" cy="513507"/>
          </a:xfrm>
          <a:prstGeom prst="rect">
            <a:avLst/>
          </a:prstGeom>
        </p:spPr>
        <p:txBody>
          <a:bodyPr vert="horz" lIns="94750" tIns="47376" rIns="94750" bIns="47376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19338" y="1277938"/>
            <a:ext cx="2460625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0" tIns="47376" rIns="94750" bIns="4737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930" y="4925411"/>
            <a:ext cx="5679440" cy="4029878"/>
          </a:xfrm>
          <a:prstGeom prst="rect">
            <a:avLst/>
          </a:prstGeom>
        </p:spPr>
        <p:txBody>
          <a:bodyPr vert="horz" lIns="94750" tIns="47376" rIns="94750" bIns="4737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6" y="9721110"/>
            <a:ext cx="3076363" cy="513506"/>
          </a:xfrm>
          <a:prstGeom prst="rect">
            <a:avLst/>
          </a:prstGeom>
        </p:spPr>
        <p:txBody>
          <a:bodyPr vert="horz" lIns="94750" tIns="47376" rIns="94750" bIns="47376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1300" y="9721110"/>
            <a:ext cx="3076363" cy="513506"/>
          </a:xfrm>
          <a:prstGeom prst="rect">
            <a:avLst/>
          </a:prstGeom>
        </p:spPr>
        <p:txBody>
          <a:bodyPr vert="horz" lIns="94750" tIns="47376" rIns="94750" bIns="47376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09"/>
            <a:ext cx="7776000" cy="1090529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99" y="1292465"/>
            <a:ext cx="6327661" cy="1530099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4026921" y="3624937"/>
            <a:ext cx="1575752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ja-JP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週間前の予約で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3943278" y="3777018"/>
            <a:ext cx="3109826" cy="12567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ts val="9800"/>
              </a:lnSpc>
            </a:pPr>
            <a:r>
              <a:rPr lang="en-US" altLang="ja-JP" sz="7500" b="1" spc="-400" dirty="0">
                <a:solidFill>
                  <a:srgbClr val="E6001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</a:t>
            </a:r>
            <a:r>
              <a:rPr lang="en-US" altLang="ja-JP" sz="7500" b="1" dirty="0">
                <a:solidFill>
                  <a:srgbClr val="E6001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0</a:t>
            </a:r>
            <a:r>
              <a:rPr lang="en-US" altLang="ja-JP" sz="4500" b="1" dirty="0">
                <a:solidFill>
                  <a:srgbClr val="E6001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%</a:t>
            </a:r>
            <a:r>
              <a:rPr lang="ja-JP" altLang="en-US" sz="4500" b="1" dirty="0">
                <a:solidFill>
                  <a:srgbClr val="E6001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割引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3931187" y="5201847"/>
            <a:ext cx="3530063" cy="29572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ja-JP" altLang="en-US" sz="1400" spc="-12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◆宴会コース◆</a:t>
            </a:r>
            <a:endParaRPr lang="en-US" altLang="ja-JP" sz="1400" spc="-12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2000">
              <a:spcBef>
                <a:spcPts val="300"/>
              </a:spcBef>
            </a:pPr>
            <a:r>
              <a:rPr lang="ja-JP" altLang="en-US" sz="2800" b="1" spc="-5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松</a:t>
            </a:r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（料理を</a:t>
            </a:r>
            <a:r>
              <a:rPr lang="en-US" altLang="ja-JP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4</a:t>
            </a:r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品）</a:t>
            </a:r>
            <a:r>
              <a:rPr lang="en-US" altLang="ja-JP" sz="3200" b="1" spc="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2,500</a:t>
            </a:r>
            <a:r>
              <a:rPr lang="ja-JP" altLang="en-US" sz="2000" b="1" spc="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円</a:t>
            </a:r>
            <a:endParaRPr lang="ja-JP" altLang="en-US" sz="1400" b="1" spc="1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2000">
              <a:spcBef>
                <a:spcPts val="800"/>
              </a:spcBef>
            </a:pPr>
            <a:r>
              <a:rPr lang="ja-JP" altLang="en-US" sz="2800" b="1" spc="-5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竹</a:t>
            </a:r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（料理を</a:t>
            </a:r>
            <a:r>
              <a:rPr lang="en-US" altLang="ja-JP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5</a:t>
            </a:r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品）</a:t>
            </a:r>
            <a:r>
              <a:rPr lang="en-US" altLang="ja-JP" sz="3200" b="1" spc="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3,000</a:t>
            </a:r>
            <a:r>
              <a:rPr lang="ja-JP" altLang="en-US" sz="2000" b="1" spc="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円</a:t>
            </a:r>
            <a:endParaRPr lang="ja-JP" altLang="en-US" sz="1400" b="1" spc="1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2000">
              <a:spcBef>
                <a:spcPts val="800"/>
              </a:spcBef>
            </a:pPr>
            <a:r>
              <a:rPr lang="ja-JP" altLang="en-US" sz="2800" b="1" spc="-5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梅</a:t>
            </a:r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（料理を</a:t>
            </a:r>
            <a:r>
              <a:rPr lang="en-US" altLang="ja-JP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5</a:t>
            </a:r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品）</a:t>
            </a:r>
            <a:r>
              <a:rPr lang="en-US" altLang="ja-JP" sz="3200" b="1" spc="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4,000</a:t>
            </a:r>
            <a:r>
              <a:rPr lang="ja-JP" altLang="en-US" sz="2000" b="1" spc="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円</a:t>
            </a:r>
            <a:endParaRPr lang="ja-JP" altLang="en-US" sz="1400" b="1" spc="1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>
              <a:spcBef>
                <a:spcPts val="800"/>
              </a:spcBef>
            </a:pPr>
            <a:r>
              <a:rPr lang="ja-JP" altLang="en-US" sz="1600" spc="-6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◆飲み放題 </a:t>
            </a:r>
            <a:r>
              <a:rPr lang="en-US" altLang="ja-JP" sz="2400" spc="-6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1,500</a:t>
            </a:r>
            <a:r>
              <a:rPr lang="ja-JP" altLang="en-US" sz="1600" spc="-6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円</a:t>
            </a:r>
            <a:r>
              <a:rPr lang="ja-JP" altLang="en-US" sz="1600" spc="-6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</a:t>
            </a:r>
            <a:r>
              <a:rPr lang="en-US" altLang="ja-JP" sz="1600" spc="-6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600" spc="-6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時間）</a:t>
            </a:r>
            <a:endParaRPr lang="en-US" altLang="ja-JP" sz="1600" spc="-6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endParaRPr lang="en-US" altLang="ja-JP" sz="9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2000">
              <a:lnSpc>
                <a:spcPts val="1400"/>
              </a:lnSpc>
              <a:spcBef>
                <a:spcPts val="300"/>
              </a:spcBef>
            </a:pPr>
            <a:r>
              <a:rPr lang="en-US" altLang="ja-JP" sz="1000" kern="400" spc="-3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000" kern="400" spc="-3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ラストオーダーはお時間の</a:t>
            </a:r>
            <a:r>
              <a:rPr lang="en-US" altLang="ja-JP" sz="1000" kern="400" spc="-3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30</a:t>
            </a:r>
            <a:r>
              <a:rPr lang="ja-JP" altLang="en-US" sz="1000" kern="400" spc="-3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分前までにお願いします。</a:t>
            </a:r>
          </a:p>
          <a:p>
            <a:pPr marL="72000">
              <a:lnSpc>
                <a:spcPts val="1400"/>
              </a:lnSpc>
            </a:pPr>
            <a:r>
              <a:rPr lang="en-US" altLang="ja-JP" sz="1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最大</a:t>
            </a:r>
            <a:r>
              <a:rPr lang="en-US" altLang="ja-JP" sz="1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30</a:t>
            </a:r>
            <a:r>
              <a:rPr lang="ja-JP" altLang="en-US" sz="1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名様の貸切宴会が承り可能です。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3765018" y="8724907"/>
            <a:ext cx="3856890" cy="1730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ja-JP" altLang="en-US" sz="4050" spc="35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アスクル酒場</a:t>
            </a:r>
            <a:endParaRPr lang="en-US" altLang="ja-JP" sz="4050" spc="35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spcBef>
                <a:spcPts val="200"/>
              </a:spcBef>
              <a:tabLst>
                <a:tab pos="612000" algn="l"/>
              </a:tabLst>
            </a:pPr>
            <a:r>
              <a:rPr lang="en-US" altLang="ja-JP" sz="2500" b="1" dirty="0">
                <a:solidFill>
                  <a:schemeClr val="bg1"/>
                </a:solidFill>
                <a:latin typeface="Century Gothic" panose="020B0502020202020204" pitchFamily="34" charset="0"/>
              </a:rPr>
              <a:t>	</a:t>
            </a:r>
            <a:r>
              <a:rPr lang="en-US" altLang="ja-JP" sz="2500" spc="-100" dirty="0">
                <a:solidFill>
                  <a:schemeClr val="bg1"/>
                </a:solidFill>
                <a:latin typeface="Century Gothic" panose="020B0502020202020204" pitchFamily="34" charset="0"/>
              </a:rPr>
              <a:t>03-1234-1111</a:t>
            </a:r>
          </a:p>
          <a:p>
            <a:pPr>
              <a:lnSpc>
                <a:spcPct val="80000"/>
              </a:lnSpc>
            </a:pPr>
            <a:r>
              <a:rPr lang="ja-JP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　　　　　　</a:t>
            </a:r>
            <a:r>
              <a:rPr lang="en-US" altLang="ja-JP" sz="2200" spc="-100" dirty="0">
                <a:solidFill>
                  <a:schemeClr val="bg1"/>
                </a:solidFill>
                <a:latin typeface="+mj-ea"/>
                <a:ea typeface="+mj-ea"/>
              </a:rPr>
              <a:t>http://www.askult.com/</a:t>
            </a:r>
          </a:p>
          <a:p>
            <a:pPr>
              <a:lnSpc>
                <a:spcPts val="1000"/>
              </a:lnSpc>
            </a:pPr>
            <a:endParaRPr lang="en-US" altLang="ja-JP" sz="1200" dirty="0">
              <a:solidFill>
                <a:schemeClr val="bg1"/>
              </a:solidFill>
              <a:latin typeface="Century Gothic" panose="020B0502020202020204" pitchFamily="34" charset="0"/>
              <a:ea typeface="ＭＳ Ｐゴシック" panose="020B0600070205080204" pitchFamily="50" charset="-128"/>
            </a:endParaRPr>
          </a:p>
          <a:p>
            <a:pPr marL="36000">
              <a:lnSpc>
                <a:spcPts val="2000"/>
              </a:lnSpc>
            </a:pPr>
            <a:r>
              <a:rPr lang="ja-JP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ＭＳ Ｐゴシック" panose="020B0600070205080204" pitchFamily="50" charset="-128"/>
              </a:rPr>
              <a:t>〒</a:t>
            </a:r>
            <a:r>
              <a:rPr lang="en-US" altLang="ja-JP" sz="1200" dirty="0">
                <a:solidFill>
                  <a:schemeClr val="bg1"/>
                </a:solidFill>
                <a:latin typeface="Century Gothic" panose="020B0502020202020204" pitchFamily="34" charset="0"/>
                <a:ea typeface="ＭＳ Ｐゴシック" panose="020B0600070205080204" pitchFamily="50" charset="-128"/>
              </a:rPr>
              <a:t>135-0061</a:t>
            </a:r>
            <a:r>
              <a:rPr lang="ja-JP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ＭＳ Ｐゴシック" panose="020B0600070205080204" pitchFamily="50" charset="-128"/>
              </a:rPr>
              <a:t>　東京都江東区豊洲 </a:t>
            </a:r>
            <a:r>
              <a:rPr lang="en-US" altLang="ja-JP" sz="1200" dirty="0">
                <a:solidFill>
                  <a:schemeClr val="bg1"/>
                </a:solidFill>
                <a:latin typeface="Century Gothic" panose="020B0502020202020204" pitchFamily="34" charset="0"/>
                <a:ea typeface="ＭＳ Ｐゴシック" panose="020B0600070205080204" pitchFamily="50" charset="-128"/>
              </a:rPr>
              <a:t>3-2-3</a:t>
            </a:r>
            <a:endParaRPr lang="ja-JP" altLang="en-US" sz="1200" dirty="0">
              <a:solidFill>
                <a:schemeClr val="bg1"/>
              </a:solidFill>
              <a:latin typeface="Century Gothic" panose="020B0502020202020204" pitchFamily="34" charset="0"/>
              <a:ea typeface="ＭＳ Ｐゴシック" panose="020B0600070205080204" pitchFamily="50" charset="-128"/>
            </a:endParaRPr>
          </a:p>
        </p:txBody>
      </p:sp>
      <p:grpSp>
        <p:nvGrpSpPr>
          <p:cNvPr id="10" name="グループ化 9"/>
          <p:cNvGrpSpPr/>
          <p:nvPr/>
        </p:nvGrpSpPr>
        <p:grpSpPr>
          <a:xfrm>
            <a:off x="3760618" y="9482144"/>
            <a:ext cx="540000" cy="180000"/>
            <a:chOff x="3981596" y="8113100"/>
            <a:chExt cx="540000" cy="180000"/>
          </a:xfrm>
        </p:grpSpPr>
        <p:sp>
          <p:nvSpPr>
            <p:cNvPr id="11" name="角丸四角形 10"/>
            <p:cNvSpPr/>
            <p:nvPr/>
          </p:nvSpPr>
          <p:spPr>
            <a:xfrm>
              <a:off x="3981596" y="8113100"/>
              <a:ext cx="540000" cy="18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endParaRPr kumimoji="1" lang="ja-JP" altLang="en-US" sz="3200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4032123" y="8136782"/>
              <a:ext cx="436017" cy="13080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ja-JP" altLang="en-US" sz="850" dirty="0"/>
                <a:t>電話予約</a:t>
              </a: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3765018" y="9841733"/>
            <a:ext cx="1044000" cy="180000"/>
            <a:chOff x="4089183" y="8113100"/>
            <a:chExt cx="1044000" cy="180000"/>
          </a:xfrm>
        </p:grpSpPr>
        <p:sp>
          <p:nvSpPr>
            <p:cNvPr id="14" name="角丸四角形 13"/>
            <p:cNvSpPr/>
            <p:nvPr/>
          </p:nvSpPr>
          <p:spPr>
            <a:xfrm>
              <a:off x="4089183" y="8113100"/>
              <a:ext cx="1044000" cy="18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endParaRPr kumimoji="1" lang="ja-JP" altLang="en-US" sz="3200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4190395" y="8137698"/>
              <a:ext cx="841577" cy="13080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ja-JP" altLang="en-US" sz="850" dirty="0"/>
                <a:t>インターネット予約</a:t>
              </a:r>
            </a:p>
          </p:txBody>
        </p:sp>
      </p:grpSp>
      <p:sp>
        <p:nvSpPr>
          <p:cNvPr id="16" name="正方形/長方形 15"/>
          <p:cNvSpPr/>
          <p:nvPr/>
        </p:nvSpPr>
        <p:spPr>
          <a:xfrm>
            <a:off x="635875" y="757427"/>
            <a:ext cx="2192908" cy="4154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fontAlgn="ctr"/>
            <a:r>
              <a:rPr lang="ja-JP" altLang="en-US" sz="2700" b="1" spc="15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幹事の皆様！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1047607" y="2990849"/>
            <a:ext cx="5600843" cy="3000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ja-JP" altLang="en-US" sz="195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今年の忘年会・新年会はアスクル酒場にお任せ！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499860" y="8740036"/>
            <a:ext cx="3031200" cy="1684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24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地図入る</a:t>
            </a:r>
            <a:endParaRPr kumimoji="1" lang="ja-JP" altLang="en-US" sz="2400" b="1" dirty="0">
              <a:solidFill>
                <a:srgbClr val="000066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620037" y="3669540"/>
            <a:ext cx="3153600" cy="441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lang="en-US" altLang="ja-JP" sz="2400" b="1" dirty="0">
              <a:solidFill>
                <a:srgbClr val="000066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24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</a:t>
            </a:r>
            <a:endParaRPr lang="en-US" altLang="ja-JP" sz="2400" b="1" dirty="0">
              <a:solidFill>
                <a:srgbClr val="000066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24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ください</a:t>
            </a:r>
            <a:endParaRPr lang="ja-JP" altLang="en-US" sz="1800" b="1" dirty="0">
              <a:solidFill>
                <a:srgbClr val="000066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>
          <a:defRPr sz="3200" b="1" dirty="0" smtClean="0">
            <a:latin typeface="HGP創英角ｺﾞｼｯｸUB" panose="020B0900000000000000" pitchFamily="50" charset="-128"/>
            <a:ea typeface="HGP創英角ｺﾞｼｯｸUB" panose="020B0900000000000000" pitchFamily="50" charset="-128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207</Words>
  <Application>Microsoft Office PowerPoint</Application>
  <PresentationFormat>ユーザー設定</PresentationFormat>
  <Paragraphs>40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HGP創英角ｺﾞｼｯｸUB</vt:lpstr>
      <vt:lpstr>HG丸ｺﾞｼｯｸM-PRO</vt:lpstr>
      <vt:lpstr>ＭＳ Ｐゴシック</vt:lpstr>
      <vt:lpstr>メイリオ</vt:lpstr>
      <vt:lpstr>Arial</vt:lpstr>
      <vt:lpstr>Calibri</vt:lpstr>
      <vt:lpstr>Calibri Light</vt:lpstr>
      <vt:lpstr>Century Gothic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2016-11-25T09:38:21Z</dcterms:created>
  <dcterms:modified xsi:type="dcterms:W3CDTF">2017-02-22T10:39:39Z</dcterms:modified>
</cp:coreProperties>
</file>