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saveSubsetFonts="1" autoCompressPictures="0">
  <p:sldMasterIdLst>
    <p:sldMasterId id="2147483676" r:id="rId1"/>
  </p:sldMasterIdLst>
  <p:notesMasterIdLst>
    <p:notesMasterId r:id="rId4"/>
  </p:notesMasterIdLst>
  <p:handoutMasterIdLst>
    <p:handoutMasterId r:id="rId5"/>
  </p:handoutMasterIdLst>
  <p:sldIdLst>
    <p:sldId id="260" r:id="rId2"/>
    <p:sldId id="261" r:id="rId3"/>
  </p:sldIdLst>
  <p:sldSz cx="7775575" cy="10907713"/>
  <p:notesSz cx="7318375" cy="10450513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92">
          <p15:clr>
            <a:srgbClr val="A4A3A4"/>
          </p15:clr>
        </p15:guide>
        <p15:guide id="2" pos="230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E1"/>
    <a:srgbClr val="FFFFCC"/>
    <a:srgbClr val="663300"/>
    <a:srgbClr val="996633"/>
    <a:srgbClr val="EB6D9A"/>
    <a:srgbClr val="6FBA2C"/>
    <a:srgbClr val="00B9EF"/>
    <a:srgbClr val="FF9933"/>
    <a:srgbClr val="FFF462"/>
    <a:srgbClr val="E744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63" autoAdjust="0"/>
    <p:restoredTop sz="99507" autoAdjust="0"/>
  </p:normalViewPr>
  <p:slideViewPr>
    <p:cSldViewPr snapToGrid="0">
      <p:cViewPr varScale="1">
        <p:scale>
          <a:sx n="50" d="100"/>
          <a:sy n="50" d="100"/>
        </p:scale>
        <p:origin x="1900" y="28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0" d="100"/>
          <a:sy n="70" d="100"/>
        </p:scale>
        <p:origin x="-2148" y="-108"/>
      </p:cViewPr>
      <p:guideLst>
        <p:guide orient="horz" pos="3292"/>
        <p:guide pos="230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4" y="0"/>
            <a:ext cx="3171825" cy="522288"/>
          </a:xfrm>
          <a:prstGeom prst="rect">
            <a:avLst/>
          </a:prstGeom>
        </p:spPr>
        <p:txBody>
          <a:bodyPr vert="horz" lIns="91406" tIns="45704" rIns="91406" bIns="45704" rtlCol="0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4144966" y="0"/>
            <a:ext cx="3171825" cy="522288"/>
          </a:xfrm>
          <a:prstGeom prst="rect">
            <a:avLst/>
          </a:prstGeom>
        </p:spPr>
        <p:txBody>
          <a:bodyPr vert="horz" lIns="91406" tIns="45704" rIns="91406" bIns="45704" rtlCol="0"/>
          <a:lstStyle>
            <a:lvl1pPr algn="r">
              <a:defRPr sz="1100"/>
            </a:lvl1pPr>
          </a:lstStyle>
          <a:p>
            <a:fld id="{EA4C0380-2DE9-498B-B68D-60B46204BA80}" type="datetimeFigureOut">
              <a:rPr kumimoji="1" lang="ja-JP" altLang="en-US" smtClean="0"/>
              <a:t>2017/2/22</a:t>
            </a:fld>
            <a:endParaRPr kumimoji="1"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4" y="9926642"/>
            <a:ext cx="3171825" cy="522287"/>
          </a:xfrm>
          <a:prstGeom prst="rect">
            <a:avLst/>
          </a:prstGeom>
        </p:spPr>
        <p:txBody>
          <a:bodyPr vert="horz" lIns="91406" tIns="45704" rIns="91406" bIns="45704" rtlCol="0" anchor="b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4144966" y="9926642"/>
            <a:ext cx="3171825" cy="522287"/>
          </a:xfrm>
          <a:prstGeom prst="rect">
            <a:avLst/>
          </a:prstGeom>
        </p:spPr>
        <p:txBody>
          <a:bodyPr vert="horz" lIns="91406" tIns="45704" rIns="91406" bIns="45704" rtlCol="0" anchor="b"/>
          <a:lstStyle>
            <a:lvl1pPr algn="r">
              <a:defRPr sz="1100"/>
            </a:lvl1pPr>
          </a:lstStyle>
          <a:p>
            <a:fld id="{78A262EF-70DF-4926-8929-0A60A2E81DC8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540521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6" y="2"/>
            <a:ext cx="3171295" cy="524339"/>
          </a:xfrm>
          <a:prstGeom prst="rect">
            <a:avLst/>
          </a:prstGeom>
        </p:spPr>
        <p:txBody>
          <a:bodyPr vert="horz" lIns="97130" tIns="48566" rIns="97130" bIns="48566" rtlCol="0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145392" y="2"/>
            <a:ext cx="3171295" cy="524339"/>
          </a:xfrm>
          <a:prstGeom prst="rect">
            <a:avLst/>
          </a:prstGeom>
        </p:spPr>
        <p:txBody>
          <a:bodyPr vert="horz" lIns="97130" tIns="48566" rIns="97130" bIns="48566" rtlCol="0"/>
          <a:lstStyle>
            <a:lvl1pPr algn="r">
              <a:defRPr sz="1100"/>
            </a:lvl1pPr>
          </a:lstStyle>
          <a:p>
            <a:fld id="{70F99883-74AE-4A2C-81B7-5B86A08198C0}" type="datetimeFigureOut">
              <a:rPr kumimoji="1" lang="ja-JP" altLang="en-US" smtClean="0"/>
              <a:t>2017/2/22</a:t>
            </a:fld>
            <a:endParaRPr kumimoji="1" lang="ja-JP" altLang="en-US" dirty="0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401888" y="1304925"/>
            <a:ext cx="2514600" cy="35290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7130" tIns="48566" rIns="97130" bIns="48566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31838" y="5029312"/>
            <a:ext cx="5854700" cy="4114889"/>
          </a:xfrm>
          <a:prstGeom prst="rect">
            <a:avLst/>
          </a:prstGeom>
        </p:spPr>
        <p:txBody>
          <a:bodyPr vert="horz" lIns="97130" tIns="48566" rIns="97130" bIns="48566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6" y="9926178"/>
            <a:ext cx="3171295" cy="524338"/>
          </a:xfrm>
          <a:prstGeom prst="rect">
            <a:avLst/>
          </a:prstGeom>
        </p:spPr>
        <p:txBody>
          <a:bodyPr vert="horz" lIns="97130" tIns="48566" rIns="97130" bIns="48566" rtlCol="0" anchor="b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145392" y="9926178"/>
            <a:ext cx="3171295" cy="524338"/>
          </a:xfrm>
          <a:prstGeom prst="rect">
            <a:avLst/>
          </a:prstGeom>
        </p:spPr>
        <p:txBody>
          <a:bodyPr vert="horz" lIns="97130" tIns="48566" rIns="97130" bIns="48566" rtlCol="0" anchor="b"/>
          <a:lstStyle>
            <a:lvl1pPr algn="r">
              <a:defRPr sz="1100"/>
            </a:lvl1pPr>
          </a:lstStyle>
          <a:p>
            <a:fld id="{ACD93CC5-A9B8-46A1-B8C3-70AA73E05DA2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  <a:prstGeom prst="rect">
            <a:avLst/>
          </a:prstGeo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892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652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806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2877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207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  <a:prstGeom prst="rect">
            <a:avLst/>
          </a:prstGeo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403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169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28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906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309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046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 dirty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2/22/2017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634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746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dirty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 dirty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dirty="0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856259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" y="0"/>
            <a:ext cx="7776000" cy="10908340"/>
          </a:xfrm>
          <a:prstGeom prst="rect">
            <a:avLst/>
          </a:prstGeom>
        </p:spPr>
      </p:pic>
      <p:sp>
        <p:nvSpPr>
          <p:cNvPr id="18" name="正方形/長方形 17"/>
          <p:cNvSpPr/>
          <p:nvPr/>
        </p:nvSpPr>
        <p:spPr>
          <a:xfrm>
            <a:off x="5544585" y="1100069"/>
            <a:ext cx="906017" cy="2947626"/>
          </a:xfrm>
          <a:prstGeom prst="rect">
            <a:avLst/>
          </a:prstGeom>
        </p:spPr>
        <p:txBody>
          <a:bodyPr vert="eaVert" wrap="square" lIns="0" tIns="0" rIns="0" bIns="0">
            <a:spAutoFit/>
          </a:bodyPr>
          <a:lstStyle/>
          <a:p>
            <a:r>
              <a:rPr lang="ja-JP" altLang="en-US" sz="2200" dirty="0">
                <a:latin typeface="HGP明朝E" panose="02020900000000000000" pitchFamily="18" charset="-128"/>
                <a:ea typeface="HGP明朝E" panose="02020900000000000000" pitchFamily="18" charset="-128"/>
              </a:rPr>
              <a:t>平成</a:t>
            </a:r>
            <a:r>
              <a:rPr lang="en-US" altLang="ja-JP" sz="3200" dirty="0">
                <a:latin typeface="HGP明朝E" panose="02020900000000000000" pitchFamily="18" charset="-128"/>
                <a:ea typeface="HGP明朝E" panose="02020900000000000000" pitchFamily="18" charset="-128"/>
              </a:rPr>
              <a:t>29</a:t>
            </a:r>
            <a:r>
              <a:rPr lang="ja-JP" altLang="en-US" sz="2200" dirty="0">
                <a:latin typeface="HGP明朝E" panose="02020900000000000000" pitchFamily="18" charset="-128"/>
                <a:ea typeface="HGP明朝E" panose="02020900000000000000" pitchFamily="18" charset="-128"/>
              </a:rPr>
              <a:t>年</a:t>
            </a:r>
            <a:endParaRPr lang="en-US" altLang="ja-JP" sz="2200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pPr>
              <a:spcBef>
                <a:spcPts val="1100"/>
              </a:spcBef>
            </a:pPr>
            <a:r>
              <a:rPr lang="ja-JP" altLang="en-US" sz="2200" dirty="0">
                <a:latin typeface="HGP明朝E" panose="02020900000000000000" pitchFamily="18" charset="-128"/>
                <a:ea typeface="HGP明朝E" panose="02020900000000000000" pitchFamily="18" charset="-128"/>
              </a:rPr>
              <a:t>明日来ビジネス研究会</a:t>
            </a:r>
          </a:p>
        </p:txBody>
      </p:sp>
      <p:sp>
        <p:nvSpPr>
          <p:cNvPr id="20" name="正方形/長方形 19"/>
          <p:cNvSpPr/>
          <p:nvPr/>
        </p:nvSpPr>
        <p:spPr>
          <a:xfrm>
            <a:off x="807209" y="3838192"/>
            <a:ext cx="1371145" cy="4169137"/>
          </a:xfrm>
          <a:prstGeom prst="rect">
            <a:avLst/>
          </a:prstGeom>
        </p:spPr>
        <p:txBody>
          <a:bodyPr vert="eaVert" wrap="square" lIns="0" tIns="0" rIns="0" bIns="0">
            <a:spAutoFit/>
          </a:bodyPr>
          <a:lstStyle/>
          <a:p>
            <a:pPr>
              <a:lnSpc>
                <a:spcPct val="165000"/>
              </a:lnSpc>
            </a:pPr>
            <a:r>
              <a:rPr lang="ja-JP" altLang="en-US" sz="1800" spc="80" dirty="0">
                <a:latin typeface="HGP明朝E" panose="02020900000000000000" pitchFamily="18" charset="-128"/>
                <a:ea typeface="HGP明朝E" panose="02020900000000000000" pitchFamily="18" charset="-128"/>
              </a:rPr>
              <a:t>新たな</a:t>
            </a:r>
            <a:r>
              <a:rPr lang="en-US" altLang="ja-JP" sz="1800" spc="80" dirty="0">
                <a:latin typeface="HGP明朝E" panose="02020900000000000000" pitchFamily="18" charset="-128"/>
                <a:ea typeface="HGP明朝E" panose="02020900000000000000" pitchFamily="18" charset="-128"/>
              </a:rPr>
              <a:t>1</a:t>
            </a:r>
            <a:r>
              <a:rPr lang="ja-JP" altLang="en-US" sz="1800" spc="80" dirty="0">
                <a:latin typeface="HGP明朝E" panose="02020900000000000000" pitchFamily="18" charset="-128"/>
                <a:ea typeface="HGP明朝E" panose="02020900000000000000" pitchFamily="18" charset="-128"/>
              </a:rPr>
              <a:t>年を迎えるにあたり同業者や</a:t>
            </a:r>
            <a:endParaRPr lang="en-US" altLang="ja-JP" sz="1800" spc="80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pPr>
              <a:lnSpc>
                <a:spcPct val="165000"/>
              </a:lnSpc>
            </a:pPr>
            <a:r>
              <a:rPr lang="ja-JP" altLang="en-US" sz="1800" spc="80" dirty="0">
                <a:latin typeface="HGP明朝E" panose="02020900000000000000" pitchFamily="18" charset="-128"/>
                <a:ea typeface="HGP明朝E" panose="02020900000000000000" pitchFamily="18" charset="-128"/>
              </a:rPr>
              <a:t>異業者の方との意見交換の機会として、</a:t>
            </a:r>
            <a:endParaRPr lang="en-US" altLang="ja-JP" sz="1800" spc="80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  <a:p>
            <a:pPr>
              <a:lnSpc>
                <a:spcPct val="165000"/>
              </a:lnSpc>
            </a:pPr>
            <a:r>
              <a:rPr lang="ja-JP" altLang="en-US" sz="1800" spc="80" dirty="0">
                <a:latin typeface="HGP明朝E" panose="02020900000000000000" pitchFamily="18" charset="-128"/>
                <a:ea typeface="HGP明朝E" panose="02020900000000000000" pitchFamily="18" charset="-128"/>
              </a:rPr>
              <a:t>是非ご参加ください</a:t>
            </a:r>
          </a:p>
        </p:txBody>
      </p:sp>
      <p:sp>
        <p:nvSpPr>
          <p:cNvPr id="29" name="正方形/長方形 28"/>
          <p:cNvSpPr/>
          <p:nvPr/>
        </p:nvSpPr>
        <p:spPr>
          <a:xfrm>
            <a:off x="2607922" y="10335052"/>
            <a:ext cx="4162425" cy="4154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TW" altLang="en-US" sz="1050" spc="50" dirty="0">
                <a:latin typeface="HGP明朝E" panose="02020900000000000000" pitchFamily="18" charset="-128"/>
                <a:ea typeface="HGP明朝E" panose="02020900000000000000" pitchFamily="18" charset="-128"/>
              </a:rPr>
              <a:t>〒</a:t>
            </a:r>
            <a:r>
              <a:rPr lang="en-US" altLang="zh-TW" sz="1050" spc="50" dirty="0">
                <a:latin typeface="HGP明朝E" panose="02020900000000000000" pitchFamily="18" charset="-128"/>
                <a:ea typeface="HGP明朝E" panose="02020900000000000000" pitchFamily="18" charset="-128"/>
              </a:rPr>
              <a:t>135-0061 </a:t>
            </a:r>
            <a:r>
              <a:rPr lang="zh-TW" altLang="en-US" sz="1050" spc="50" dirty="0">
                <a:latin typeface="HGP明朝E" panose="02020900000000000000" pitchFamily="18" charset="-128"/>
                <a:ea typeface="HGP明朝E" panose="02020900000000000000" pitchFamily="18" charset="-128"/>
              </a:rPr>
              <a:t>東京都江東区豊洲</a:t>
            </a:r>
            <a:r>
              <a:rPr lang="en-US" altLang="zh-TW" sz="1050" spc="50" dirty="0">
                <a:latin typeface="HGP明朝E" panose="02020900000000000000" pitchFamily="18" charset="-128"/>
                <a:ea typeface="HGP明朝E" panose="02020900000000000000" pitchFamily="18" charset="-128"/>
              </a:rPr>
              <a:t>3-2-3</a:t>
            </a:r>
          </a:p>
          <a:p>
            <a:pPr>
              <a:spcBef>
                <a:spcPts val="300"/>
              </a:spcBef>
            </a:pPr>
            <a:r>
              <a:rPr lang="ja-JP" altLang="en-US" sz="1400" spc="20" dirty="0">
                <a:latin typeface="HGP明朝E" panose="02020900000000000000" pitchFamily="18" charset="-128"/>
                <a:ea typeface="HGP明朝E" panose="02020900000000000000" pitchFamily="18" charset="-128"/>
              </a:rPr>
              <a:t>ＴＥＬ／</a:t>
            </a:r>
            <a:r>
              <a:rPr lang="en-US" altLang="ja-JP" sz="1400" spc="20" dirty="0">
                <a:latin typeface="HGP明朝E" panose="02020900000000000000" pitchFamily="18" charset="-128"/>
                <a:ea typeface="HGP明朝E" panose="02020900000000000000" pitchFamily="18" charset="-128"/>
              </a:rPr>
              <a:t>03-1234-1111</a:t>
            </a:r>
            <a:r>
              <a:rPr lang="ja-JP" altLang="en-US" sz="1400" spc="20" dirty="0">
                <a:latin typeface="HGP明朝E" panose="02020900000000000000" pitchFamily="18" charset="-128"/>
                <a:ea typeface="HGP明朝E" panose="02020900000000000000" pitchFamily="18" charset="-128"/>
              </a:rPr>
              <a:t>　</a:t>
            </a:r>
            <a:r>
              <a:rPr lang="en-US" altLang="ja-JP" sz="1400" spc="20" dirty="0">
                <a:latin typeface="HGP明朝E" panose="02020900000000000000" pitchFamily="18" charset="-128"/>
                <a:ea typeface="HGP明朝E" panose="02020900000000000000" pitchFamily="18" charset="-128"/>
              </a:rPr>
              <a:t>URL</a:t>
            </a:r>
            <a:r>
              <a:rPr lang="ja-JP" altLang="en-US" sz="1400" spc="20" dirty="0">
                <a:latin typeface="HGP明朝E" panose="02020900000000000000" pitchFamily="18" charset="-128"/>
                <a:ea typeface="HGP明朝E" panose="02020900000000000000" pitchFamily="18" charset="-128"/>
              </a:rPr>
              <a:t>／</a:t>
            </a:r>
            <a:r>
              <a:rPr lang="en-US" altLang="ja-JP" sz="1400" spc="20" dirty="0">
                <a:latin typeface="HGP明朝E" panose="02020900000000000000" pitchFamily="18" charset="-128"/>
                <a:ea typeface="HGP明朝E" panose="02020900000000000000" pitchFamily="18" charset="-128"/>
              </a:rPr>
              <a:t>http://askult.com/</a:t>
            </a:r>
            <a:endParaRPr lang="ja-JP" altLang="en-US" sz="1400" spc="20" dirty="0">
              <a:latin typeface="HGP明朝E" panose="02020900000000000000" pitchFamily="18" charset="-128"/>
              <a:ea typeface="HGP明朝E" panose="02020900000000000000" pitchFamily="18" charset="-128"/>
            </a:endParaRPr>
          </a:p>
        </p:txBody>
      </p:sp>
      <p:grpSp>
        <p:nvGrpSpPr>
          <p:cNvPr id="2" name="グループ化 1"/>
          <p:cNvGrpSpPr/>
          <p:nvPr/>
        </p:nvGrpSpPr>
        <p:grpSpPr>
          <a:xfrm>
            <a:off x="4777788" y="4915920"/>
            <a:ext cx="2699337" cy="4761303"/>
            <a:chOff x="4777788" y="4915920"/>
            <a:chExt cx="2699337" cy="4761303"/>
          </a:xfrm>
        </p:grpSpPr>
        <p:sp>
          <p:nvSpPr>
            <p:cNvPr id="21" name="正方形/長方形 20"/>
            <p:cNvSpPr/>
            <p:nvPr/>
          </p:nvSpPr>
          <p:spPr>
            <a:xfrm>
              <a:off x="4784138" y="4915920"/>
              <a:ext cx="2692987" cy="476130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zh-TW" altLang="en-US" sz="1600" spc="100" dirty="0">
                  <a:latin typeface="HGP明朝E" panose="02020900000000000000" pitchFamily="18" charset="-128"/>
                  <a:ea typeface="HGP明朝E" panose="02020900000000000000" pitchFamily="18" charset="-128"/>
                </a:rPr>
                <a:t>平成</a:t>
              </a:r>
              <a:r>
                <a:rPr lang="en-US" altLang="zh-TW" sz="1600" spc="100" dirty="0">
                  <a:latin typeface="HGP明朝E" panose="02020900000000000000" pitchFamily="18" charset="-128"/>
                  <a:ea typeface="HGP明朝E" panose="02020900000000000000" pitchFamily="18" charset="-128"/>
                </a:rPr>
                <a:t>29</a:t>
              </a:r>
              <a:r>
                <a:rPr lang="zh-TW" altLang="en-US" sz="1600" spc="100" dirty="0">
                  <a:latin typeface="HGP明朝E" panose="02020900000000000000" pitchFamily="18" charset="-128"/>
                  <a:ea typeface="HGP明朝E" panose="02020900000000000000" pitchFamily="18" charset="-128"/>
                </a:rPr>
                <a:t>年</a:t>
              </a:r>
              <a:endParaRPr lang="en-US" altLang="zh-TW" sz="1600" spc="100" dirty="0">
                <a:latin typeface="HGP明朝E" panose="02020900000000000000" pitchFamily="18" charset="-128"/>
                <a:ea typeface="HGP明朝E" panose="02020900000000000000" pitchFamily="18" charset="-128"/>
              </a:endParaRPr>
            </a:p>
            <a:p>
              <a:pPr>
                <a:lnSpc>
                  <a:spcPct val="85000"/>
                </a:lnSpc>
              </a:pPr>
              <a:r>
                <a:rPr lang="en-US" altLang="zh-TW" sz="4400" spc="120" dirty="0">
                  <a:latin typeface="HGP明朝E" panose="02020900000000000000" pitchFamily="18" charset="-128"/>
                  <a:ea typeface="HGP明朝E" panose="02020900000000000000" pitchFamily="18" charset="-128"/>
                </a:rPr>
                <a:t>1</a:t>
              </a:r>
              <a:r>
                <a:rPr lang="zh-TW" altLang="en-US" sz="3000" spc="120" dirty="0">
                  <a:latin typeface="HGP明朝E" panose="02020900000000000000" pitchFamily="18" charset="-128"/>
                  <a:ea typeface="HGP明朝E" panose="02020900000000000000" pitchFamily="18" charset="-128"/>
                </a:rPr>
                <a:t>月</a:t>
              </a:r>
              <a:r>
                <a:rPr lang="en-US" altLang="zh-TW" sz="4400" spc="120" dirty="0">
                  <a:latin typeface="HGP明朝E" panose="02020900000000000000" pitchFamily="18" charset="-128"/>
                  <a:ea typeface="HGP明朝E" panose="02020900000000000000" pitchFamily="18" charset="-128"/>
                </a:rPr>
                <a:t>23</a:t>
              </a:r>
              <a:r>
                <a:rPr lang="zh-TW" altLang="en-US" sz="3000" spc="120" dirty="0">
                  <a:latin typeface="HGP明朝E" panose="02020900000000000000" pitchFamily="18" charset="-128"/>
                  <a:ea typeface="HGP明朝E" panose="02020900000000000000" pitchFamily="18" charset="-128"/>
                </a:rPr>
                <a:t>日（月）</a:t>
              </a:r>
              <a:endParaRPr lang="en-US" altLang="zh-TW" sz="3000" spc="120" dirty="0">
                <a:latin typeface="HGP明朝E" panose="02020900000000000000" pitchFamily="18" charset="-128"/>
                <a:ea typeface="HGP明朝E" panose="02020900000000000000" pitchFamily="18" charset="-128"/>
              </a:endParaRPr>
            </a:p>
            <a:p>
              <a:pPr>
                <a:lnSpc>
                  <a:spcPts val="2400"/>
                </a:lnSpc>
                <a:spcBef>
                  <a:spcPts val="300"/>
                </a:spcBef>
              </a:pPr>
              <a:r>
                <a:rPr lang="ja-JP" altLang="en-US" sz="1400" spc="80" dirty="0">
                  <a:latin typeface="HGP明朝E" panose="02020900000000000000" pitchFamily="18" charset="-128"/>
                  <a:ea typeface="HGP明朝E" panose="02020900000000000000" pitchFamily="18" charset="-128"/>
                </a:rPr>
                <a:t>受付／ </a:t>
              </a:r>
              <a:r>
                <a:rPr lang="en-US" altLang="ja-JP" sz="2200" spc="150" dirty="0">
                  <a:latin typeface="HGP明朝E" panose="02020900000000000000" pitchFamily="18" charset="-128"/>
                  <a:ea typeface="HGP明朝E" panose="02020900000000000000" pitchFamily="18" charset="-128"/>
                </a:rPr>
                <a:t>13:30</a:t>
              </a:r>
            </a:p>
            <a:p>
              <a:pPr>
                <a:lnSpc>
                  <a:spcPts val="2400"/>
                </a:lnSpc>
              </a:pPr>
              <a:r>
                <a:rPr lang="ja-JP" altLang="en-US" sz="1400" spc="80" dirty="0">
                  <a:latin typeface="HGP明朝E" panose="02020900000000000000" pitchFamily="18" charset="-128"/>
                  <a:ea typeface="HGP明朝E" panose="02020900000000000000" pitchFamily="18" charset="-128"/>
                </a:rPr>
                <a:t>開会／ </a:t>
              </a:r>
              <a:r>
                <a:rPr lang="en-US" altLang="ja-JP" sz="2200" spc="150" dirty="0">
                  <a:latin typeface="HGP明朝E" panose="02020900000000000000" pitchFamily="18" charset="-128"/>
                  <a:ea typeface="HGP明朝E" panose="02020900000000000000" pitchFamily="18" charset="-128"/>
                </a:rPr>
                <a:t>14:00</a:t>
              </a:r>
            </a:p>
            <a:p>
              <a:pPr>
                <a:lnSpc>
                  <a:spcPts val="2400"/>
                </a:lnSpc>
              </a:pPr>
              <a:r>
                <a:rPr lang="ja-JP" altLang="en-US" sz="1400" spc="80" dirty="0">
                  <a:latin typeface="HGP明朝E" panose="02020900000000000000" pitchFamily="18" charset="-128"/>
                  <a:ea typeface="HGP明朝E" panose="02020900000000000000" pitchFamily="18" charset="-128"/>
                </a:rPr>
                <a:t>閉会／ </a:t>
              </a:r>
              <a:r>
                <a:rPr lang="en-US" altLang="ja-JP" sz="2200" spc="150" dirty="0">
                  <a:latin typeface="HGP明朝E" panose="02020900000000000000" pitchFamily="18" charset="-128"/>
                  <a:ea typeface="HGP明朝E" panose="02020900000000000000" pitchFamily="18" charset="-128"/>
                </a:rPr>
                <a:t>16:00</a:t>
              </a:r>
            </a:p>
            <a:p>
              <a:pPr>
                <a:lnSpc>
                  <a:spcPts val="2400"/>
                </a:lnSpc>
                <a:spcBef>
                  <a:spcPts val="300"/>
                </a:spcBef>
              </a:pPr>
              <a:r>
                <a:rPr lang="ja-JP" altLang="en-US" sz="1400" spc="80" dirty="0">
                  <a:latin typeface="HGP明朝E" panose="02020900000000000000" pitchFamily="18" charset="-128"/>
                  <a:ea typeface="HGP明朝E" panose="02020900000000000000" pitchFamily="18" charset="-128"/>
                </a:rPr>
                <a:t>場所／</a:t>
              </a:r>
              <a:endParaRPr lang="en-US" altLang="ja-JP" sz="1400" spc="80" dirty="0">
                <a:latin typeface="HGP明朝E" panose="02020900000000000000" pitchFamily="18" charset="-128"/>
                <a:ea typeface="HGP明朝E" panose="02020900000000000000" pitchFamily="18" charset="-128"/>
              </a:endParaRPr>
            </a:p>
            <a:p>
              <a:pPr>
                <a:lnSpc>
                  <a:spcPts val="1900"/>
                </a:lnSpc>
              </a:pPr>
              <a:r>
                <a:rPr lang="ja-JP" altLang="en-US" sz="1800" spc="50" dirty="0">
                  <a:latin typeface="HGP明朝E" panose="02020900000000000000" pitchFamily="18" charset="-128"/>
                  <a:ea typeface="HGP明朝E" panose="02020900000000000000" pitchFamily="18" charset="-128"/>
                </a:rPr>
                <a:t>アスクルホテル</a:t>
              </a:r>
              <a:endParaRPr lang="en-US" altLang="ja-JP" sz="1800" spc="50" dirty="0">
                <a:latin typeface="HGP明朝E" panose="02020900000000000000" pitchFamily="18" charset="-128"/>
                <a:ea typeface="HGP明朝E" panose="02020900000000000000" pitchFamily="18" charset="-128"/>
              </a:endParaRPr>
            </a:p>
            <a:p>
              <a:pPr>
                <a:lnSpc>
                  <a:spcPts val="1900"/>
                </a:lnSpc>
              </a:pPr>
              <a:r>
                <a:rPr lang="ja-JP" altLang="en-US" sz="1800" spc="50" dirty="0">
                  <a:latin typeface="HGP明朝E" panose="02020900000000000000" pitchFamily="18" charset="-128"/>
                  <a:ea typeface="HGP明朝E" panose="02020900000000000000" pitchFamily="18" charset="-128"/>
                </a:rPr>
                <a:t>豊洲の間</a:t>
              </a:r>
              <a:endParaRPr lang="en-US" altLang="ja-JP" sz="1800" spc="50" dirty="0">
                <a:latin typeface="HGP明朝E" panose="02020900000000000000" pitchFamily="18" charset="-128"/>
                <a:ea typeface="HGP明朝E" panose="02020900000000000000" pitchFamily="18" charset="-128"/>
              </a:endParaRPr>
            </a:p>
            <a:p>
              <a:r>
                <a:rPr lang="ja-JP" altLang="en-US" sz="1400" dirty="0">
                  <a:latin typeface="HGP明朝E" panose="02020900000000000000" pitchFamily="18" charset="-128"/>
                  <a:ea typeface="HGP明朝E" panose="02020900000000000000" pitchFamily="18" charset="-128"/>
                </a:rPr>
                <a:t>会費　</a:t>
              </a:r>
              <a:r>
                <a:rPr lang="ja-JP" altLang="en-US" sz="2000" spc="-150" dirty="0">
                  <a:latin typeface="HGP明朝E" panose="02020900000000000000" pitchFamily="18" charset="-128"/>
                  <a:ea typeface="HGP明朝E" panose="02020900000000000000" pitchFamily="18" charset="-128"/>
                </a:rPr>
                <a:t>￥</a:t>
              </a:r>
              <a:r>
                <a:rPr lang="en-US" altLang="ja-JP" sz="2800" dirty="0">
                  <a:latin typeface="HGP明朝E" panose="02020900000000000000" pitchFamily="18" charset="-128"/>
                  <a:ea typeface="HGP明朝E" panose="02020900000000000000" pitchFamily="18" charset="-128"/>
                </a:rPr>
                <a:t>3</a:t>
              </a:r>
              <a:r>
                <a:rPr lang="en-US" altLang="ja-JP" sz="2800" spc="300" dirty="0">
                  <a:latin typeface="HGP明朝E" panose="02020900000000000000" pitchFamily="18" charset="-128"/>
                  <a:ea typeface="HGP明朝E" panose="02020900000000000000" pitchFamily="18" charset="-128"/>
                </a:rPr>
                <a:t>,</a:t>
              </a:r>
              <a:r>
                <a:rPr lang="en-US" altLang="ja-JP" sz="2800" dirty="0">
                  <a:latin typeface="HGP明朝E" panose="02020900000000000000" pitchFamily="18" charset="-128"/>
                  <a:ea typeface="HGP明朝E" panose="02020900000000000000" pitchFamily="18" charset="-128"/>
                </a:rPr>
                <a:t>500</a:t>
              </a:r>
              <a:r>
                <a:rPr lang="ja-JP" altLang="en-US" sz="1050" spc="40" dirty="0">
                  <a:latin typeface="HGP明朝E" panose="02020900000000000000" pitchFamily="18" charset="-128"/>
                  <a:ea typeface="HGP明朝E" panose="02020900000000000000" pitchFamily="18" charset="-128"/>
                </a:rPr>
                <a:t>（立食パーティー）</a:t>
              </a:r>
              <a:endParaRPr lang="en-US" altLang="ja-JP" sz="1050" spc="40" dirty="0">
                <a:latin typeface="HGP明朝E" panose="02020900000000000000" pitchFamily="18" charset="-128"/>
                <a:ea typeface="HGP明朝E" panose="02020900000000000000" pitchFamily="18" charset="-128"/>
              </a:endParaRPr>
            </a:p>
            <a:p>
              <a:endParaRPr lang="ja-JP" altLang="en-US" sz="1400" dirty="0">
                <a:latin typeface="HGP明朝E" panose="02020900000000000000" pitchFamily="18" charset="-128"/>
                <a:ea typeface="HGP明朝E" panose="02020900000000000000" pitchFamily="18" charset="-128"/>
              </a:endParaRPr>
            </a:p>
            <a:p>
              <a:pPr>
                <a:lnSpc>
                  <a:spcPct val="150000"/>
                </a:lnSpc>
                <a:spcBef>
                  <a:spcPts val="200"/>
                </a:spcBef>
              </a:pPr>
              <a:r>
                <a:rPr lang="zh-TW" altLang="en-US" sz="1700" spc="100" dirty="0">
                  <a:solidFill>
                    <a:srgbClr val="FF0000"/>
                  </a:solidFill>
                  <a:latin typeface="HGP明朝E" panose="02020900000000000000" pitchFamily="18" charset="-128"/>
                  <a:ea typeface="HGP明朝E" panose="02020900000000000000" pitchFamily="18" charset="-128"/>
                </a:rPr>
                <a:t>新春特別公演</a:t>
              </a:r>
              <a:endParaRPr lang="en-US" altLang="zh-TW" sz="1700" spc="100" dirty="0">
                <a:solidFill>
                  <a:srgbClr val="FF0000"/>
                </a:solidFill>
                <a:latin typeface="HGP明朝E" panose="02020900000000000000" pitchFamily="18" charset="-128"/>
                <a:ea typeface="HGP明朝E" panose="02020900000000000000" pitchFamily="18" charset="-128"/>
              </a:endParaRPr>
            </a:p>
            <a:p>
              <a:r>
                <a:rPr lang="en-US" altLang="ja-JP" sz="1200" spc="20" dirty="0">
                  <a:latin typeface="HGP明朝E" panose="02020900000000000000" pitchFamily="18" charset="-128"/>
                  <a:ea typeface="HGP明朝E" panose="02020900000000000000" pitchFamily="18" charset="-128"/>
                </a:rPr>
                <a:t>2020</a:t>
              </a:r>
              <a:r>
                <a:rPr lang="ja-JP" altLang="en-US" sz="1200" spc="20" dirty="0">
                  <a:latin typeface="HGP明朝E" panose="02020900000000000000" pitchFamily="18" charset="-128"/>
                  <a:ea typeface="HGP明朝E" panose="02020900000000000000" pitchFamily="18" charset="-128"/>
                </a:rPr>
                <a:t>年に向けてのビジネスチャンス</a:t>
              </a:r>
            </a:p>
            <a:p>
              <a:pPr>
                <a:spcBef>
                  <a:spcPts val="400"/>
                </a:spcBef>
              </a:pPr>
              <a:r>
                <a:rPr lang="ja-JP" altLang="en-US" sz="1200" dirty="0">
                  <a:latin typeface="HGP明朝E" panose="02020900000000000000" pitchFamily="18" charset="-128"/>
                  <a:ea typeface="HGP明朝E" panose="02020900000000000000" pitchFamily="18" charset="-128"/>
                </a:rPr>
                <a:t>講師：明日 来</a:t>
              </a:r>
              <a:r>
                <a:rPr lang="ja-JP" altLang="en-US" sz="1200" spc="100" dirty="0">
                  <a:latin typeface="HGP明朝E" panose="02020900000000000000" pitchFamily="18" charset="-128"/>
                  <a:ea typeface="HGP明朝E" panose="02020900000000000000" pitchFamily="18" charset="-128"/>
                </a:rPr>
                <a:t>男</a:t>
              </a:r>
              <a:r>
                <a:rPr lang="ja-JP" altLang="en-US" sz="1050" spc="50" dirty="0">
                  <a:latin typeface="HGP明朝E" panose="02020900000000000000" pitchFamily="18" charset="-128"/>
                  <a:ea typeface="HGP明朝E" panose="02020900000000000000" pitchFamily="18" charset="-128"/>
                </a:rPr>
                <a:t>（ビジネスコンサルタント）</a:t>
              </a:r>
              <a:endParaRPr lang="en-US" altLang="ja-JP" sz="1050" spc="50" dirty="0">
                <a:latin typeface="HGP明朝E" panose="02020900000000000000" pitchFamily="18" charset="-128"/>
                <a:ea typeface="HGP明朝E" panose="02020900000000000000" pitchFamily="18" charset="-128"/>
              </a:endParaRPr>
            </a:p>
            <a:p>
              <a:pPr>
                <a:lnSpc>
                  <a:spcPts val="700"/>
                </a:lnSpc>
              </a:pPr>
              <a:endParaRPr lang="en-US" altLang="ja-JP" sz="1200" spc="50" dirty="0">
                <a:latin typeface="HGP明朝E" panose="02020900000000000000" pitchFamily="18" charset="-128"/>
                <a:ea typeface="HGP明朝E" panose="02020900000000000000" pitchFamily="18" charset="-128"/>
              </a:endParaRPr>
            </a:p>
            <a:p>
              <a:r>
                <a:rPr lang="ja-JP" altLang="en-US" sz="1200" spc="100" dirty="0">
                  <a:latin typeface="HGP明朝E" panose="02020900000000000000" pitchFamily="18" charset="-128"/>
                  <a:ea typeface="HGP明朝E" panose="02020900000000000000" pitchFamily="18" charset="-128"/>
                </a:rPr>
                <a:t>ご応募締切</a:t>
              </a:r>
              <a:endParaRPr lang="en-US" altLang="ja-JP" sz="1200" spc="100" dirty="0">
                <a:latin typeface="HGP明朝E" panose="02020900000000000000" pitchFamily="18" charset="-128"/>
                <a:ea typeface="HGP明朝E" panose="02020900000000000000" pitchFamily="18" charset="-128"/>
              </a:endParaRPr>
            </a:p>
            <a:p>
              <a:pPr>
                <a:lnSpc>
                  <a:spcPts val="1800"/>
                </a:lnSpc>
                <a:spcBef>
                  <a:spcPts val="250"/>
                </a:spcBef>
              </a:pPr>
              <a:r>
                <a:rPr lang="ja-JP" altLang="en-US" sz="1200" spc="70" dirty="0">
                  <a:latin typeface="HGP明朝E" panose="02020900000000000000" pitchFamily="18" charset="-128"/>
                  <a:ea typeface="HGP明朝E" panose="02020900000000000000" pitchFamily="18" charset="-128"/>
                </a:rPr>
                <a:t>平成</a:t>
              </a:r>
              <a:r>
                <a:rPr lang="en-US" altLang="ja-JP" sz="1800" spc="70" dirty="0">
                  <a:latin typeface="HGP明朝E" panose="02020900000000000000" pitchFamily="18" charset="-128"/>
                  <a:ea typeface="HGP明朝E" panose="02020900000000000000" pitchFamily="18" charset="-128"/>
                </a:rPr>
                <a:t>29</a:t>
              </a:r>
              <a:r>
                <a:rPr lang="ja-JP" altLang="en-US" sz="1200" spc="70" dirty="0">
                  <a:latin typeface="HGP明朝E" panose="02020900000000000000" pitchFamily="18" charset="-128"/>
                  <a:ea typeface="HGP明朝E" panose="02020900000000000000" pitchFamily="18" charset="-128"/>
                </a:rPr>
                <a:t>年</a:t>
              </a:r>
              <a:r>
                <a:rPr lang="en-US" altLang="ja-JP" sz="1800" spc="70" dirty="0">
                  <a:latin typeface="HGP明朝E" panose="02020900000000000000" pitchFamily="18" charset="-128"/>
                  <a:ea typeface="HGP明朝E" panose="02020900000000000000" pitchFamily="18" charset="-128"/>
                </a:rPr>
                <a:t>1</a:t>
              </a:r>
              <a:r>
                <a:rPr lang="ja-JP" altLang="en-US" sz="1200" spc="70" dirty="0">
                  <a:latin typeface="HGP明朝E" panose="02020900000000000000" pitchFamily="18" charset="-128"/>
                  <a:ea typeface="HGP明朝E" panose="02020900000000000000" pitchFamily="18" charset="-128"/>
                </a:rPr>
                <a:t>月</a:t>
              </a:r>
              <a:r>
                <a:rPr lang="en-US" altLang="ja-JP" sz="1800" spc="70" dirty="0">
                  <a:latin typeface="HGP明朝E" panose="02020900000000000000" pitchFamily="18" charset="-128"/>
                  <a:ea typeface="HGP明朝E" panose="02020900000000000000" pitchFamily="18" charset="-128"/>
                </a:rPr>
                <a:t>13</a:t>
              </a:r>
              <a:r>
                <a:rPr lang="ja-JP" altLang="en-US" sz="1200" spc="70" dirty="0">
                  <a:latin typeface="HGP明朝E" panose="02020900000000000000" pitchFamily="18" charset="-128"/>
                  <a:ea typeface="HGP明朝E" panose="02020900000000000000" pitchFamily="18" charset="-128"/>
                </a:rPr>
                <a:t>日（金）</a:t>
              </a:r>
              <a:endParaRPr lang="ja-JP" altLang="en-US" sz="3000" spc="70" dirty="0">
                <a:latin typeface="HGP明朝E" panose="02020900000000000000" pitchFamily="18" charset="-128"/>
                <a:ea typeface="HGP明朝E" panose="02020900000000000000" pitchFamily="18" charset="-128"/>
              </a:endParaRPr>
            </a:p>
          </p:txBody>
        </p:sp>
        <p:cxnSp>
          <p:nvCxnSpPr>
            <p:cNvPr id="12" name="直線コネクタ 11"/>
            <p:cNvCxnSpPr/>
            <p:nvPr/>
          </p:nvCxnSpPr>
          <p:spPr>
            <a:xfrm>
              <a:off x="4777788" y="8045450"/>
              <a:ext cx="261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線コネクタ 13"/>
            <p:cNvCxnSpPr/>
            <p:nvPr/>
          </p:nvCxnSpPr>
          <p:spPr>
            <a:xfrm>
              <a:off x="4777788" y="9610725"/>
              <a:ext cx="261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大かっこ 3"/>
          <p:cNvSpPr/>
          <p:nvPr/>
        </p:nvSpPr>
        <p:spPr>
          <a:xfrm>
            <a:off x="356131" y="10293350"/>
            <a:ext cx="2052000" cy="468000"/>
          </a:xfrm>
          <a:prstGeom prst="bracketPair">
            <a:avLst>
              <a:gd name="adj" fmla="val 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90000"/>
            <a:r>
              <a:rPr lang="ja-JP" altLang="en-US" sz="1050" spc="100" dirty="0">
                <a:latin typeface="HGP明朝E" panose="02020900000000000000" pitchFamily="18" charset="-128"/>
                <a:ea typeface="HGP明朝E" panose="02020900000000000000" pitchFamily="18" charset="-128"/>
              </a:rPr>
              <a:t>ビジネス研究会事務局</a:t>
            </a:r>
          </a:p>
          <a:p>
            <a:pPr marL="90000">
              <a:spcBef>
                <a:spcPts val="500"/>
              </a:spcBef>
            </a:pPr>
            <a:r>
              <a:rPr lang="ja-JP" altLang="en-US" sz="1250" spc="50" dirty="0">
                <a:latin typeface="HGP明朝E" panose="02020900000000000000" pitchFamily="18" charset="-128"/>
                <a:ea typeface="HGP明朝E" panose="02020900000000000000" pitchFamily="18" charset="-128"/>
              </a:rPr>
              <a:t>ご応募・お問い合わせ先</a:t>
            </a: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5961" y="583178"/>
            <a:ext cx="2006106" cy="9082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132631"/>
      </p:ext>
    </p:extLst>
  </p:cSld>
  <p:clrMapOvr>
    <a:masterClrMapping/>
  </p:clrMapOvr>
</p:sld>
</file>

<file path=ppt/theme/theme1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none" lIns="0" tIns="0" rIns="0" bIns="0">
        <a:spAutoFit/>
      </a:bodyPr>
      <a:lstStyle>
        <a:defPPr>
          <a:defRPr sz="2100" dirty="0">
            <a:latin typeface="HGP明朝E" panose="02020900000000000000" pitchFamily="18" charset="-128"/>
            <a:ea typeface="HGP明朝E" panose="02020900000000000000" pitchFamily="18" charset="-128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180</Words>
  <Application>Microsoft Office PowerPoint</Application>
  <PresentationFormat>ユーザー設定</PresentationFormat>
  <Paragraphs>42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9" baseType="lpstr">
      <vt:lpstr>HGP明朝E</vt:lpstr>
      <vt:lpstr>HG丸ｺﾞｼｯｸM-PRO</vt:lpstr>
      <vt:lpstr>ＭＳ Ｐゴシック</vt:lpstr>
      <vt:lpstr>Arial</vt:lpstr>
      <vt:lpstr>Calibri</vt:lpstr>
      <vt:lpstr>Calibri Light</vt:lpstr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2016-11-23T00:56:31Z</dcterms:created>
  <dcterms:modified xsi:type="dcterms:W3CDTF">2017-02-22T10:50:27Z</dcterms:modified>
</cp:coreProperties>
</file>