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996633"/>
    <a:srgbClr val="FFFFE1"/>
    <a:srgbClr val="FFFFCC"/>
    <a:srgbClr val="EB6D9A"/>
    <a:srgbClr val="6FBA2C"/>
    <a:srgbClr val="00B9EF"/>
    <a:srgbClr val="FF9933"/>
    <a:srgbClr val="FFF462"/>
    <a:srgbClr val="E744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84"/>
            <a:ext cx="7776000" cy="10518319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552" y="8325751"/>
            <a:ext cx="4151384" cy="475489"/>
          </a:xfrm>
          <a:prstGeom prst="rect">
            <a:avLst/>
          </a:prstGeom>
        </p:spPr>
      </p:pic>
      <p:sp>
        <p:nvSpPr>
          <p:cNvPr id="12" name="角丸四角形 11"/>
          <p:cNvSpPr/>
          <p:nvPr/>
        </p:nvSpPr>
        <p:spPr>
          <a:xfrm>
            <a:off x="475907" y="7441327"/>
            <a:ext cx="2362774" cy="1231200"/>
          </a:xfrm>
          <a:prstGeom prst="roundRect">
            <a:avLst>
              <a:gd name="adj" fmla="val 8595"/>
            </a:avLst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endParaRPr kumimoji="1" lang="ja-JP" altLang="en-US" sz="3200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66" y="3590382"/>
            <a:ext cx="7120142" cy="3364999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3246127" y="6852760"/>
            <a:ext cx="3919663" cy="3847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ja-JP" altLang="en-US" sz="2500" spc="140" dirty="0">
                <a:solidFill>
                  <a:srgbClr val="FFFF00"/>
                </a:solidFill>
                <a:effectLst>
                  <a:outerShdw dist="50800" dir="2700000" algn="tl" rotWithShape="0">
                    <a:prstClr val="black"/>
                  </a:outerShdw>
                </a:effectLst>
                <a:latin typeface="HGP明朝E" panose="02020900000000000000" pitchFamily="18" charset="-128"/>
                <a:ea typeface="HGP明朝E" panose="02020900000000000000" pitchFamily="18" charset="-128"/>
              </a:rPr>
              <a:t>お一人様</a:t>
            </a:r>
            <a:r>
              <a:rPr lang="en-US" altLang="ja-JP" sz="2500" spc="140" dirty="0">
                <a:solidFill>
                  <a:srgbClr val="FFFF00"/>
                </a:solidFill>
                <a:effectLst>
                  <a:outerShdw dist="50800" dir="2700000" algn="tl" rotWithShape="0">
                    <a:prstClr val="black"/>
                  </a:outerShdw>
                </a:effectLst>
                <a:latin typeface="HGP明朝E" panose="02020900000000000000" pitchFamily="18" charset="-128"/>
                <a:ea typeface="HGP明朝E" panose="02020900000000000000" pitchFamily="18" charset="-128"/>
              </a:rPr>
              <a:t>(</a:t>
            </a:r>
            <a:r>
              <a:rPr lang="ja-JP" altLang="en-US" sz="2500" spc="140" dirty="0">
                <a:solidFill>
                  <a:srgbClr val="FFFF00"/>
                </a:solidFill>
                <a:effectLst>
                  <a:outerShdw dist="50800" dir="2700000" algn="tl" rotWithShape="0">
                    <a:prstClr val="black"/>
                  </a:outerShdw>
                </a:effectLst>
                <a:latin typeface="HGP明朝E" panose="02020900000000000000" pitchFamily="18" charset="-128"/>
                <a:ea typeface="HGP明朝E" panose="02020900000000000000" pitchFamily="18" charset="-128"/>
              </a:rPr>
              <a:t>小学生以下半額</a:t>
            </a:r>
            <a:r>
              <a:rPr lang="en-US" altLang="ja-JP" sz="2500" spc="140" dirty="0">
                <a:solidFill>
                  <a:srgbClr val="FFFF00"/>
                </a:solidFill>
                <a:effectLst>
                  <a:outerShdw dist="50800" dir="2700000" algn="tl" rotWithShape="0">
                    <a:prstClr val="black"/>
                  </a:outerShdw>
                </a:effectLst>
                <a:latin typeface="HGP明朝E" panose="02020900000000000000" pitchFamily="18" charset="-128"/>
                <a:ea typeface="HGP明朝E" panose="02020900000000000000" pitchFamily="18" charset="-128"/>
              </a:rPr>
              <a:t>)</a:t>
            </a:r>
            <a:endParaRPr lang="ja-JP" altLang="en-US" sz="2500" spc="140" dirty="0">
              <a:solidFill>
                <a:srgbClr val="FFFF00"/>
              </a:solidFill>
              <a:effectLst>
                <a:outerShdw dist="50800" dir="2700000" algn="tl" rotWithShape="0">
                  <a:prstClr val="black"/>
                </a:outerShdw>
              </a:effectLst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2494977" y="10283188"/>
            <a:ext cx="1080424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ja-JP" altLang="en-US" sz="11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豊洲駅歩いてすぐ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3933952" y="9266337"/>
            <a:ext cx="3041174" cy="12234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ja-JP" altLang="en-US" sz="2600" spc="-5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居酒屋あすくる</a:t>
            </a:r>
            <a:endParaRPr lang="en-US" altLang="ja-JP" sz="2600" spc="-5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spcBef>
                <a:spcPts val="500"/>
              </a:spcBef>
            </a:pPr>
            <a:r>
              <a:rPr lang="ja-JP" altLang="en-US" sz="145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東京都江東区豊洲</a:t>
            </a:r>
            <a:r>
              <a:rPr lang="en-US" altLang="ja-JP" sz="145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3-2-3</a:t>
            </a:r>
          </a:p>
          <a:p>
            <a:pPr>
              <a:spcBef>
                <a:spcPts val="500"/>
              </a:spcBef>
            </a:pPr>
            <a:r>
              <a:rPr lang="ja-JP" altLang="en-US" sz="1450" spc="-4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ＴＥＬ　</a:t>
            </a:r>
            <a:r>
              <a:rPr lang="en-US" altLang="ja-JP" sz="145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03-1234-</a:t>
            </a:r>
            <a:r>
              <a:rPr lang="en-US" altLang="ja-JP" sz="1450" spc="-5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1111</a:t>
            </a:r>
            <a:endParaRPr lang="ja-JP" altLang="en-US" sz="1450" spc="-50" dirty="0"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  <a:p>
            <a:pPr>
              <a:spcBef>
                <a:spcPts val="100"/>
              </a:spcBef>
            </a:pPr>
            <a:r>
              <a:rPr lang="en-US" altLang="ja-JP" sz="145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17:00〜23:00</a:t>
            </a:r>
            <a:r>
              <a:rPr lang="ja-JP" altLang="en-US" sz="145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 </a:t>
            </a:r>
            <a:r>
              <a:rPr lang="ja-JP" altLang="en-US" sz="1450" spc="-7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ラストオーダ</a:t>
            </a:r>
            <a:r>
              <a:rPr lang="ja-JP" altLang="en-US" sz="1450" spc="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ー</a:t>
            </a:r>
            <a:r>
              <a:rPr lang="en-US" altLang="ja-JP" sz="145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22:30</a:t>
            </a:r>
            <a:endParaRPr lang="ja-JP" altLang="en-US" sz="1450" dirty="0"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5867116" y="9025878"/>
            <a:ext cx="1455527" cy="2308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ja-JP" sz="1500" spc="1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※</a:t>
            </a:r>
            <a:r>
              <a:rPr lang="ja-JP" altLang="en-US" sz="1500" spc="1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制限時間</a:t>
            </a:r>
            <a:r>
              <a:rPr lang="en-US" altLang="ja-JP" sz="1500" spc="1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90</a:t>
            </a:r>
            <a:r>
              <a:rPr lang="ja-JP" altLang="en-US" sz="1500" spc="1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分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672989" y="7677679"/>
            <a:ext cx="1943211" cy="7147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tabLst>
                <a:tab pos="1080000" algn="l"/>
              </a:tabLst>
            </a:pPr>
            <a:r>
              <a:rPr lang="ja-JP" altLang="en-US" sz="1250" dirty="0">
                <a:latin typeface="HGP明朝E" panose="02020900000000000000" pitchFamily="18" charset="-128"/>
                <a:ea typeface="HGP明朝E" panose="02020900000000000000" pitchFamily="18" charset="-128"/>
              </a:rPr>
              <a:t>・ボイルかに</a:t>
            </a:r>
            <a:r>
              <a:rPr lang="en-US" altLang="ja-JP" sz="1250" dirty="0">
                <a:latin typeface="HGP明朝E" panose="02020900000000000000" pitchFamily="18" charset="-128"/>
                <a:ea typeface="HGP明朝E" panose="02020900000000000000" pitchFamily="18" charset="-128"/>
              </a:rPr>
              <a:t>	</a:t>
            </a:r>
            <a:r>
              <a:rPr lang="ja-JP" altLang="en-US" sz="1250" dirty="0">
                <a:latin typeface="HGP明朝E" panose="02020900000000000000" pitchFamily="18" charset="-128"/>
                <a:ea typeface="HGP明朝E" panose="02020900000000000000" pitchFamily="18" charset="-128"/>
              </a:rPr>
              <a:t>・かに刺身</a:t>
            </a:r>
          </a:p>
          <a:p>
            <a:pPr>
              <a:lnSpc>
                <a:spcPct val="130000"/>
              </a:lnSpc>
              <a:tabLst>
                <a:tab pos="1080000" algn="l"/>
              </a:tabLst>
            </a:pPr>
            <a:r>
              <a:rPr lang="ja-JP" altLang="en-US" sz="1250" dirty="0">
                <a:latin typeface="HGP明朝E" panose="02020900000000000000" pitchFamily="18" charset="-128"/>
                <a:ea typeface="HGP明朝E" panose="02020900000000000000" pitchFamily="18" charset="-128"/>
              </a:rPr>
              <a:t>・焼きがに</a:t>
            </a:r>
            <a:r>
              <a:rPr lang="en-US" altLang="ja-JP" sz="1250" dirty="0">
                <a:latin typeface="HGP明朝E" panose="02020900000000000000" pitchFamily="18" charset="-128"/>
                <a:ea typeface="HGP明朝E" panose="02020900000000000000" pitchFamily="18" charset="-128"/>
              </a:rPr>
              <a:t>	</a:t>
            </a:r>
            <a:r>
              <a:rPr lang="ja-JP" altLang="en-US" sz="1250" dirty="0">
                <a:latin typeface="HGP明朝E" panose="02020900000000000000" pitchFamily="18" charset="-128"/>
                <a:ea typeface="HGP明朝E" panose="02020900000000000000" pitchFamily="18" charset="-128"/>
              </a:rPr>
              <a:t>・かにすき</a:t>
            </a:r>
          </a:p>
          <a:p>
            <a:pPr>
              <a:lnSpc>
                <a:spcPct val="130000"/>
              </a:lnSpc>
              <a:tabLst>
                <a:tab pos="1080000" algn="l"/>
              </a:tabLst>
            </a:pPr>
            <a:r>
              <a:rPr lang="ja-JP" altLang="en-US" sz="1250" dirty="0">
                <a:latin typeface="HGP明朝E" panose="02020900000000000000" pitchFamily="18" charset="-128"/>
                <a:ea typeface="HGP明朝E" panose="02020900000000000000" pitchFamily="18" charset="-128"/>
              </a:rPr>
              <a:t>・かに寿司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3244473" y="7330870"/>
            <a:ext cx="4086363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ja-JP" sz="10000" spc="600" dirty="0">
                <a:solidFill>
                  <a:srgbClr val="FFFF00"/>
                </a:solidFill>
                <a:effectLst>
                  <a:outerShdw dist="50800" dir="2700000" algn="tl" rotWithShape="0">
                    <a:prstClr val="black"/>
                  </a:outerShdw>
                </a:effectLst>
                <a:latin typeface="HGP明朝E" panose="02020900000000000000" pitchFamily="18" charset="-128"/>
                <a:ea typeface="HGP明朝E" panose="02020900000000000000" pitchFamily="18" charset="-128"/>
              </a:rPr>
              <a:t>¥3,900</a:t>
            </a:r>
            <a:endParaRPr lang="ja-JP" altLang="en-US" sz="10000" spc="600" dirty="0">
              <a:solidFill>
                <a:srgbClr val="FFFF00"/>
              </a:solidFill>
              <a:effectLst>
                <a:outerShdw dist="50800" dir="2700000" algn="tl" rotWithShape="0">
                  <a:prstClr val="black"/>
                </a:outerShdw>
              </a:effectLst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467239" y="8583627"/>
            <a:ext cx="1683153" cy="26930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/>
          <a:p>
            <a:r>
              <a:rPr lang="en-US" altLang="ja-JP" sz="1750" spc="50" dirty="0">
                <a:solidFill>
                  <a:srgbClr val="FFFF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※</a:t>
            </a:r>
            <a:r>
              <a:rPr lang="ja-JP" altLang="en-US" sz="1750" spc="50" dirty="0">
                <a:solidFill>
                  <a:srgbClr val="FFFF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制限時間</a:t>
            </a:r>
            <a:r>
              <a:rPr lang="en-US" altLang="ja-JP" sz="1750" spc="50" dirty="0">
                <a:solidFill>
                  <a:srgbClr val="FFFF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90</a:t>
            </a:r>
            <a:r>
              <a:rPr lang="ja-JP" altLang="en-US" sz="1750" spc="50" dirty="0">
                <a:solidFill>
                  <a:srgbClr val="FFFF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分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462976" y="9357962"/>
            <a:ext cx="1954800" cy="108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ja-JP" altLang="en-US" sz="2000" b="1" dirty="0">
                <a:solidFill>
                  <a:srgbClr val="00006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地図入る</a:t>
            </a:r>
            <a:endParaRPr kumimoji="1" lang="ja-JP" altLang="en-US" sz="2000" b="1" dirty="0">
              <a:solidFill>
                <a:srgbClr val="000066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 lIns="0" tIns="0" rIns="0" bIns="0">
        <a:spAutoFit/>
      </a:bodyPr>
      <a:lstStyle>
        <a:defPPr>
          <a:defRPr sz="3200" b="1" dirty="0" smtClean="0">
            <a:latin typeface="HGP創英角ｺﾞｼｯｸUB" panose="020B0900000000000000" pitchFamily="50" charset="-128"/>
            <a:ea typeface="HGP創英角ｺﾞｼｯｸUB" panose="020B0900000000000000" pitchFamily="50" charset="-128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145</Words>
  <Application>Microsoft Office PowerPoint</Application>
  <PresentationFormat>ユーザー設定</PresentationFormat>
  <Paragraphs>30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HGP創英角ｺﾞｼｯｸUB</vt:lpstr>
      <vt:lpstr>HGP明朝E</vt:lpstr>
      <vt:lpstr>HG丸ｺﾞｼｯｸM-PRO</vt:lpstr>
      <vt:lpstr>ＭＳ Ｐゴシック</vt:lpstr>
      <vt:lpstr>ＭＳ Ｐ明朝</vt:lpstr>
      <vt:lpstr>メイリオ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2016-11-25T09:41:49Z</dcterms:created>
  <dcterms:modified xsi:type="dcterms:W3CDTF">2017-02-22T11:05:14Z</dcterms:modified>
</cp:coreProperties>
</file>