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FFFFE1"/>
    <a:srgbClr val="FFFFCC"/>
    <a:srgbClr val="663300"/>
    <a:srgbClr val="996633"/>
    <a:srgbClr val="EB6D9A"/>
    <a:srgbClr val="6FBA2C"/>
    <a:srgbClr val="00B9E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9515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3171825" cy="522288"/>
          </a:xfrm>
          <a:prstGeom prst="rect">
            <a:avLst/>
          </a:prstGeom>
        </p:spPr>
        <p:txBody>
          <a:bodyPr vert="horz" lIns="91406" tIns="45704" rIns="91406" bIns="45704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6" y="0"/>
            <a:ext cx="3171825" cy="522288"/>
          </a:xfrm>
          <a:prstGeom prst="rect">
            <a:avLst/>
          </a:prstGeom>
        </p:spPr>
        <p:txBody>
          <a:bodyPr vert="horz" lIns="91406" tIns="45704" rIns="91406" bIns="45704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4" y="9926642"/>
            <a:ext cx="3171825" cy="522287"/>
          </a:xfrm>
          <a:prstGeom prst="rect">
            <a:avLst/>
          </a:prstGeom>
        </p:spPr>
        <p:txBody>
          <a:bodyPr vert="horz" lIns="91406" tIns="45704" rIns="91406" bIns="45704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6" y="9926642"/>
            <a:ext cx="3171825" cy="522287"/>
          </a:xfrm>
          <a:prstGeom prst="rect">
            <a:avLst/>
          </a:prstGeom>
        </p:spPr>
        <p:txBody>
          <a:bodyPr vert="horz" lIns="91406" tIns="45704" rIns="91406" bIns="45704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171295" cy="524339"/>
          </a:xfrm>
          <a:prstGeom prst="rect">
            <a:avLst/>
          </a:prstGeom>
        </p:spPr>
        <p:txBody>
          <a:bodyPr vert="horz" lIns="97130" tIns="48566" rIns="97130" bIns="48566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2" y="2"/>
            <a:ext cx="3171295" cy="524339"/>
          </a:xfrm>
          <a:prstGeom prst="rect">
            <a:avLst/>
          </a:prstGeom>
        </p:spPr>
        <p:txBody>
          <a:bodyPr vert="horz" lIns="97130" tIns="48566" rIns="97130" bIns="48566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30" tIns="48566" rIns="97130" bIns="4856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2"/>
            <a:ext cx="5854700" cy="4114889"/>
          </a:xfrm>
          <a:prstGeom prst="rect">
            <a:avLst/>
          </a:prstGeom>
        </p:spPr>
        <p:txBody>
          <a:bodyPr vert="horz" lIns="97130" tIns="48566" rIns="97130" bIns="4856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6" y="9926178"/>
            <a:ext cx="3171295" cy="524338"/>
          </a:xfrm>
          <a:prstGeom prst="rect">
            <a:avLst/>
          </a:prstGeom>
        </p:spPr>
        <p:txBody>
          <a:bodyPr vert="horz" lIns="97130" tIns="48566" rIns="97130" bIns="48566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2" y="9926178"/>
            <a:ext cx="3171295" cy="524338"/>
          </a:xfrm>
          <a:prstGeom prst="rect">
            <a:avLst/>
          </a:prstGeom>
        </p:spPr>
        <p:txBody>
          <a:bodyPr vert="horz" lIns="97130" tIns="48566" rIns="97130" bIns="48566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図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" y="-17313"/>
            <a:ext cx="7776000" cy="10992252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480" y="-9525"/>
            <a:ext cx="4665217" cy="4665217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187" y="8792651"/>
            <a:ext cx="4133584" cy="383561"/>
          </a:xfrm>
          <a:prstGeom prst="rect">
            <a:avLst/>
          </a:prstGeom>
        </p:spPr>
      </p:pic>
      <p:sp>
        <p:nvSpPr>
          <p:cNvPr id="15" name="正方形/長方形 14"/>
          <p:cNvSpPr/>
          <p:nvPr/>
        </p:nvSpPr>
        <p:spPr>
          <a:xfrm>
            <a:off x="409075" y="280835"/>
            <a:ext cx="1727426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ja-JP" altLang="en-US" sz="2800" spc="26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居酒屋</a:t>
            </a:r>
          </a:p>
          <a:p>
            <a:r>
              <a:rPr lang="ja-JP" altLang="en-US" sz="2800" spc="26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あすくる</a:t>
            </a:r>
            <a:r>
              <a:rPr lang="ja-JP" altLang="en-US" sz="2400" spc="26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の</a:t>
            </a:r>
            <a:endParaRPr lang="ja-JP" altLang="en-US" sz="2800" spc="260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 rot="245931">
            <a:off x="3416685" y="1003937"/>
            <a:ext cx="3480120" cy="30946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72000" algn="ctr">
              <a:lnSpc>
                <a:spcPts val="13300"/>
              </a:lnSpc>
            </a:pPr>
            <a:r>
              <a:rPr lang="ja-JP" altLang="en-US" sz="13600" spc="9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か</a:t>
            </a:r>
            <a:r>
              <a:rPr lang="ja-JP" altLang="en-US" sz="136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に</a:t>
            </a:r>
            <a:endParaRPr lang="en-US" altLang="ja-JP" sz="13600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algn="ctr">
              <a:lnSpc>
                <a:spcPts val="6200"/>
              </a:lnSpc>
              <a:spcAft>
                <a:spcPts val="600"/>
              </a:spcAft>
            </a:pPr>
            <a:r>
              <a:rPr lang="ja-JP" altLang="en-US" sz="65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食べ放題</a:t>
            </a:r>
            <a:endParaRPr lang="en-US" altLang="ja-JP" sz="6500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algn="ctr">
              <a:lnSpc>
                <a:spcPct val="120000"/>
              </a:lnSpc>
            </a:pPr>
            <a:r>
              <a:rPr lang="ja-JP" altLang="en-US" sz="14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・ボイルかに　・かに刺身　・かにすき</a:t>
            </a:r>
            <a:endParaRPr lang="en-US" altLang="ja-JP" sz="1400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algn="ctr">
              <a:lnSpc>
                <a:spcPct val="120000"/>
              </a:lnSpc>
            </a:pPr>
            <a:r>
              <a:rPr lang="ja-JP" altLang="en-US" sz="14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・焼きがに　・かに寿司</a:t>
            </a: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602" y="291571"/>
            <a:ext cx="1344171" cy="771146"/>
          </a:xfrm>
          <a:prstGeom prst="rect">
            <a:avLst/>
          </a:prstGeom>
        </p:spPr>
      </p:pic>
      <p:sp>
        <p:nvSpPr>
          <p:cNvPr id="21" name="正方形/長方形 20"/>
          <p:cNvSpPr/>
          <p:nvPr/>
        </p:nvSpPr>
        <p:spPr>
          <a:xfrm>
            <a:off x="4771452" y="10387963"/>
            <a:ext cx="1080424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11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豊洲駅歩いてすぐ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342107" y="9563202"/>
            <a:ext cx="3041174" cy="10695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ja-JP" altLang="en-US" sz="17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居酒屋あすくる</a:t>
            </a:r>
            <a:endParaRPr lang="en-US" altLang="ja-JP" sz="17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spcBef>
                <a:spcPts val="300"/>
              </a:spcBef>
            </a:pPr>
            <a:r>
              <a:rPr lang="ja-JP" altLang="en-US" sz="15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東京都江東区豊洲</a:t>
            </a:r>
            <a:r>
              <a:rPr lang="en-US" altLang="ja-JP" sz="15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3-2-3</a:t>
            </a:r>
          </a:p>
          <a:p>
            <a:pPr>
              <a:spcBef>
                <a:spcPts val="300"/>
              </a:spcBef>
            </a:pPr>
            <a:r>
              <a:rPr lang="ja-JP" altLang="en-US" sz="1500" spc="-4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ＴＥＬ　</a:t>
            </a:r>
            <a:r>
              <a:rPr lang="en-US" altLang="ja-JP" sz="15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03-1234-</a:t>
            </a:r>
            <a:r>
              <a:rPr lang="en-US" altLang="ja-JP" sz="1500" spc="-5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1111</a:t>
            </a:r>
            <a:endParaRPr lang="ja-JP" altLang="en-US" sz="1500" spc="-50" dirty="0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  <a:p>
            <a:r>
              <a:rPr lang="en-US" altLang="ja-JP" sz="15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17:00〜23:00</a:t>
            </a:r>
            <a:r>
              <a:rPr lang="ja-JP" altLang="en-US" sz="15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 </a:t>
            </a:r>
            <a:r>
              <a:rPr lang="ja-JP" altLang="en-US" sz="1500" spc="-7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ラストオーダ</a:t>
            </a:r>
            <a:r>
              <a:rPr lang="ja-JP" altLang="en-US" sz="1500" spc="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ー</a:t>
            </a:r>
            <a:r>
              <a:rPr lang="en-US" altLang="ja-JP" sz="15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22:30</a:t>
            </a:r>
            <a:endParaRPr lang="ja-JP" altLang="en-US" sz="1500" dirty="0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</p:txBody>
      </p:sp>
      <p:grpSp>
        <p:nvGrpSpPr>
          <p:cNvPr id="26" name="グループ化 25"/>
          <p:cNvGrpSpPr/>
          <p:nvPr/>
        </p:nvGrpSpPr>
        <p:grpSpPr>
          <a:xfrm>
            <a:off x="3721539" y="7450483"/>
            <a:ext cx="3427220" cy="338554"/>
            <a:chOff x="279079" y="7311686"/>
            <a:chExt cx="3427220" cy="338554"/>
          </a:xfrm>
        </p:grpSpPr>
        <p:sp>
          <p:nvSpPr>
            <p:cNvPr id="24" name="正方形/長方形 23"/>
            <p:cNvSpPr/>
            <p:nvPr/>
          </p:nvSpPr>
          <p:spPr>
            <a:xfrm>
              <a:off x="279079" y="7311686"/>
              <a:ext cx="3427220" cy="3385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ja-JP" altLang="en-US" sz="2200" spc="100" dirty="0">
                  <a:ln w="76200" cap="rnd">
                    <a:solidFill>
                      <a:srgbClr val="FF0000"/>
                    </a:solidFill>
                    <a:round/>
                  </a:ln>
                  <a:solidFill>
                    <a:schemeClr val="bg1"/>
                  </a:solidFill>
                  <a:effectLst/>
                  <a:latin typeface="HGP明朝E" panose="02020900000000000000" pitchFamily="18" charset="-128"/>
                  <a:ea typeface="HGP明朝E" panose="02020900000000000000" pitchFamily="18" charset="-128"/>
                </a:rPr>
                <a:t>お一人様</a:t>
              </a:r>
              <a:r>
                <a:rPr lang="en-US" altLang="ja-JP" sz="2200" spc="100" dirty="0">
                  <a:ln w="76200" cap="rnd">
                    <a:solidFill>
                      <a:srgbClr val="FF0000"/>
                    </a:solidFill>
                    <a:round/>
                  </a:ln>
                  <a:solidFill>
                    <a:schemeClr val="bg1"/>
                  </a:solidFill>
                  <a:effectLst/>
                  <a:latin typeface="HGP明朝E" panose="02020900000000000000" pitchFamily="18" charset="-128"/>
                  <a:ea typeface="HGP明朝E" panose="02020900000000000000" pitchFamily="18" charset="-128"/>
                </a:rPr>
                <a:t>(</a:t>
              </a:r>
              <a:r>
                <a:rPr lang="ja-JP" altLang="en-US" sz="2200" spc="100" dirty="0">
                  <a:ln w="76200" cap="rnd">
                    <a:solidFill>
                      <a:srgbClr val="FF0000"/>
                    </a:solidFill>
                    <a:round/>
                  </a:ln>
                  <a:solidFill>
                    <a:schemeClr val="bg1"/>
                  </a:solidFill>
                  <a:effectLst/>
                  <a:latin typeface="HGP明朝E" panose="02020900000000000000" pitchFamily="18" charset="-128"/>
                  <a:ea typeface="HGP明朝E" panose="02020900000000000000" pitchFamily="18" charset="-128"/>
                </a:rPr>
                <a:t>小学生以下半額</a:t>
              </a:r>
              <a:r>
                <a:rPr lang="en-US" altLang="ja-JP" sz="2200" spc="100" dirty="0">
                  <a:ln w="76200" cap="rnd">
                    <a:solidFill>
                      <a:srgbClr val="FF0000"/>
                    </a:solidFill>
                    <a:round/>
                  </a:ln>
                  <a:solidFill>
                    <a:schemeClr val="bg1"/>
                  </a:solidFill>
                  <a:effectLst/>
                  <a:latin typeface="HGP明朝E" panose="02020900000000000000" pitchFamily="18" charset="-128"/>
                  <a:ea typeface="HGP明朝E" panose="02020900000000000000" pitchFamily="18" charset="-128"/>
                </a:rPr>
                <a:t>)</a:t>
              </a:r>
              <a:endParaRPr lang="ja-JP" altLang="en-US" sz="2200" spc="100" dirty="0">
                <a:ln w="76200" cap="rnd">
                  <a:solidFill>
                    <a:srgbClr val="FF0000"/>
                  </a:solidFill>
                  <a:round/>
                </a:ln>
                <a:solidFill>
                  <a:schemeClr val="bg1"/>
                </a:solidFill>
                <a:effectLst/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279079" y="7311686"/>
              <a:ext cx="3427220" cy="3385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ja-JP" altLang="en-US" sz="2200" spc="100" dirty="0">
                  <a:solidFill>
                    <a:schemeClr val="bg1"/>
                  </a:solidFill>
                  <a:effectLst/>
                  <a:latin typeface="HGP明朝E" panose="02020900000000000000" pitchFamily="18" charset="-128"/>
                  <a:ea typeface="HGP明朝E" panose="02020900000000000000" pitchFamily="18" charset="-128"/>
                </a:rPr>
                <a:t>お一人様</a:t>
              </a:r>
              <a:r>
                <a:rPr lang="en-US" altLang="ja-JP" sz="2200" spc="100" dirty="0">
                  <a:solidFill>
                    <a:schemeClr val="bg1"/>
                  </a:solidFill>
                  <a:effectLst/>
                  <a:latin typeface="HGP明朝E" panose="02020900000000000000" pitchFamily="18" charset="-128"/>
                  <a:ea typeface="HGP明朝E" panose="02020900000000000000" pitchFamily="18" charset="-128"/>
                </a:rPr>
                <a:t>(</a:t>
              </a:r>
              <a:r>
                <a:rPr lang="ja-JP" altLang="en-US" sz="2200" spc="100" dirty="0">
                  <a:solidFill>
                    <a:schemeClr val="bg1"/>
                  </a:solidFill>
                  <a:effectLst/>
                  <a:latin typeface="HGP明朝E" panose="02020900000000000000" pitchFamily="18" charset="-128"/>
                  <a:ea typeface="HGP明朝E" panose="02020900000000000000" pitchFamily="18" charset="-128"/>
                </a:rPr>
                <a:t>小学生以下半額</a:t>
              </a:r>
              <a:r>
                <a:rPr lang="en-US" altLang="ja-JP" sz="2200" spc="100" dirty="0">
                  <a:solidFill>
                    <a:schemeClr val="bg1"/>
                  </a:solidFill>
                  <a:effectLst/>
                  <a:latin typeface="HGP明朝E" panose="02020900000000000000" pitchFamily="18" charset="-128"/>
                  <a:ea typeface="HGP明朝E" panose="02020900000000000000" pitchFamily="18" charset="-128"/>
                </a:rPr>
                <a:t>)</a:t>
              </a:r>
              <a:endParaRPr lang="ja-JP" altLang="en-US" sz="2200" spc="100" dirty="0">
                <a:solidFill>
                  <a:schemeClr val="bg1"/>
                </a:solidFill>
                <a:effectLst/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</p:txBody>
        </p:sp>
      </p:grpSp>
      <p:sp>
        <p:nvSpPr>
          <p:cNvPr id="27" name="正方形/長方形 26"/>
          <p:cNvSpPr/>
          <p:nvPr/>
        </p:nvSpPr>
        <p:spPr>
          <a:xfrm>
            <a:off x="5867116" y="9025878"/>
            <a:ext cx="1455527" cy="2308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ja-JP" sz="1500" spc="1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※</a:t>
            </a:r>
            <a:r>
              <a:rPr lang="ja-JP" altLang="en-US" sz="1500" spc="1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制限時間</a:t>
            </a:r>
            <a:r>
              <a:rPr lang="en-US" altLang="ja-JP" sz="1500" spc="1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90</a:t>
            </a:r>
            <a:r>
              <a:rPr lang="ja-JP" altLang="en-US" sz="1500" spc="1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分</a:t>
            </a:r>
          </a:p>
        </p:txBody>
      </p:sp>
      <p:grpSp>
        <p:nvGrpSpPr>
          <p:cNvPr id="33" name="グループ化 32"/>
          <p:cNvGrpSpPr/>
          <p:nvPr/>
        </p:nvGrpSpPr>
        <p:grpSpPr>
          <a:xfrm>
            <a:off x="3722215" y="7881613"/>
            <a:ext cx="3521798" cy="1231106"/>
            <a:chOff x="-1589846" y="5956896"/>
            <a:chExt cx="3521798" cy="1231106"/>
          </a:xfrm>
        </p:grpSpPr>
        <p:sp>
          <p:nvSpPr>
            <p:cNvPr id="31" name="正方形/長方形 30"/>
            <p:cNvSpPr/>
            <p:nvPr/>
          </p:nvSpPr>
          <p:spPr>
            <a:xfrm>
              <a:off x="-1589846" y="5956896"/>
              <a:ext cx="3521798" cy="12311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ja-JP" sz="6000" dirty="0">
                  <a:ln w="114300">
                    <a:solidFill>
                      <a:srgbClr val="FF0000"/>
                    </a:solidFill>
                  </a:ln>
                  <a:solidFill>
                    <a:srgbClr val="FFFF00"/>
                  </a:solidFill>
                  <a:latin typeface="HGP明朝E" panose="02020900000000000000" pitchFamily="18" charset="-128"/>
                  <a:ea typeface="HGP明朝E" panose="02020900000000000000" pitchFamily="18" charset="-128"/>
                </a:rPr>
                <a:t>¥</a:t>
              </a:r>
              <a:r>
                <a:rPr lang="en-US" altLang="ja-JP" sz="10000" spc="200" dirty="0">
                  <a:ln w="114300">
                    <a:solidFill>
                      <a:srgbClr val="FF0000"/>
                    </a:solidFill>
                  </a:ln>
                  <a:solidFill>
                    <a:srgbClr val="FFFF00"/>
                  </a:solidFill>
                  <a:latin typeface="HGP明朝E" panose="02020900000000000000" pitchFamily="18" charset="-128"/>
                  <a:ea typeface="HGP明朝E" panose="02020900000000000000" pitchFamily="18" charset="-128"/>
                </a:rPr>
                <a:t>3,900</a:t>
              </a:r>
              <a:endParaRPr lang="ja-JP" altLang="en-US" sz="10000" spc="200" dirty="0">
                <a:ln w="114300">
                  <a:solidFill>
                    <a:srgbClr val="FF0000"/>
                  </a:solidFill>
                </a:ln>
                <a:solidFill>
                  <a:srgbClr val="FFFF00"/>
                </a:solidFill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-1589846" y="5956896"/>
              <a:ext cx="3521798" cy="12311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ja-JP" sz="6000" dirty="0">
                  <a:solidFill>
                    <a:srgbClr val="FFFF00"/>
                  </a:solidFill>
                  <a:latin typeface="HGP明朝E" panose="02020900000000000000" pitchFamily="18" charset="-128"/>
                  <a:ea typeface="HGP明朝E" panose="02020900000000000000" pitchFamily="18" charset="-128"/>
                </a:rPr>
                <a:t>¥</a:t>
              </a:r>
              <a:r>
                <a:rPr lang="en-US" altLang="ja-JP" sz="10000" spc="200" dirty="0">
                  <a:solidFill>
                    <a:srgbClr val="FFFF00"/>
                  </a:solidFill>
                  <a:latin typeface="HGP明朝E" panose="02020900000000000000" pitchFamily="18" charset="-128"/>
                  <a:ea typeface="HGP明朝E" panose="02020900000000000000" pitchFamily="18" charset="-128"/>
                </a:rPr>
                <a:t>3,900</a:t>
              </a:r>
              <a:endParaRPr lang="ja-JP" altLang="en-US" sz="10000" spc="200" dirty="0">
                <a:solidFill>
                  <a:srgbClr val="FFFF00"/>
                </a:solidFill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</p:txBody>
        </p:sp>
      </p:grpSp>
      <p:sp>
        <p:nvSpPr>
          <p:cNvPr id="25" name="正方形/長方形 24"/>
          <p:cNvSpPr/>
          <p:nvPr/>
        </p:nvSpPr>
        <p:spPr>
          <a:xfrm>
            <a:off x="4787584" y="9452450"/>
            <a:ext cx="1976400" cy="925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20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地図入る</a:t>
            </a:r>
            <a:endParaRPr kumimoji="1" lang="ja-JP" altLang="en-US" sz="2000" b="1" dirty="0">
              <a:solidFill>
                <a:srgbClr val="000066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>
          <a:defRPr sz="3200" b="1" dirty="0" smtClean="0">
            <a:latin typeface="HGP創英角ｺﾞｼｯｸUB" panose="020B0900000000000000" pitchFamily="50" charset="-128"/>
            <a:ea typeface="HGP創英角ｺﾞｼｯｸUB" panose="020B0900000000000000" pitchFamily="50" charset="-128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156</Words>
  <Application>Microsoft Office PowerPoint</Application>
  <PresentationFormat>ユーザー設定</PresentationFormat>
  <Paragraphs>34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HGP創英角ｺﾞｼｯｸUB</vt:lpstr>
      <vt:lpstr>HGP明朝E</vt:lpstr>
      <vt:lpstr>HG丸ｺﾞｼｯｸM-PRO</vt:lpstr>
      <vt:lpstr>ＭＳ Ｐゴシック</vt:lpstr>
      <vt:lpstr>ＭＳ Ｐ明朝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2016-11-25T11:25:45Z</dcterms:created>
  <dcterms:modified xsi:type="dcterms:W3CDTF">2017-02-22T11:11:30Z</dcterms:modified>
</cp:coreProperties>
</file>