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800000"/>
    <a:srgbClr val="FF0000"/>
    <a:srgbClr val="FFFF00"/>
    <a:srgbClr val="FFFFE1"/>
    <a:srgbClr val="FFFFCC"/>
    <a:srgbClr val="663300"/>
    <a:srgbClr val="996633"/>
    <a:srgbClr val="EB6D9A"/>
    <a:srgbClr val="6FBA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171825" cy="522288"/>
          </a:xfrm>
          <a:prstGeom prst="rect">
            <a:avLst/>
          </a:prstGeom>
        </p:spPr>
        <p:txBody>
          <a:bodyPr vert="horz" lIns="91406" tIns="45704" rIns="91406" bIns="45704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6" y="0"/>
            <a:ext cx="3171825" cy="522288"/>
          </a:xfrm>
          <a:prstGeom prst="rect">
            <a:avLst/>
          </a:prstGeom>
        </p:spPr>
        <p:txBody>
          <a:bodyPr vert="horz" lIns="91406" tIns="45704" rIns="91406" bIns="4570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926642"/>
            <a:ext cx="3171825" cy="522287"/>
          </a:xfrm>
          <a:prstGeom prst="rect">
            <a:avLst/>
          </a:prstGeom>
        </p:spPr>
        <p:txBody>
          <a:bodyPr vert="horz" lIns="91406" tIns="45704" rIns="91406" bIns="45704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6" y="9926642"/>
            <a:ext cx="3171825" cy="522287"/>
          </a:xfrm>
          <a:prstGeom prst="rect">
            <a:avLst/>
          </a:prstGeom>
        </p:spPr>
        <p:txBody>
          <a:bodyPr vert="horz" lIns="91406" tIns="45704" rIns="91406" bIns="4570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2"/>
            <a:ext cx="3171295" cy="524339"/>
          </a:xfrm>
          <a:prstGeom prst="rect">
            <a:avLst/>
          </a:prstGeom>
        </p:spPr>
        <p:txBody>
          <a:bodyPr vert="horz" lIns="97130" tIns="48566" rIns="97130" bIns="48566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2" y="2"/>
            <a:ext cx="3171295" cy="524339"/>
          </a:xfrm>
          <a:prstGeom prst="rect">
            <a:avLst/>
          </a:prstGeom>
        </p:spPr>
        <p:txBody>
          <a:bodyPr vert="horz" lIns="97130" tIns="48566" rIns="97130" bIns="48566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30" tIns="48566" rIns="97130" bIns="4856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2"/>
            <a:ext cx="5854700" cy="4114889"/>
          </a:xfrm>
          <a:prstGeom prst="rect">
            <a:avLst/>
          </a:prstGeom>
        </p:spPr>
        <p:txBody>
          <a:bodyPr vert="horz" lIns="97130" tIns="48566" rIns="97130" bIns="4856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926178"/>
            <a:ext cx="3171295" cy="524338"/>
          </a:xfrm>
          <a:prstGeom prst="rect">
            <a:avLst/>
          </a:prstGeom>
        </p:spPr>
        <p:txBody>
          <a:bodyPr vert="horz" lIns="97130" tIns="48566" rIns="97130" bIns="48566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2" y="9926178"/>
            <a:ext cx="3171295" cy="524338"/>
          </a:xfrm>
          <a:prstGeom prst="rect">
            <a:avLst/>
          </a:prstGeom>
        </p:spPr>
        <p:txBody>
          <a:bodyPr vert="horz" lIns="97130" tIns="48566" rIns="97130" bIns="48566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図 4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509"/>
            <a:ext cx="7776000" cy="10905292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492" y="1792042"/>
            <a:ext cx="2834646" cy="5175515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465341" y="9650335"/>
            <a:ext cx="4304415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2200" spc="-20" dirty="0">
                <a:latin typeface="HGP明朝E" panose="02020900000000000000" pitchFamily="18" charset="-128"/>
                <a:ea typeface="HGP明朝E" panose="02020900000000000000" pitchFamily="18" charset="-128"/>
              </a:rPr>
              <a:t>もつ鍋専門店 あすくる</a:t>
            </a:r>
          </a:p>
          <a:p>
            <a:pPr>
              <a:spcBef>
                <a:spcPts val="600"/>
              </a:spcBef>
            </a:pPr>
            <a:r>
              <a:rPr lang="ja-JP" altLang="en-US" sz="1100" spc="10" dirty="0">
                <a:latin typeface="HGP明朝E" panose="02020900000000000000" pitchFamily="18" charset="-128"/>
                <a:ea typeface="HGP明朝E" panose="02020900000000000000" pitchFamily="18" charset="-128"/>
              </a:rPr>
              <a:t>〒</a:t>
            </a:r>
            <a:r>
              <a:rPr lang="en-US" altLang="ja-JP" sz="1100" spc="10" dirty="0">
                <a:latin typeface="HGP明朝E" panose="02020900000000000000" pitchFamily="18" charset="-128"/>
                <a:ea typeface="HGP明朝E" panose="02020900000000000000" pitchFamily="18" charset="-128"/>
              </a:rPr>
              <a:t>135-0061 </a:t>
            </a:r>
            <a:r>
              <a:rPr lang="ja-JP" altLang="en-US" sz="1100" spc="10" dirty="0">
                <a:latin typeface="HGP明朝E" panose="02020900000000000000" pitchFamily="18" charset="-128"/>
                <a:ea typeface="HGP明朝E" panose="02020900000000000000" pitchFamily="18" charset="-128"/>
              </a:rPr>
              <a:t>東京都江東区豊洲</a:t>
            </a:r>
            <a:r>
              <a:rPr lang="en-US" altLang="ja-JP" sz="1100" spc="10" dirty="0">
                <a:latin typeface="HGP明朝E" panose="02020900000000000000" pitchFamily="18" charset="-128"/>
                <a:ea typeface="HGP明朝E" panose="02020900000000000000" pitchFamily="18" charset="-128"/>
              </a:rPr>
              <a:t>3-2-3</a:t>
            </a:r>
            <a:r>
              <a:rPr lang="ja-JP" altLang="en-US" sz="1100" spc="10" dirty="0">
                <a:latin typeface="HGP明朝E" panose="02020900000000000000" pitchFamily="18" charset="-128"/>
                <a:ea typeface="HGP明朝E" panose="02020900000000000000" pitchFamily="18" charset="-128"/>
              </a:rPr>
              <a:t>　　　　　　　ＴＥＬ／</a:t>
            </a:r>
            <a:r>
              <a:rPr lang="en-US" altLang="ja-JP" sz="1100" spc="10" dirty="0">
                <a:latin typeface="HGP明朝E" panose="02020900000000000000" pitchFamily="18" charset="-128"/>
                <a:ea typeface="HGP明朝E" panose="02020900000000000000" pitchFamily="18" charset="-128"/>
              </a:rPr>
              <a:t>03-1234-1111</a:t>
            </a:r>
          </a:p>
          <a:p>
            <a:pPr>
              <a:spcBef>
                <a:spcPts val="600"/>
              </a:spcBef>
            </a:pPr>
            <a:r>
              <a:rPr lang="ja-JP" altLang="en-US" sz="1100" spc="10" dirty="0">
                <a:latin typeface="HGP明朝E" panose="02020900000000000000" pitchFamily="18" charset="-128"/>
                <a:ea typeface="HGP明朝E" panose="02020900000000000000" pitchFamily="18" charset="-128"/>
              </a:rPr>
              <a:t>営業時間　</a:t>
            </a:r>
            <a:r>
              <a:rPr lang="en-US" altLang="ja-JP" sz="1100" spc="10" dirty="0">
                <a:latin typeface="HGP明朝E" panose="02020900000000000000" pitchFamily="18" charset="-128"/>
                <a:ea typeface="HGP明朝E" panose="02020900000000000000" pitchFamily="18" charset="-128"/>
              </a:rPr>
              <a:t>17</a:t>
            </a:r>
            <a:r>
              <a:rPr lang="ja-JP" altLang="en-US" sz="1100" spc="10" dirty="0">
                <a:latin typeface="HGP明朝E" panose="02020900000000000000" pitchFamily="18" charset="-128"/>
                <a:ea typeface="HGP明朝E" panose="02020900000000000000" pitchFamily="18" charset="-128"/>
              </a:rPr>
              <a:t>：</a:t>
            </a:r>
            <a:r>
              <a:rPr lang="en-US" altLang="ja-JP" sz="1100" spc="10" dirty="0">
                <a:latin typeface="HGP明朝E" panose="02020900000000000000" pitchFamily="18" charset="-128"/>
                <a:ea typeface="HGP明朝E" panose="02020900000000000000" pitchFamily="18" charset="-128"/>
              </a:rPr>
              <a:t>00</a:t>
            </a:r>
            <a:r>
              <a:rPr lang="ja-JP" altLang="en-US" sz="1100" spc="10" dirty="0">
                <a:latin typeface="HGP明朝E" panose="02020900000000000000" pitchFamily="18" charset="-128"/>
                <a:ea typeface="HGP明朝E" panose="02020900000000000000" pitchFamily="18" charset="-128"/>
              </a:rPr>
              <a:t>～</a:t>
            </a:r>
            <a:r>
              <a:rPr lang="en-US" altLang="ja-JP" sz="1100" spc="10" dirty="0">
                <a:latin typeface="HGP明朝E" panose="02020900000000000000" pitchFamily="18" charset="-128"/>
                <a:ea typeface="HGP明朝E" panose="02020900000000000000" pitchFamily="18" charset="-128"/>
              </a:rPr>
              <a:t>22</a:t>
            </a:r>
            <a:r>
              <a:rPr lang="ja-JP" altLang="en-US" sz="1100" spc="10" dirty="0">
                <a:latin typeface="HGP明朝E" panose="02020900000000000000" pitchFamily="18" charset="-128"/>
                <a:ea typeface="HGP明朝E" panose="02020900000000000000" pitchFamily="18" charset="-128"/>
              </a:rPr>
              <a:t>：</a:t>
            </a:r>
            <a:r>
              <a:rPr lang="en-US" altLang="ja-JP" sz="1100" spc="10" dirty="0">
                <a:latin typeface="HGP明朝E" panose="02020900000000000000" pitchFamily="18" charset="-128"/>
                <a:ea typeface="HGP明朝E" panose="02020900000000000000" pitchFamily="18" charset="-128"/>
              </a:rPr>
              <a:t>00</a:t>
            </a:r>
            <a:r>
              <a:rPr lang="ja-JP" altLang="en-US" sz="1100" spc="10" dirty="0">
                <a:latin typeface="HGP明朝E" panose="02020900000000000000" pitchFamily="18" charset="-128"/>
                <a:ea typeface="HGP明朝E" panose="02020900000000000000" pitchFamily="18" charset="-128"/>
              </a:rPr>
              <a:t>（ラストオーダー</a:t>
            </a:r>
            <a:r>
              <a:rPr lang="en-US" altLang="ja-JP" sz="1100" spc="10" dirty="0">
                <a:latin typeface="HGP明朝E" panose="02020900000000000000" pitchFamily="18" charset="-128"/>
                <a:ea typeface="HGP明朝E" panose="02020900000000000000" pitchFamily="18" charset="-128"/>
              </a:rPr>
              <a:t>21</a:t>
            </a:r>
            <a:r>
              <a:rPr lang="ja-JP" altLang="en-US" sz="1100" spc="10" dirty="0">
                <a:latin typeface="HGP明朝E" panose="02020900000000000000" pitchFamily="18" charset="-128"/>
                <a:ea typeface="HGP明朝E" panose="02020900000000000000" pitchFamily="18" charset="-128"/>
              </a:rPr>
              <a:t>：</a:t>
            </a:r>
            <a:r>
              <a:rPr lang="en-US" altLang="ja-JP" sz="1100" spc="10" dirty="0">
                <a:latin typeface="HGP明朝E" panose="02020900000000000000" pitchFamily="18" charset="-128"/>
                <a:ea typeface="HGP明朝E" panose="02020900000000000000" pitchFamily="18" charset="-128"/>
              </a:rPr>
              <a:t>30</a:t>
            </a:r>
            <a:r>
              <a:rPr lang="ja-JP" altLang="en-US" sz="1100" spc="10" dirty="0">
                <a:latin typeface="HGP明朝E" panose="02020900000000000000" pitchFamily="18" charset="-128"/>
                <a:ea typeface="HGP明朝E" panose="02020900000000000000" pitchFamily="18" charset="-128"/>
              </a:rPr>
              <a:t>）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333020" y="238812"/>
            <a:ext cx="5113580" cy="9848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altLang="zh-TW" sz="6400" spc="150" dirty="0">
                <a:solidFill>
                  <a:srgbClr val="CC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1</a:t>
            </a:r>
            <a:r>
              <a:rPr lang="zh-TW" altLang="en-US" sz="3900" spc="150" dirty="0">
                <a:solidFill>
                  <a:srgbClr val="CC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月</a:t>
            </a:r>
            <a:r>
              <a:rPr lang="en-US" altLang="zh-TW" sz="6400" spc="150" dirty="0">
                <a:solidFill>
                  <a:srgbClr val="CC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13</a:t>
            </a:r>
            <a:r>
              <a:rPr lang="zh-TW" altLang="en-US" sz="3900" spc="150" dirty="0">
                <a:solidFill>
                  <a:srgbClr val="CC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日（金）</a:t>
            </a:r>
            <a:r>
              <a:rPr lang="zh-TW" altLang="en-US" sz="6400" spc="150" dirty="0">
                <a:solidFill>
                  <a:srgbClr val="CC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開店</a:t>
            </a:r>
            <a:endParaRPr lang="ja-JP" altLang="en-US" sz="6400" spc="150" dirty="0">
              <a:solidFill>
                <a:srgbClr val="CC000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28600" y="1473073"/>
            <a:ext cx="493278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en-US" altLang="ja-JP" sz="2200" b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╲</a:t>
            </a:r>
            <a:r>
              <a:rPr lang="ja-JP" altLang="en-US" sz="1400" dirty="0" err="1">
                <a:latin typeface="HGP明朝E" panose="02020900000000000000" pitchFamily="18" charset="-128"/>
                <a:ea typeface="HGP明朝E" panose="02020900000000000000" pitchFamily="18" charset="-128"/>
              </a:rPr>
              <a:t>新鮮なも</a:t>
            </a:r>
            <a:r>
              <a:rPr lang="ja-JP" altLang="en-US" sz="1400" spc="-300" dirty="0" err="1">
                <a:latin typeface="HGP明朝E" panose="02020900000000000000" pitchFamily="18" charset="-128"/>
                <a:ea typeface="HGP明朝E" panose="02020900000000000000" pitchFamily="18" charset="-128"/>
              </a:rPr>
              <a:t>つ</a:t>
            </a:r>
            <a:r>
              <a:rPr lang="ja-JP" altLang="en-US" sz="1400" spc="-500" dirty="0">
                <a:latin typeface="HGP明朝E" panose="02020900000000000000" pitchFamily="18" charset="-128"/>
                <a:ea typeface="HGP明朝E" panose="02020900000000000000" pitchFamily="18" charset="-128"/>
              </a:rPr>
              <a:t>！</a:t>
            </a:r>
            <a:r>
              <a:rPr lang="en-US" altLang="ja-JP" sz="2200" b="1" spc="-3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╱</a:t>
            </a:r>
            <a:r>
              <a:rPr lang="ja-JP" altLang="en-US" sz="2200" b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  </a:t>
            </a:r>
            <a:r>
              <a:rPr lang="en-US" altLang="ja-JP" sz="2200" b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╲</a:t>
            </a:r>
            <a:r>
              <a:rPr lang="ja-JP" altLang="en-US" sz="1400" spc="-50" dirty="0">
                <a:latin typeface="HGP明朝E" panose="02020900000000000000" pitchFamily="18" charset="-128"/>
                <a:ea typeface="HGP明朝E" panose="02020900000000000000" pitchFamily="18" charset="-128"/>
              </a:rPr>
              <a:t>新鮮な野</a:t>
            </a:r>
            <a:r>
              <a:rPr lang="ja-JP" altLang="en-US" sz="1400" spc="-300" dirty="0">
                <a:latin typeface="HGP明朝E" panose="02020900000000000000" pitchFamily="18" charset="-128"/>
                <a:ea typeface="HGP明朝E" panose="02020900000000000000" pitchFamily="18" charset="-128"/>
              </a:rPr>
              <a:t>菜</a:t>
            </a:r>
            <a:r>
              <a:rPr lang="ja-JP" altLang="en-US" sz="1400" spc="-600" dirty="0">
                <a:latin typeface="HGP明朝E" panose="02020900000000000000" pitchFamily="18" charset="-128"/>
                <a:ea typeface="HGP明朝E" panose="02020900000000000000" pitchFamily="18" charset="-128"/>
              </a:rPr>
              <a:t>！</a:t>
            </a:r>
            <a:r>
              <a:rPr lang="en-US" altLang="ja-JP" sz="2200" b="1" spc="-3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╱</a:t>
            </a:r>
            <a:r>
              <a:rPr lang="ja-JP" altLang="en-US" sz="2200" b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  </a:t>
            </a:r>
            <a:r>
              <a:rPr lang="en-US" altLang="ja-JP" sz="2200" b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╲</a:t>
            </a:r>
            <a:r>
              <a:rPr lang="ja-JP" altLang="en-US" sz="1400" spc="-50" dirty="0">
                <a:latin typeface="HGP明朝E" panose="02020900000000000000" pitchFamily="18" charset="-128"/>
                <a:ea typeface="HGP明朝E" panose="02020900000000000000" pitchFamily="18" charset="-128"/>
              </a:rPr>
              <a:t>こだわりのスー</a:t>
            </a:r>
            <a:r>
              <a:rPr lang="ja-JP" altLang="en-US" sz="1400" spc="-300" dirty="0">
                <a:latin typeface="HGP明朝E" panose="02020900000000000000" pitchFamily="18" charset="-128"/>
                <a:ea typeface="HGP明朝E" panose="02020900000000000000" pitchFamily="18" charset="-128"/>
              </a:rPr>
              <a:t>プ</a:t>
            </a:r>
            <a:r>
              <a:rPr lang="ja-JP" altLang="en-US" sz="1400" spc="-600" dirty="0">
                <a:latin typeface="HGP明朝E" panose="02020900000000000000" pitchFamily="18" charset="-128"/>
                <a:ea typeface="HGP明朝E" panose="02020900000000000000" pitchFamily="18" charset="-128"/>
              </a:rPr>
              <a:t>！</a:t>
            </a:r>
            <a:r>
              <a:rPr lang="en-US" altLang="ja-JP" sz="2200" b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╱</a:t>
            </a:r>
            <a:endParaRPr lang="ja-JP" altLang="en-US" sz="2200" b="1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530349" y="7234257"/>
            <a:ext cx="1868428" cy="1868428"/>
            <a:chOff x="530349" y="7234257"/>
            <a:chExt cx="1868428" cy="1868428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349" y="7234257"/>
              <a:ext cx="1868428" cy="1868428"/>
            </a:xfrm>
            <a:prstGeom prst="rect">
              <a:avLst/>
            </a:prstGeom>
          </p:spPr>
        </p:pic>
        <p:sp>
          <p:nvSpPr>
            <p:cNvPr id="7" name="正方形/長方形 6"/>
            <p:cNvSpPr/>
            <p:nvPr/>
          </p:nvSpPr>
          <p:spPr>
            <a:xfrm>
              <a:off x="557783" y="7486670"/>
              <a:ext cx="1813560" cy="13003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22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開店記念</a:t>
              </a:r>
            </a:p>
            <a:p>
              <a:pPr algn="ctr">
                <a:spcBef>
                  <a:spcPts val="900"/>
                </a:spcBef>
              </a:pPr>
              <a:r>
                <a:rPr lang="ja-JP" altLang="en-US" sz="1100" spc="5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このチラシを持って</a:t>
              </a:r>
            </a:p>
            <a:p>
              <a:pPr algn="ctr"/>
              <a:r>
                <a:rPr lang="ja-JP" altLang="en-US" sz="1100" spc="5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ご来店のお客様に</a:t>
              </a:r>
            </a:p>
            <a:p>
              <a:pPr algn="ctr"/>
              <a:r>
                <a:rPr lang="ja-JP" altLang="en-US" sz="16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「生ビール１杯」</a:t>
              </a:r>
              <a:r>
                <a:rPr lang="ja-JP" altLang="en-US" sz="11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を</a:t>
              </a:r>
            </a:p>
            <a:p>
              <a:pPr algn="ctr"/>
              <a:r>
                <a:rPr lang="ja-JP" altLang="en-US" sz="1100" spc="5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サービスいたします。</a:t>
              </a:r>
            </a:p>
          </p:txBody>
        </p:sp>
      </p:grpSp>
      <p:sp>
        <p:nvSpPr>
          <p:cNvPr id="9" name="正方形/長方形 8"/>
          <p:cNvSpPr/>
          <p:nvPr/>
        </p:nvSpPr>
        <p:spPr>
          <a:xfrm>
            <a:off x="3933586" y="8483311"/>
            <a:ext cx="3657839" cy="660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100" spc="-10" dirty="0">
                <a:latin typeface="HGP明朝E" panose="02020900000000000000" pitchFamily="18" charset="-128"/>
                <a:ea typeface="HGP明朝E" panose="02020900000000000000" pitchFamily="18" charset="-128"/>
              </a:rPr>
              <a:t>●</a:t>
            </a:r>
            <a:r>
              <a:rPr lang="ja-JP" altLang="en-US" sz="1100" spc="-30" dirty="0">
                <a:latin typeface="HGP明朝E" panose="02020900000000000000" pitchFamily="18" charset="-128"/>
                <a:ea typeface="HGP明朝E" panose="02020900000000000000" pitchFamily="18" charset="-128"/>
              </a:rPr>
              <a:t>赤味噌・白味噌・塩・醤油の</a:t>
            </a:r>
            <a:r>
              <a:rPr lang="en-US" altLang="ja-JP" sz="1100" spc="-30" dirty="0">
                <a:latin typeface="HGP明朝E" panose="02020900000000000000" pitchFamily="18" charset="-128"/>
                <a:ea typeface="HGP明朝E" panose="02020900000000000000" pitchFamily="18" charset="-128"/>
              </a:rPr>
              <a:t>4</a:t>
            </a:r>
            <a:r>
              <a:rPr lang="ja-JP" altLang="en-US" sz="1100" spc="-30" dirty="0">
                <a:latin typeface="HGP明朝E" panose="02020900000000000000" pitchFamily="18" charset="-128"/>
                <a:ea typeface="HGP明朝E" panose="02020900000000000000" pitchFamily="18" charset="-128"/>
              </a:rPr>
              <a:t>種類のスープから選べます！</a:t>
            </a:r>
            <a:endParaRPr lang="en-US" altLang="ja-JP" sz="1100" spc="-3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100" spc="-10" dirty="0">
                <a:latin typeface="HGP明朝E" panose="02020900000000000000" pitchFamily="18" charset="-128"/>
                <a:ea typeface="HGP明朝E" panose="02020900000000000000" pitchFamily="18" charset="-128"/>
              </a:rPr>
              <a:t>●</a:t>
            </a:r>
            <a:r>
              <a:rPr lang="ja-JP" altLang="en-US" sz="1100" spc="-20" dirty="0">
                <a:latin typeface="HGP明朝E" panose="02020900000000000000" pitchFamily="18" charset="-128"/>
                <a:ea typeface="HGP明朝E" panose="02020900000000000000" pitchFamily="18" charset="-128"/>
              </a:rPr>
              <a:t>トッピングは</a:t>
            </a:r>
            <a:r>
              <a:rPr lang="en-US" altLang="ja-JP" sz="1100" spc="-20" dirty="0">
                <a:latin typeface="HGP明朝E" panose="02020900000000000000" pitchFamily="18" charset="-128"/>
                <a:ea typeface="HGP明朝E" panose="02020900000000000000" pitchFamily="18" charset="-128"/>
              </a:rPr>
              <a:t>20</a:t>
            </a:r>
            <a:r>
              <a:rPr lang="ja-JP" altLang="en-US" sz="1100" spc="-20" dirty="0">
                <a:latin typeface="HGP明朝E" panose="02020900000000000000" pitchFamily="18" charset="-128"/>
                <a:ea typeface="HGP明朝E" panose="02020900000000000000" pitchFamily="18" charset="-128"/>
              </a:rPr>
              <a:t>種類をご用意！</a:t>
            </a:r>
            <a:endParaRPr lang="en-US" altLang="ja-JP" sz="1100" spc="-2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100" spc="-10" dirty="0">
                <a:latin typeface="HGP明朝E" panose="02020900000000000000" pitchFamily="18" charset="-128"/>
                <a:ea typeface="HGP明朝E" panose="02020900000000000000" pitchFamily="18" charset="-128"/>
              </a:rPr>
              <a:t>●</a:t>
            </a:r>
            <a:r>
              <a:rPr lang="ja-JP" altLang="en-US" sz="1100" spc="-20" dirty="0">
                <a:latin typeface="HGP明朝E" panose="02020900000000000000" pitchFamily="18" charset="-128"/>
                <a:ea typeface="HGP明朝E" panose="02020900000000000000" pitchFamily="18" charset="-128"/>
              </a:rPr>
              <a:t>飲み放題コースもあります！（税込み￥</a:t>
            </a:r>
            <a:r>
              <a:rPr lang="en-US" altLang="ja-JP" sz="1100" spc="-20" dirty="0">
                <a:latin typeface="HGP明朝E" panose="02020900000000000000" pitchFamily="18" charset="-128"/>
                <a:ea typeface="HGP明朝E" panose="02020900000000000000" pitchFamily="18" charset="-128"/>
              </a:rPr>
              <a:t>2,980</a:t>
            </a:r>
            <a:r>
              <a:rPr lang="ja-JP" altLang="en-US" sz="1100" spc="-20" dirty="0">
                <a:latin typeface="HGP明朝E" panose="02020900000000000000" pitchFamily="18" charset="-128"/>
                <a:ea typeface="HGP明朝E" panose="02020900000000000000" pitchFamily="18" charset="-128"/>
              </a:rPr>
              <a:t>～／２時間）</a:t>
            </a:r>
          </a:p>
        </p:txBody>
      </p:sp>
      <p:grpSp>
        <p:nvGrpSpPr>
          <p:cNvPr id="13" name="グループ化 12"/>
          <p:cNvGrpSpPr/>
          <p:nvPr/>
        </p:nvGrpSpPr>
        <p:grpSpPr>
          <a:xfrm>
            <a:off x="6442683" y="1497421"/>
            <a:ext cx="405363" cy="835770"/>
            <a:chOff x="6442683" y="1497421"/>
            <a:chExt cx="405363" cy="835770"/>
          </a:xfrm>
        </p:grpSpPr>
        <p:sp>
          <p:nvSpPr>
            <p:cNvPr id="10" name="正方形/長方形 9"/>
            <p:cNvSpPr/>
            <p:nvPr/>
          </p:nvSpPr>
          <p:spPr>
            <a:xfrm rot="21034701">
              <a:off x="6442683" y="1497421"/>
              <a:ext cx="338554" cy="498534"/>
            </a:xfrm>
            <a:prstGeom prst="rect">
              <a:avLst/>
            </a:prstGeom>
          </p:spPr>
          <p:txBody>
            <a:bodyPr vert="eaVert" wrap="none" lIns="0" tIns="0" rIns="0" bIns="0">
              <a:spAutoFit/>
            </a:bodyPr>
            <a:lstStyle/>
            <a:p>
              <a:r>
                <a:rPr lang="ja-JP" altLang="en-US" sz="2200" dirty="0">
                  <a:solidFill>
                    <a:srgbClr val="800000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旨い</a:t>
              </a:r>
            </a:p>
          </p:txBody>
        </p:sp>
        <p:sp>
          <p:nvSpPr>
            <p:cNvPr id="30" name="正方形/長方形 29"/>
            <p:cNvSpPr/>
            <p:nvPr/>
          </p:nvSpPr>
          <p:spPr>
            <a:xfrm rot="1690277">
              <a:off x="6509492" y="2051062"/>
              <a:ext cx="338554" cy="282129"/>
            </a:xfrm>
            <a:prstGeom prst="rect">
              <a:avLst/>
            </a:prstGeom>
          </p:spPr>
          <p:txBody>
            <a:bodyPr vert="eaVert" wrap="none" lIns="0" tIns="0" rIns="0" bIns="0">
              <a:spAutoFit/>
            </a:bodyPr>
            <a:lstStyle/>
            <a:p>
              <a:r>
                <a:rPr lang="ja-JP" altLang="en-US" sz="2200" dirty="0">
                  <a:solidFill>
                    <a:srgbClr val="800000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！</a:t>
              </a: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6827023" y="2505151"/>
            <a:ext cx="433002" cy="832649"/>
            <a:chOff x="6827023" y="2505151"/>
            <a:chExt cx="433002" cy="832649"/>
          </a:xfrm>
        </p:grpSpPr>
        <p:sp>
          <p:nvSpPr>
            <p:cNvPr id="29" name="正方形/長方形 28"/>
            <p:cNvSpPr/>
            <p:nvPr/>
          </p:nvSpPr>
          <p:spPr>
            <a:xfrm rot="1052269">
              <a:off x="6921471" y="2505151"/>
              <a:ext cx="338554" cy="498534"/>
            </a:xfrm>
            <a:prstGeom prst="rect">
              <a:avLst/>
            </a:prstGeom>
          </p:spPr>
          <p:txBody>
            <a:bodyPr vert="eaVert" wrap="none" lIns="0" tIns="0" rIns="0" bIns="0">
              <a:spAutoFit/>
            </a:bodyPr>
            <a:lstStyle/>
            <a:p>
              <a:r>
                <a:rPr lang="ja-JP" altLang="en-US" sz="2200" dirty="0">
                  <a:solidFill>
                    <a:srgbClr val="800000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安い</a:t>
              </a:r>
            </a:p>
          </p:txBody>
        </p:sp>
        <p:sp>
          <p:nvSpPr>
            <p:cNvPr id="32" name="正方形/長方形 31"/>
            <p:cNvSpPr/>
            <p:nvPr/>
          </p:nvSpPr>
          <p:spPr>
            <a:xfrm rot="2893306">
              <a:off x="6798811" y="3027458"/>
              <a:ext cx="338554" cy="282129"/>
            </a:xfrm>
            <a:prstGeom prst="rect">
              <a:avLst/>
            </a:prstGeom>
          </p:spPr>
          <p:txBody>
            <a:bodyPr vert="eaVert" wrap="none" lIns="0" tIns="0" rIns="0" bIns="0">
              <a:spAutoFit/>
            </a:bodyPr>
            <a:lstStyle/>
            <a:p>
              <a:r>
                <a:rPr lang="ja-JP" altLang="en-US" sz="2200" dirty="0">
                  <a:solidFill>
                    <a:srgbClr val="800000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！</a:t>
              </a: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6729702" y="5112137"/>
            <a:ext cx="478684" cy="2109650"/>
            <a:chOff x="6729702" y="5112137"/>
            <a:chExt cx="478684" cy="2109650"/>
          </a:xfrm>
        </p:grpSpPr>
        <p:sp>
          <p:nvSpPr>
            <p:cNvPr id="37" name="正方形/長方形 36"/>
            <p:cNvSpPr/>
            <p:nvPr/>
          </p:nvSpPr>
          <p:spPr>
            <a:xfrm rot="556369">
              <a:off x="6869832" y="5112137"/>
              <a:ext cx="338554" cy="1784143"/>
            </a:xfrm>
            <a:prstGeom prst="rect">
              <a:avLst/>
            </a:prstGeom>
          </p:spPr>
          <p:txBody>
            <a:bodyPr vert="eaVert" wrap="none" lIns="0" tIns="0" rIns="0" bIns="0">
              <a:spAutoFit/>
            </a:bodyPr>
            <a:lstStyle/>
            <a:p>
              <a:r>
                <a:rPr lang="ja-JP" altLang="en-US" sz="2200" dirty="0">
                  <a:solidFill>
                    <a:srgbClr val="800000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ボリューム満点</a:t>
              </a:r>
            </a:p>
          </p:txBody>
        </p:sp>
        <p:sp>
          <p:nvSpPr>
            <p:cNvPr id="38" name="正方形/長方形 37"/>
            <p:cNvSpPr/>
            <p:nvPr/>
          </p:nvSpPr>
          <p:spPr>
            <a:xfrm rot="2363786">
              <a:off x="6729702" y="6939658"/>
              <a:ext cx="338554" cy="282129"/>
            </a:xfrm>
            <a:prstGeom prst="rect">
              <a:avLst/>
            </a:prstGeom>
          </p:spPr>
          <p:txBody>
            <a:bodyPr vert="eaVert" wrap="none" lIns="0" tIns="0" rIns="0" bIns="0">
              <a:spAutoFit/>
            </a:bodyPr>
            <a:lstStyle/>
            <a:p>
              <a:r>
                <a:rPr lang="ja-JP" altLang="en-US" sz="2200" dirty="0">
                  <a:solidFill>
                    <a:srgbClr val="800000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！</a:t>
              </a:r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6560944" y="7616315"/>
            <a:ext cx="954107" cy="615553"/>
            <a:chOff x="6465694" y="8102090"/>
            <a:chExt cx="954107" cy="615553"/>
          </a:xfrm>
        </p:grpSpPr>
        <p:sp>
          <p:nvSpPr>
            <p:cNvPr id="40" name="正方形/長方形 39"/>
            <p:cNvSpPr/>
            <p:nvPr/>
          </p:nvSpPr>
          <p:spPr>
            <a:xfrm>
              <a:off x="6465694" y="8102090"/>
              <a:ext cx="954107" cy="615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50000"/>
                </a:lnSpc>
              </a:pPr>
              <a:r>
                <a:rPr lang="ja-JP" altLang="en-US" sz="6000" dirty="0">
                  <a:ln w="44450" cap="rnd">
                    <a:solidFill>
                      <a:schemeClr val="bg1"/>
                    </a:solidFill>
                    <a:round/>
                  </a:ln>
                  <a:solidFill>
                    <a:srgbClr val="CC0000"/>
                  </a:solidFill>
                  <a:effectLst/>
                  <a:latin typeface="HGP明朝E" panose="02020900000000000000" pitchFamily="18" charset="-128"/>
                  <a:ea typeface="HGP明朝E" panose="02020900000000000000" pitchFamily="18" charset="-128"/>
                </a:rPr>
                <a:t>～</a:t>
              </a:r>
              <a:endParaRPr lang="en-US" altLang="ja-JP" sz="6000" dirty="0">
                <a:ln w="44450" cap="rnd">
                  <a:solidFill>
                    <a:schemeClr val="bg1"/>
                  </a:solidFill>
                  <a:round/>
                </a:ln>
                <a:solidFill>
                  <a:srgbClr val="CC0000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20000"/>
                </a:lnSpc>
              </a:pPr>
              <a:r>
                <a:rPr lang="zh-CN" altLang="en-US" sz="1800" dirty="0">
                  <a:ln w="44450" cap="rnd">
                    <a:solidFill>
                      <a:schemeClr val="bg1"/>
                    </a:solidFill>
                    <a:round/>
                  </a:ln>
                  <a:solidFill>
                    <a:srgbClr val="CC0000"/>
                  </a:solidFill>
                  <a:effectLst/>
                  <a:latin typeface="HGP明朝E" panose="02020900000000000000" pitchFamily="18" charset="-128"/>
                  <a:ea typeface="HGP明朝E" panose="02020900000000000000" pitchFamily="18" charset="-128"/>
                </a:rPr>
                <a:t>（税込）</a:t>
              </a:r>
              <a:endParaRPr lang="ja-JP" altLang="en-US" sz="5400" dirty="0">
                <a:ln w="44450" cap="rnd">
                  <a:solidFill>
                    <a:schemeClr val="bg1"/>
                  </a:solidFill>
                  <a:round/>
                </a:ln>
                <a:solidFill>
                  <a:srgbClr val="CC0000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6465694" y="8102090"/>
              <a:ext cx="954107" cy="615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50000"/>
                </a:lnSpc>
              </a:pPr>
              <a:r>
                <a:rPr lang="ja-JP" altLang="en-US" sz="6000" dirty="0">
                  <a:solidFill>
                    <a:srgbClr val="CC0000"/>
                  </a:solidFill>
                  <a:effectLst/>
                  <a:latin typeface="HGP明朝E" panose="02020900000000000000" pitchFamily="18" charset="-128"/>
                  <a:ea typeface="HGP明朝E" panose="02020900000000000000" pitchFamily="18" charset="-128"/>
                </a:rPr>
                <a:t>～</a:t>
              </a:r>
              <a:endParaRPr lang="en-US" altLang="ja-JP" sz="6000" dirty="0">
                <a:solidFill>
                  <a:srgbClr val="CC0000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20000"/>
                </a:lnSpc>
              </a:pPr>
              <a:r>
                <a:rPr lang="zh-CN" altLang="en-US" sz="1800" dirty="0">
                  <a:solidFill>
                    <a:srgbClr val="CC0000"/>
                  </a:solidFill>
                  <a:effectLst/>
                  <a:latin typeface="HGP明朝E" panose="02020900000000000000" pitchFamily="18" charset="-128"/>
                  <a:ea typeface="HGP明朝E" panose="02020900000000000000" pitchFamily="18" charset="-128"/>
                </a:rPr>
                <a:t>（税込）</a:t>
              </a:r>
              <a:endParaRPr lang="ja-JP" altLang="en-US" sz="5400" dirty="0">
                <a:solidFill>
                  <a:srgbClr val="CC0000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</p:grpSp>
      <p:grpSp>
        <p:nvGrpSpPr>
          <p:cNvPr id="43" name="グループ化 42"/>
          <p:cNvGrpSpPr/>
          <p:nvPr/>
        </p:nvGrpSpPr>
        <p:grpSpPr>
          <a:xfrm>
            <a:off x="4525765" y="6991746"/>
            <a:ext cx="2178481" cy="1380378"/>
            <a:chOff x="2371343" y="6918412"/>
            <a:chExt cx="2178481" cy="1380378"/>
          </a:xfrm>
        </p:grpSpPr>
        <p:sp>
          <p:nvSpPr>
            <p:cNvPr id="41" name="正方形/長方形 40"/>
            <p:cNvSpPr/>
            <p:nvPr/>
          </p:nvSpPr>
          <p:spPr>
            <a:xfrm>
              <a:off x="2371343" y="6918412"/>
              <a:ext cx="2178481" cy="138037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2000" dirty="0">
                  <a:ln w="44450" cap="rnd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/>
                  <a:latin typeface="HGP明朝E" panose="02020900000000000000" pitchFamily="18" charset="-128"/>
                  <a:ea typeface="HGP明朝E" panose="02020900000000000000" pitchFamily="18" charset="-128"/>
                </a:rPr>
                <a:t>一人前</a:t>
              </a:r>
              <a:endParaRPr lang="en-US" altLang="ja-JP" sz="2000" dirty="0">
                <a:ln w="44450" cap="rnd"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85000"/>
                </a:lnSpc>
              </a:pPr>
              <a:r>
                <a:rPr lang="en-US" altLang="ja-JP" sz="6000" spc="300" dirty="0">
                  <a:ln w="44450" cap="rnd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/>
                  <a:latin typeface="HGP明朝E" panose="02020900000000000000" pitchFamily="18" charset="-128"/>
                  <a:ea typeface="HGP明朝E" panose="02020900000000000000" pitchFamily="18" charset="-128"/>
                </a:rPr>
                <a:t>¥</a:t>
              </a:r>
              <a:r>
                <a:rPr lang="en-US" altLang="ja-JP" sz="8200" spc="300" dirty="0">
                  <a:ln w="44450" cap="rnd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/>
                  <a:latin typeface="HGP明朝E" panose="02020900000000000000" pitchFamily="18" charset="-128"/>
                  <a:ea typeface="HGP明朝E" panose="02020900000000000000" pitchFamily="18" charset="-128"/>
                </a:rPr>
                <a:t>980</a:t>
              </a:r>
              <a:endParaRPr lang="ja-JP" altLang="en-US" sz="8000" spc="300" dirty="0">
                <a:ln w="44450" cap="rnd"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2371343" y="6918412"/>
              <a:ext cx="2178481" cy="138037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2000" dirty="0">
                  <a:solidFill>
                    <a:srgbClr val="CC0000"/>
                  </a:solidFill>
                  <a:effectLst/>
                  <a:latin typeface="HGP明朝E" panose="02020900000000000000" pitchFamily="18" charset="-128"/>
                  <a:ea typeface="HGP明朝E" panose="02020900000000000000" pitchFamily="18" charset="-128"/>
                </a:rPr>
                <a:t>一人前</a:t>
              </a:r>
              <a:endParaRPr lang="en-US" altLang="ja-JP" sz="2000" dirty="0">
                <a:solidFill>
                  <a:srgbClr val="CC0000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85000"/>
                </a:lnSpc>
              </a:pPr>
              <a:r>
                <a:rPr lang="en-US" altLang="ja-JP" sz="6000" spc="300" dirty="0">
                  <a:solidFill>
                    <a:srgbClr val="CC0000"/>
                  </a:solidFill>
                  <a:effectLst/>
                  <a:latin typeface="HGP明朝E" panose="02020900000000000000" pitchFamily="18" charset="-128"/>
                  <a:ea typeface="HGP明朝E" panose="02020900000000000000" pitchFamily="18" charset="-128"/>
                </a:rPr>
                <a:t>¥</a:t>
              </a:r>
              <a:r>
                <a:rPr lang="en-US" altLang="ja-JP" sz="8200" spc="300" dirty="0">
                  <a:solidFill>
                    <a:srgbClr val="CC0000"/>
                  </a:solidFill>
                  <a:effectLst/>
                  <a:latin typeface="HGP明朝E" panose="02020900000000000000" pitchFamily="18" charset="-128"/>
                  <a:ea typeface="HGP明朝E" panose="02020900000000000000" pitchFamily="18" charset="-128"/>
                </a:rPr>
                <a:t>980</a:t>
              </a:r>
              <a:endParaRPr lang="ja-JP" altLang="en-US" sz="8000" spc="300" dirty="0">
                <a:solidFill>
                  <a:srgbClr val="CC0000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226</Words>
  <Application>Microsoft Office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HGP明朝E</vt:lpstr>
      <vt:lpstr>HG丸ｺﾞｼｯｸM-PRO</vt:lpstr>
      <vt:lpstr>ＭＳ Ｐゴシック</vt:lpstr>
      <vt:lpstr>ＭＳ Ｐ明朝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2016-11-23T00:59:56Z</dcterms:created>
  <dcterms:modified xsi:type="dcterms:W3CDTF">2017-02-23T09:02:40Z</dcterms:modified>
</cp:coreProperties>
</file>