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099300" cy="102346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531E"/>
    <a:srgbClr val="C8152D"/>
    <a:srgbClr val="CC0000"/>
    <a:srgbClr val="CC3300"/>
    <a:srgbClr val="663300"/>
    <a:srgbClr val="996633"/>
    <a:srgbClr val="FFFFE1"/>
    <a:srgbClr val="FFFFCC"/>
    <a:srgbClr val="EB6D9A"/>
    <a:srgbClr val="6FBA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13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1904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3076877" cy="511498"/>
          </a:xfrm>
          <a:prstGeom prst="rect">
            <a:avLst/>
          </a:prstGeom>
        </p:spPr>
        <p:txBody>
          <a:bodyPr vert="horz" lIns="89167" tIns="44584" rIns="89167" bIns="44584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0887" y="0"/>
            <a:ext cx="3076877" cy="511498"/>
          </a:xfrm>
          <a:prstGeom prst="rect">
            <a:avLst/>
          </a:prstGeom>
        </p:spPr>
        <p:txBody>
          <a:bodyPr vert="horz" lIns="89167" tIns="44584" rIns="89167" bIns="44584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4" y="9721565"/>
            <a:ext cx="3076877" cy="511497"/>
          </a:xfrm>
          <a:prstGeom prst="rect">
            <a:avLst/>
          </a:prstGeom>
        </p:spPr>
        <p:txBody>
          <a:bodyPr vert="horz" lIns="89167" tIns="44584" rIns="89167" bIns="44584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0887" y="9721565"/>
            <a:ext cx="3076877" cy="511497"/>
          </a:xfrm>
          <a:prstGeom prst="rect">
            <a:avLst/>
          </a:prstGeom>
        </p:spPr>
        <p:txBody>
          <a:bodyPr vert="horz" lIns="89167" tIns="44584" rIns="89167" bIns="44584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6" y="2"/>
            <a:ext cx="3076363" cy="513507"/>
          </a:xfrm>
          <a:prstGeom prst="rect">
            <a:avLst/>
          </a:prstGeom>
        </p:spPr>
        <p:txBody>
          <a:bodyPr vert="horz" lIns="94750" tIns="47376" rIns="94750" bIns="47376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300" y="2"/>
            <a:ext cx="3076363" cy="513507"/>
          </a:xfrm>
          <a:prstGeom prst="rect">
            <a:avLst/>
          </a:prstGeom>
        </p:spPr>
        <p:txBody>
          <a:bodyPr vert="horz" lIns="94750" tIns="47376" rIns="94750" bIns="47376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19338" y="1277938"/>
            <a:ext cx="2460625" cy="3455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0" tIns="47376" rIns="94750" bIns="47376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11"/>
            <a:ext cx="5679440" cy="4029878"/>
          </a:xfrm>
          <a:prstGeom prst="rect">
            <a:avLst/>
          </a:prstGeom>
        </p:spPr>
        <p:txBody>
          <a:bodyPr vert="horz" lIns="94750" tIns="47376" rIns="94750" bIns="4737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6" y="9721110"/>
            <a:ext cx="3076363" cy="513506"/>
          </a:xfrm>
          <a:prstGeom prst="rect">
            <a:avLst/>
          </a:prstGeom>
        </p:spPr>
        <p:txBody>
          <a:bodyPr vert="horz" lIns="94750" tIns="47376" rIns="94750" bIns="47376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300" y="9721110"/>
            <a:ext cx="3076363" cy="513506"/>
          </a:xfrm>
          <a:prstGeom prst="rect">
            <a:avLst/>
          </a:prstGeom>
        </p:spPr>
        <p:txBody>
          <a:bodyPr vert="horz" lIns="94750" tIns="47376" rIns="94750" bIns="47376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図 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22"/>
            <a:ext cx="7776000" cy="10904065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797" y="9154256"/>
            <a:ext cx="3270511" cy="1335027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1602" y="5587206"/>
            <a:ext cx="2450597" cy="1051562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405" y="5586123"/>
            <a:ext cx="2450597" cy="1051562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6772" y="8109935"/>
            <a:ext cx="2185420" cy="2185420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757" y="403810"/>
            <a:ext cx="1252731" cy="1298451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 rot="493731">
            <a:off x="5765797" y="783364"/>
            <a:ext cx="1627188" cy="615553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effectLst>
                  <a:glow rad="139700">
                    <a:srgbClr val="C00000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大切な人への</a:t>
            </a:r>
          </a:p>
          <a:p>
            <a:pPr algn="ctr"/>
            <a:r>
              <a:rPr lang="ja-JP" altLang="en-US" sz="2000" b="1" dirty="0">
                <a:solidFill>
                  <a:schemeClr val="bg1"/>
                </a:solidFill>
                <a:effectLst>
                  <a:glow rad="139700">
                    <a:srgbClr val="C00000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プレゼント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2904659" y="437804"/>
            <a:ext cx="2000548" cy="507831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pPr algn="ctr"/>
            <a:r>
              <a:rPr lang="ja-JP" altLang="en-US" sz="3300" spc="500" dirty="0">
                <a:solidFill>
                  <a:srgbClr val="77531E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家事代行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6877" y="987939"/>
            <a:ext cx="1286259" cy="310897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1446577" y="1227035"/>
            <a:ext cx="4783361" cy="2240613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pPr algn="ctr" fontAlgn="ctr">
              <a:lnSpc>
                <a:spcPct val="80000"/>
              </a:lnSpc>
            </a:pPr>
            <a:r>
              <a:rPr lang="ja-JP" altLang="en-US" sz="13200" spc="100" dirty="0">
                <a:solidFill>
                  <a:srgbClr val="C8152D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母</a:t>
            </a:r>
            <a:r>
              <a:rPr lang="ja-JP" altLang="en-US" sz="10600" spc="100" dirty="0">
                <a:solidFill>
                  <a:srgbClr val="C8152D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の</a:t>
            </a:r>
            <a:r>
              <a:rPr lang="ja-JP" altLang="en-US" sz="13200" spc="100" dirty="0">
                <a:solidFill>
                  <a:srgbClr val="C8152D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日</a:t>
            </a:r>
            <a:endParaRPr lang="en-US" altLang="ja-JP" sz="13200" spc="100" dirty="0">
              <a:solidFill>
                <a:srgbClr val="C8152D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algn="ctr">
              <a:lnSpc>
                <a:spcPct val="70000"/>
              </a:lnSpc>
            </a:pPr>
            <a:r>
              <a:rPr lang="ja-JP" altLang="en-US" sz="5000" spc="300" dirty="0">
                <a:solidFill>
                  <a:srgbClr val="C8152D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キャンペーン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1088005" y="3850448"/>
            <a:ext cx="5569742" cy="3086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ja-JP" altLang="en-US" spc="300" dirty="0">
                <a:solidFill>
                  <a:srgbClr val="77531E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今年は</a:t>
            </a:r>
            <a:r>
              <a:rPr lang="en-US" altLang="ja-JP" spc="300" dirty="0">
                <a:solidFill>
                  <a:srgbClr val="77531E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『</a:t>
            </a:r>
            <a:r>
              <a:rPr lang="ja-JP" altLang="en-US" spc="300" dirty="0">
                <a:solidFill>
                  <a:srgbClr val="77531E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モノ</a:t>
            </a:r>
            <a:r>
              <a:rPr lang="en-US" altLang="ja-JP" spc="300" dirty="0">
                <a:solidFill>
                  <a:srgbClr val="77531E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』</a:t>
            </a:r>
            <a:r>
              <a:rPr lang="ja-JP" altLang="en-US" spc="300" dirty="0">
                <a:solidFill>
                  <a:srgbClr val="77531E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ギフトより、</a:t>
            </a:r>
            <a:r>
              <a:rPr lang="en-US" altLang="ja-JP" spc="300" dirty="0">
                <a:solidFill>
                  <a:srgbClr val="77531E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『</a:t>
            </a:r>
            <a:r>
              <a:rPr lang="ja-JP" altLang="en-US" spc="300" dirty="0">
                <a:solidFill>
                  <a:srgbClr val="77531E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コト</a:t>
            </a:r>
            <a:r>
              <a:rPr lang="en-US" altLang="ja-JP" spc="300" dirty="0">
                <a:solidFill>
                  <a:srgbClr val="77531E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』</a:t>
            </a:r>
            <a:r>
              <a:rPr lang="ja-JP" altLang="en-US" spc="300" dirty="0">
                <a:solidFill>
                  <a:srgbClr val="77531E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ギフト</a:t>
            </a:r>
            <a:r>
              <a:rPr lang="ja-JP" altLang="en-US" spc="-200" dirty="0">
                <a:solidFill>
                  <a:srgbClr val="77531E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で</a:t>
            </a:r>
            <a:r>
              <a:rPr lang="ja-JP" altLang="en-US" spc="-800" dirty="0">
                <a:solidFill>
                  <a:srgbClr val="77531E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！</a:t>
            </a:r>
            <a:r>
              <a:rPr lang="ja-JP" altLang="en-US" spc="-300" dirty="0">
                <a:solidFill>
                  <a:srgbClr val="77531E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！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277937" y="4518768"/>
            <a:ext cx="1446213" cy="490904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>
              <a:lnSpc>
                <a:spcPct val="110000"/>
              </a:lnSpc>
            </a:pPr>
            <a:r>
              <a:rPr lang="ja-JP" altLang="en-US" sz="1450" spc="100" dirty="0">
                <a:solidFill>
                  <a:srgbClr val="77531E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特別ギフトカード</a:t>
            </a:r>
          </a:p>
          <a:p>
            <a:pPr>
              <a:lnSpc>
                <a:spcPct val="110000"/>
              </a:lnSpc>
            </a:pPr>
            <a:r>
              <a:rPr lang="ja-JP" altLang="en-US" sz="1450" spc="100" dirty="0">
                <a:solidFill>
                  <a:srgbClr val="77531E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販売</a:t>
            </a:r>
            <a:r>
              <a:rPr lang="ja-JP" altLang="en-US" sz="1450" spc="-200" dirty="0">
                <a:solidFill>
                  <a:srgbClr val="77531E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中</a:t>
            </a:r>
            <a:r>
              <a:rPr lang="ja-JP" altLang="en-US" sz="1450" spc="100" dirty="0">
                <a:solidFill>
                  <a:srgbClr val="77531E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！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2905125" y="4282768"/>
            <a:ext cx="2850139" cy="110799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ja-JP" sz="9000" spc="-600" dirty="0">
                <a:solidFill>
                  <a:srgbClr val="77531E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5</a:t>
            </a:r>
            <a:r>
              <a:rPr lang="ja-JP" altLang="en-US" sz="5600" spc="-600" dirty="0">
                <a:solidFill>
                  <a:srgbClr val="77531E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月</a:t>
            </a:r>
            <a:r>
              <a:rPr lang="en-US" altLang="ja-JP" sz="9000" spc="-600" dirty="0">
                <a:solidFill>
                  <a:srgbClr val="77531E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10</a:t>
            </a:r>
            <a:r>
              <a:rPr lang="ja-JP" altLang="en-US" sz="5600" spc="-600" dirty="0">
                <a:solidFill>
                  <a:srgbClr val="77531E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日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5800191" y="4466136"/>
            <a:ext cx="477054" cy="796693"/>
          </a:xfrm>
          <a:prstGeom prst="rect">
            <a:avLst/>
          </a:prstGeom>
        </p:spPr>
        <p:txBody>
          <a:bodyPr vert="eaVert" wrap="none" lIns="0" tIns="0" rIns="0" bIns="0">
            <a:spAutoFit/>
          </a:bodyPr>
          <a:lstStyle/>
          <a:p>
            <a:r>
              <a:rPr lang="ja-JP" altLang="en-US" sz="3100" spc="300" dirty="0">
                <a:solidFill>
                  <a:srgbClr val="77531E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まで</a:t>
            </a: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196" y="3637850"/>
            <a:ext cx="5346203" cy="79248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227" y="6831933"/>
            <a:ext cx="618745" cy="463297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552" y="6841458"/>
            <a:ext cx="618745" cy="463297"/>
          </a:xfrm>
          <a:prstGeom prst="rect">
            <a:avLst/>
          </a:prstGeom>
        </p:spPr>
      </p:pic>
      <p:sp>
        <p:nvSpPr>
          <p:cNvPr id="16" name="正方形/長方形 15"/>
          <p:cNvSpPr/>
          <p:nvPr/>
        </p:nvSpPr>
        <p:spPr>
          <a:xfrm>
            <a:off x="1962150" y="6838030"/>
            <a:ext cx="3819794" cy="4985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ja-JP" altLang="en-US" sz="1350" spc="50" dirty="0">
                <a:solidFill>
                  <a:srgbClr val="77531E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お掃除／お料理／食器洗い／買い物／ゴミ出し</a:t>
            </a:r>
          </a:p>
          <a:p>
            <a:pPr algn="ctr">
              <a:lnSpc>
                <a:spcPct val="120000"/>
              </a:lnSpc>
            </a:pPr>
            <a:r>
              <a:rPr lang="ja-JP" altLang="en-US" sz="1350" spc="50" dirty="0">
                <a:solidFill>
                  <a:srgbClr val="77531E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お洗濯／アイロンがけ など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1922448" y="7601360"/>
            <a:ext cx="3931500" cy="5847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ja-JP" altLang="en-US" sz="1900" b="1" dirty="0">
                <a:solidFill>
                  <a:srgbClr val="C8152D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さらに、キャンペーン限定で</a:t>
            </a:r>
            <a:endParaRPr lang="en-US" altLang="ja-JP" sz="1900" b="1" dirty="0">
              <a:solidFill>
                <a:srgbClr val="C8152D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algn="ctr">
              <a:spcBef>
                <a:spcPts val="600"/>
              </a:spcBef>
            </a:pPr>
            <a:r>
              <a:rPr lang="ja-JP" altLang="en-US" sz="1400" dirty="0">
                <a:solidFill>
                  <a:srgbClr val="77531E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水回りクリーニング／レンジフードクリーニング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5355305" y="8445211"/>
            <a:ext cx="1426496" cy="14060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45000"/>
              </a:lnSpc>
            </a:pPr>
            <a:r>
              <a:rPr lang="ja-JP" altLang="en-US" sz="1300" spc="120" dirty="0">
                <a:solidFill>
                  <a:srgbClr val="C8152D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お申込みの</a:t>
            </a:r>
          </a:p>
          <a:p>
            <a:pPr>
              <a:lnSpc>
                <a:spcPct val="145000"/>
              </a:lnSpc>
            </a:pPr>
            <a:r>
              <a:rPr lang="ja-JP" altLang="en-US" sz="1300" spc="120" dirty="0">
                <a:solidFill>
                  <a:srgbClr val="C8152D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お客様に</a:t>
            </a:r>
          </a:p>
          <a:p>
            <a:pPr>
              <a:lnSpc>
                <a:spcPct val="145000"/>
              </a:lnSpc>
            </a:pPr>
            <a:r>
              <a:rPr lang="ja-JP" altLang="en-US" sz="1300" spc="120" dirty="0">
                <a:solidFill>
                  <a:srgbClr val="C8152D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もれなく</a:t>
            </a:r>
          </a:p>
          <a:p>
            <a:pPr>
              <a:lnSpc>
                <a:spcPct val="145000"/>
              </a:lnSpc>
            </a:pPr>
            <a:r>
              <a:rPr lang="ja-JP" altLang="en-US" sz="1300" spc="120" dirty="0">
                <a:solidFill>
                  <a:srgbClr val="C8152D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カーネーションを</a:t>
            </a:r>
          </a:p>
          <a:p>
            <a:pPr>
              <a:lnSpc>
                <a:spcPct val="145000"/>
              </a:lnSpc>
            </a:pPr>
            <a:r>
              <a:rPr lang="ja-JP" altLang="en-US" sz="1300" spc="120" dirty="0">
                <a:solidFill>
                  <a:srgbClr val="C8152D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プレゼント</a:t>
            </a:r>
          </a:p>
        </p:txBody>
      </p:sp>
      <p:grpSp>
        <p:nvGrpSpPr>
          <p:cNvPr id="23" name="グループ化 22"/>
          <p:cNvGrpSpPr/>
          <p:nvPr/>
        </p:nvGrpSpPr>
        <p:grpSpPr>
          <a:xfrm>
            <a:off x="1631651" y="5734522"/>
            <a:ext cx="1935210" cy="807913"/>
            <a:chOff x="1631651" y="5734522"/>
            <a:chExt cx="1935210" cy="807913"/>
          </a:xfrm>
        </p:grpSpPr>
        <p:sp>
          <p:nvSpPr>
            <p:cNvPr id="20" name="正方形/長方形 19"/>
            <p:cNvSpPr/>
            <p:nvPr/>
          </p:nvSpPr>
          <p:spPr>
            <a:xfrm>
              <a:off x="1631651" y="5734522"/>
              <a:ext cx="1935210" cy="807913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/>
            <a:p>
              <a:pPr>
                <a:lnSpc>
                  <a:spcPts val="1900"/>
                </a:lnSpc>
              </a:pPr>
              <a:r>
                <a:rPr lang="en-US" altLang="ja-JP" sz="1900" spc="300" dirty="0">
                  <a:solidFill>
                    <a:srgbClr val="77531E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2</a:t>
              </a:r>
              <a:r>
                <a:rPr lang="ja-JP" altLang="en-US" sz="1900" spc="300" dirty="0">
                  <a:solidFill>
                    <a:srgbClr val="77531E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時間</a:t>
              </a:r>
              <a:endParaRPr lang="en-US" altLang="ja-JP" sz="1900" spc="300" dirty="0">
                <a:solidFill>
                  <a:srgbClr val="77531E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ts val="4400"/>
                </a:lnSpc>
              </a:pPr>
              <a:r>
                <a:rPr lang="en-US" altLang="ja-JP" sz="2700" spc="-100" dirty="0">
                  <a:solidFill>
                    <a:srgbClr val="77531E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¥</a:t>
              </a:r>
              <a:r>
                <a:rPr lang="en-US" altLang="ja-JP" sz="4200" spc="-100" dirty="0">
                  <a:solidFill>
                    <a:srgbClr val="77531E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15,120</a:t>
              </a:r>
              <a:endParaRPr lang="ja-JP" altLang="en-US" sz="4200" spc="-100" dirty="0">
                <a:solidFill>
                  <a:srgbClr val="77531E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21" name="正方形/長方形 20"/>
            <p:cNvSpPr/>
            <p:nvPr/>
          </p:nvSpPr>
          <p:spPr>
            <a:xfrm>
              <a:off x="3305994" y="6034131"/>
              <a:ext cx="184666" cy="461665"/>
            </a:xfrm>
            <a:prstGeom prst="rect">
              <a:avLst/>
            </a:prstGeom>
          </p:spPr>
          <p:txBody>
            <a:bodyPr vert="eaVert" wrap="none" lIns="0" tIns="0" rIns="0" bIns="0" anchor="ctr" anchorCtr="0">
              <a:spAutoFit/>
            </a:bodyPr>
            <a:lstStyle/>
            <a:p>
              <a:r>
                <a:rPr lang="ja-JP" altLang="en-US" sz="1200" dirty="0">
                  <a:solidFill>
                    <a:srgbClr val="77531E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（税込）</a:t>
              </a:r>
            </a:p>
          </p:txBody>
        </p:sp>
      </p:grpSp>
      <p:grpSp>
        <p:nvGrpSpPr>
          <p:cNvPr id="24" name="グループ化 23"/>
          <p:cNvGrpSpPr/>
          <p:nvPr/>
        </p:nvGrpSpPr>
        <p:grpSpPr>
          <a:xfrm>
            <a:off x="4317914" y="5724997"/>
            <a:ext cx="1935210" cy="807913"/>
            <a:chOff x="1631651" y="5734522"/>
            <a:chExt cx="1935210" cy="807913"/>
          </a:xfrm>
        </p:grpSpPr>
        <p:sp>
          <p:nvSpPr>
            <p:cNvPr id="25" name="正方形/長方形 24"/>
            <p:cNvSpPr/>
            <p:nvPr/>
          </p:nvSpPr>
          <p:spPr>
            <a:xfrm>
              <a:off x="1631651" y="5734522"/>
              <a:ext cx="1935210" cy="807913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/>
            <a:p>
              <a:pPr>
                <a:lnSpc>
                  <a:spcPts val="1900"/>
                </a:lnSpc>
              </a:pPr>
              <a:r>
                <a:rPr lang="en-US" altLang="ja-JP" sz="1900" spc="300" dirty="0">
                  <a:solidFill>
                    <a:srgbClr val="77531E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3</a:t>
              </a:r>
              <a:r>
                <a:rPr lang="ja-JP" altLang="en-US" sz="1900" spc="300" dirty="0">
                  <a:solidFill>
                    <a:srgbClr val="77531E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時間</a:t>
              </a:r>
              <a:endParaRPr lang="en-US" altLang="ja-JP" sz="1900" spc="300" dirty="0">
                <a:solidFill>
                  <a:srgbClr val="77531E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  <a:p>
              <a:pPr>
                <a:lnSpc>
                  <a:spcPts val="4400"/>
                </a:lnSpc>
              </a:pPr>
              <a:r>
                <a:rPr lang="en-US" altLang="ja-JP" sz="2700" spc="-100" dirty="0">
                  <a:solidFill>
                    <a:srgbClr val="77531E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¥</a:t>
              </a:r>
              <a:r>
                <a:rPr lang="en-US" altLang="ja-JP" sz="4200" spc="-100" dirty="0">
                  <a:solidFill>
                    <a:srgbClr val="77531E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21,600</a:t>
              </a:r>
              <a:endParaRPr lang="ja-JP" altLang="en-US" sz="4200" spc="-100" dirty="0">
                <a:solidFill>
                  <a:srgbClr val="77531E"/>
                </a:solidFill>
                <a:latin typeface="HGP明朝E" panose="02020900000000000000" pitchFamily="18" charset="-128"/>
                <a:ea typeface="HGP明朝E" panose="02020900000000000000" pitchFamily="18" charset="-128"/>
              </a:endParaRPr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3305994" y="6034131"/>
              <a:ext cx="184666" cy="461665"/>
            </a:xfrm>
            <a:prstGeom prst="rect">
              <a:avLst/>
            </a:prstGeom>
          </p:spPr>
          <p:txBody>
            <a:bodyPr vert="eaVert" wrap="none" lIns="0" tIns="0" rIns="0" bIns="0" anchor="ctr" anchorCtr="0">
              <a:spAutoFit/>
            </a:bodyPr>
            <a:lstStyle/>
            <a:p>
              <a:r>
                <a:rPr lang="ja-JP" altLang="en-US" sz="1200" dirty="0">
                  <a:solidFill>
                    <a:srgbClr val="77531E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（税込）</a:t>
              </a:r>
            </a:p>
          </p:txBody>
        </p:sp>
      </p:grpSp>
      <p:sp>
        <p:nvSpPr>
          <p:cNvPr id="29" name="正方形/長方形 28"/>
          <p:cNvSpPr/>
          <p:nvPr/>
        </p:nvSpPr>
        <p:spPr>
          <a:xfrm>
            <a:off x="676046" y="9231223"/>
            <a:ext cx="2890816" cy="11585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de-DE" sz="9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お問い合わせ・お申し込みは</a:t>
            </a:r>
            <a:endParaRPr lang="en-US" altLang="ja-JP" sz="900" dirty="0">
              <a:solidFill>
                <a:schemeClr val="bg1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ja-JP" altLang="de-DE" sz="185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アスクルサービス</a:t>
            </a:r>
            <a:endParaRPr lang="de-DE" altLang="ja-JP" sz="1850" dirty="0">
              <a:solidFill>
                <a:schemeClr val="bg1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fontAlgn="ctr">
              <a:lnSpc>
                <a:spcPct val="85000"/>
              </a:lnSpc>
            </a:pPr>
            <a:r>
              <a:rPr lang="de-DE" altLang="ja-JP" sz="1200" spc="2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TEL</a:t>
            </a:r>
            <a:r>
              <a:rPr lang="ja-JP" altLang="en-US" sz="12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 </a:t>
            </a:r>
            <a:r>
              <a:rPr lang="de-DE" altLang="ja-JP" sz="12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:</a:t>
            </a:r>
            <a:r>
              <a:rPr lang="ja-JP" altLang="en-US" sz="12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 </a:t>
            </a:r>
            <a:r>
              <a:rPr lang="de-DE" altLang="ja-JP" sz="29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03-1234-1111</a:t>
            </a:r>
          </a:p>
          <a:p>
            <a:pPr>
              <a:spcBef>
                <a:spcPts val="100"/>
              </a:spcBef>
            </a:pPr>
            <a:r>
              <a:rPr lang="ja-JP" altLang="de-DE" sz="105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住所：東京都江東区豊洲３－２－３</a:t>
            </a:r>
            <a:endParaRPr lang="en-US" altLang="ja-JP" sz="1050" dirty="0">
              <a:solidFill>
                <a:schemeClr val="bg1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de-DE" altLang="ja-JP" sz="105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http://www.askult.com/</a:t>
            </a:r>
            <a:endParaRPr lang="ja-JP" altLang="en-US" sz="1050" dirty="0">
              <a:solidFill>
                <a:schemeClr val="bg1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213</Words>
  <Application>Microsoft Office PowerPoint</Application>
  <PresentationFormat>ユーザー設定</PresentationFormat>
  <Paragraphs>47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HGP明朝E</vt:lpstr>
      <vt:lpstr>HG丸ｺﾞｼｯｸM-PRO</vt:lpstr>
      <vt:lpstr>HG明朝E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2016-12-20T11:53:35Z</dcterms:created>
  <dcterms:modified xsi:type="dcterms:W3CDTF">2017-02-23T09:06:26Z</dcterms:modified>
</cp:coreProperties>
</file>