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099300" cy="102346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4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11F"/>
    <a:srgbClr val="FF9933"/>
    <a:srgbClr val="723200"/>
    <a:srgbClr val="E6003A"/>
    <a:srgbClr val="663300"/>
    <a:srgbClr val="996633"/>
    <a:srgbClr val="FFFFE1"/>
    <a:srgbClr val="FFFFCC"/>
    <a:srgbClr val="EB6D9A"/>
    <a:srgbClr val="6FBA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3" autoAdjust="0"/>
    <p:restoredTop sz="99515" autoAdjust="0"/>
  </p:normalViewPr>
  <p:slideViewPr>
    <p:cSldViewPr snapToGrid="0">
      <p:cViewPr varScale="1">
        <p:scale>
          <a:sx n="50" d="100"/>
          <a:sy n="50" d="100"/>
        </p:scale>
        <p:origin x="1900" y="28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24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4" y="0"/>
            <a:ext cx="3076877" cy="511498"/>
          </a:xfrm>
          <a:prstGeom prst="rect">
            <a:avLst/>
          </a:prstGeom>
        </p:spPr>
        <p:txBody>
          <a:bodyPr vert="horz" lIns="89167" tIns="44584" rIns="89167" bIns="44584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0887" y="0"/>
            <a:ext cx="3076877" cy="511498"/>
          </a:xfrm>
          <a:prstGeom prst="rect">
            <a:avLst/>
          </a:prstGeom>
        </p:spPr>
        <p:txBody>
          <a:bodyPr vert="horz" lIns="89167" tIns="44584" rIns="89167" bIns="44584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t>2017/2/23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4" y="9721565"/>
            <a:ext cx="3076877" cy="511497"/>
          </a:xfrm>
          <a:prstGeom prst="rect">
            <a:avLst/>
          </a:prstGeom>
        </p:spPr>
        <p:txBody>
          <a:bodyPr vert="horz" lIns="89167" tIns="44584" rIns="89167" bIns="44584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0887" y="9721565"/>
            <a:ext cx="3076877" cy="511497"/>
          </a:xfrm>
          <a:prstGeom prst="rect">
            <a:avLst/>
          </a:prstGeom>
        </p:spPr>
        <p:txBody>
          <a:bodyPr vert="horz" lIns="89167" tIns="44584" rIns="89167" bIns="44584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6" y="2"/>
            <a:ext cx="3076363" cy="513507"/>
          </a:xfrm>
          <a:prstGeom prst="rect">
            <a:avLst/>
          </a:prstGeom>
        </p:spPr>
        <p:txBody>
          <a:bodyPr vert="horz" lIns="94750" tIns="47376" rIns="94750" bIns="47376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1300" y="2"/>
            <a:ext cx="3076363" cy="513507"/>
          </a:xfrm>
          <a:prstGeom prst="rect">
            <a:avLst/>
          </a:prstGeom>
        </p:spPr>
        <p:txBody>
          <a:bodyPr vert="horz" lIns="94750" tIns="47376" rIns="94750" bIns="47376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t>2017/2/23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319338" y="1277938"/>
            <a:ext cx="2460625" cy="3455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0" tIns="47376" rIns="94750" bIns="47376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09930" y="4925411"/>
            <a:ext cx="5679440" cy="4029878"/>
          </a:xfrm>
          <a:prstGeom prst="rect">
            <a:avLst/>
          </a:prstGeom>
        </p:spPr>
        <p:txBody>
          <a:bodyPr vert="horz" lIns="94750" tIns="47376" rIns="94750" bIns="47376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6" y="9721110"/>
            <a:ext cx="3076363" cy="513506"/>
          </a:xfrm>
          <a:prstGeom prst="rect">
            <a:avLst/>
          </a:prstGeom>
        </p:spPr>
        <p:txBody>
          <a:bodyPr vert="horz" lIns="94750" tIns="47376" rIns="94750" bIns="47376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1300" y="9721110"/>
            <a:ext cx="3076363" cy="513506"/>
          </a:xfrm>
          <a:prstGeom prst="rect">
            <a:avLst/>
          </a:prstGeom>
        </p:spPr>
        <p:txBody>
          <a:bodyPr vert="horz" lIns="94750" tIns="47376" rIns="94750" bIns="47376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正方形/長方形 66"/>
          <p:cNvSpPr/>
          <p:nvPr/>
        </p:nvSpPr>
        <p:spPr>
          <a:xfrm>
            <a:off x="-12700" y="9560193"/>
            <a:ext cx="7776000" cy="1368000"/>
          </a:xfrm>
          <a:prstGeom prst="rect">
            <a:avLst/>
          </a:prstGeom>
          <a:solidFill>
            <a:schemeClr val="tx1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66" name="図 6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435" y="306585"/>
            <a:ext cx="6260605" cy="5020066"/>
          </a:xfrm>
          <a:prstGeom prst="rect">
            <a:avLst/>
          </a:prstGeom>
        </p:spPr>
      </p:pic>
      <p:grpSp>
        <p:nvGrpSpPr>
          <p:cNvPr id="17" name="グループ化 16"/>
          <p:cNvGrpSpPr/>
          <p:nvPr/>
        </p:nvGrpSpPr>
        <p:grpSpPr>
          <a:xfrm>
            <a:off x="5546725" y="5309582"/>
            <a:ext cx="1978156" cy="1990348"/>
            <a:chOff x="5546725" y="5309582"/>
            <a:chExt cx="1978156" cy="1990348"/>
          </a:xfrm>
        </p:grpSpPr>
        <p:pic>
          <p:nvPicPr>
            <p:cNvPr id="2" name="図 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46725" y="5309582"/>
              <a:ext cx="1978156" cy="1990348"/>
            </a:xfrm>
            <a:prstGeom prst="rect">
              <a:avLst/>
            </a:prstGeom>
          </p:spPr>
        </p:pic>
        <p:sp>
          <p:nvSpPr>
            <p:cNvPr id="3" name="正方形/長方形 2"/>
            <p:cNvSpPr/>
            <p:nvPr/>
          </p:nvSpPr>
          <p:spPr>
            <a:xfrm rot="456044">
              <a:off x="5871540" y="5732574"/>
              <a:ext cx="1242979" cy="1000274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/>
            <a:p>
              <a:pPr algn="ctr"/>
              <a:r>
                <a:rPr lang="ja-JP" altLang="en-US" sz="2500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  <a:cs typeface="メイリオ" panose="020B0604030504040204" pitchFamily="50" charset="-128"/>
                </a:rPr>
                <a:t>参加費</a:t>
              </a:r>
            </a:p>
            <a:p>
              <a:pPr algn="ctr">
                <a:lnSpc>
                  <a:spcPts val="4800"/>
                </a:lnSpc>
              </a:pPr>
              <a:r>
                <a:rPr lang="ja-JP" altLang="en-US" sz="4400" dirty="0">
                  <a:solidFill>
                    <a:srgbClr val="E6003A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  <a:cs typeface="メイリオ" panose="020B0604030504040204" pitchFamily="50" charset="-128"/>
                </a:rPr>
                <a:t>無料</a:t>
              </a:r>
            </a:p>
          </p:txBody>
        </p:sp>
      </p:grpSp>
      <p:sp>
        <p:nvSpPr>
          <p:cNvPr id="4" name="正方形/長方形 3"/>
          <p:cNvSpPr/>
          <p:nvPr/>
        </p:nvSpPr>
        <p:spPr>
          <a:xfrm>
            <a:off x="455507" y="9745109"/>
            <a:ext cx="3432281" cy="507831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/>
          <a:p>
            <a:r>
              <a:rPr lang="ja-JP" altLang="en-US" sz="1050" dirty="0">
                <a:solidFill>
                  <a:schemeClr val="bg1"/>
                </a:solidFill>
                <a:latin typeface="+mj-ea"/>
                <a:ea typeface="+mj-ea"/>
                <a:cs typeface="メイリオ" panose="020B0604030504040204" pitchFamily="50" charset="-128"/>
              </a:rPr>
              <a:t>お問い合わせ・お申込み</a:t>
            </a:r>
            <a:endParaRPr lang="en-US" altLang="ja-JP" sz="1050" dirty="0">
              <a:solidFill>
                <a:schemeClr val="bg1"/>
              </a:solidFill>
              <a:latin typeface="+mj-ea"/>
              <a:ea typeface="+mj-ea"/>
              <a:cs typeface="メイリオ" panose="020B0604030504040204" pitchFamily="50" charset="-128"/>
            </a:endParaRPr>
          </a:p>
          <a:p>
            <a:endParaRPr lang="ja-JP" altLang="en-US" sz="70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メイリオ" panose="020B0604030504040204" pitchFamily="50" charset="-128"/>
            </a:endParaRPr>
          </a:p>
          <a:p>
            <a:r>
              <a:rPr lang="ja-JP" altLang="en-US" sz="1550" b="1" spc="40" dirty="0">
                <a:solidFill>
                  <a:schemeClr val="bg1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  <a:cs typeface="メイリオ" panose="020B0604030504040204" pitchFamily="50" charset="-128"/>
              </a:rPr>
              <a:t>アスクルビジネストレンドセミナー事務局</a:t>
            </a:r>
            <a:endParaRPr lang="en-US" altLang="ja-JP" sz="1550" b="1" spc="40" dirty="0">
              <a:solidFill>
                <a:schemeClr val="bg1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4513124" y="9808071"/>
            <a:ext cx="2340384" cy="384721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ja-JP" sz="3000" dirty="0">
                <a:solidFill>
                  <a:schemeClr val="bg1"/>
                </a:solidFill>
                <a:latin typeface="HGPｺﾞｼｯｸE" panose="020B0900000000000000" pitchFamily="50" charset="-128"/>
                <a:ea typeface="HGPｺﾞｼｯｸE" panose="020B0900000000000000" pitchFamily="50" charset="-128"/>
                <a:cs typeface="メイリオ" panose="020B0604030504040204" pitchFamily="50" charset="-128"/>
              </a:rPr>
              <a:t>03-1234-1111</a:t>
            </a:r>
            <a:endParaRPr lang="ja-JP" altLang="en-US" sz="3000" dirty="0">
              <a:solidFill>
                <a:schemeClr val="bg1"/>
              </a:solidFill>
              <a:latin typeface="HGPｺﾞｼｯｸE" panose="020B0900000000000000" pitchFamily="50" charset="-128"/>
              <a:ea typeface="HGPｺﾞｼｯｸE" panose="020B0900000000000000" pitchFamily="50" charset="-128"/>
              <a:cs typeface="メイリオ" panose="020B0604030504040204" pitchFamily="50" charset="-128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4532176" y="10298294"/>
            <a:ext cx="948978" cy="15388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altLang="ja-JP" sz="1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××××</a:t>
            </a:r>
            <a:r>
              <a:rPr lang="ja-JP" altLang="en-US" sz="1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＠</a:t>
            </a:r>
            <a:r>
              <a:rPr lang="en-US" altLang="ja-JP" sz="10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××××</a:t>
            </a:r>
            <a:endParaRPr lang="ja-JP" altLang="en-US" sz="10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6189677" y="10307476"/>
            <a:ext cx="1372171" cy="138499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en-US" altLang="ja-JP" sz="90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http://www.askult.com/</a:t>
            </a:r>
            <a:endParaRPr lang="ja-JP" altLang="en-US" sz="90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1" name="グループ化 20"/>
          <p:cNvGrpSpPr/>
          <p:nvPr/>
        </p:nvGrpSpPr>
        <p:grpSpPr>
          <a:xfrm>
            <a:off x="4019190" y="9905418"/>
            <a:ext cx="396241" cy="155448"/>
            <a:chOff x="2835711" y="10484057"/>
            <a:chExt cx="396241" cy="155448"/>
          </a:xfrm>
        </p:grpSpPr>
        <p:pic>
          <p:nvPicPr>
            <p:cNvPr id="20" name="図 1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35711" y="10484057"/>
              <a:ext cx="396241" cy="155448"/>
            </a:xfrm>
            <a:prstGeom prst="rect">
              <a:avLst/>
            </a:prstGeom>
          </p:spPr>
        </p:pic>
        <p:sp>
          <p:nvSpPr>
            <p:cNvPr id="10" name="テキスト ボックス 9"/>
            <p:cNvSpPr txBox="1"/>
            <p:nvPr/>
          </p:nvSpPr>
          <p:spPr>
            <a:xfrm>
              <a:off x="2884130" y="10484837"/>
              <a:ext cx="299403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kumimoji="1" lang="en-US" altLang="ja-JP" sz="1050" b="1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TEL</a:t>
              </a:r>
              <a:endParaRPr kumimoji="1" lang="ja-JP" altLang="en-US" sz="2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</p:grpSp>
      <p:sp>
        <p:nvSpPr>
          <p:cNvPr id="18" name="正方形/長方形 17"/>
          <p:cNvSpPr/>
          <p:nvPr/>
        </p:nvSpPr>
        <p:spPr>
          <a:xfrm>
            <a:off x="3179982" y="2069426"/>
            <a:ext cx="1252907" cy="423193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pPr>
              <a:lnSpc>
                <a:spcPts val="3200"/>
              </a:lnSpc>
            </a:pPr>
            <a:r>
              <a:rPr lang="ja-JP" altLang="en-US" sz="2000" b="1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第</a:t>
            </a:r>
            <a:r>
              <a:rPr lang="ja-JP" altLang="en-US" sz="2400" b="1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en-US" altLang="ja-JP" sz="3000" b="1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12</a:t>
            </a:r>
            <a:r>
              <a:rPr lang="en-US" altLang="ja-JP" sz="2400" b="1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2000" b="1" spc="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回</a:t>
            </a:r>
            <a:endParaRPr lang="ja-JP" altLang="en-US" sz="2400" b="1" spc="2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2884563" y="2451477"/>
            <a:ext cx="1846659" cy="184666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pPr algn="ctr" fontAlgn="ctr"/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ビジネストレンドセミナー</a:t>
            </a:r>
          </a:p>
        </p:txBody>
      </p:sp>
      <p:grpSp>
        <p:nvGrpSpPr>
          <p:cNvPr id="22" name="グループ化 21"/>
          <p:cNvGrpSpPr/>
          <p:nvPr/>
        </p:nvGrpSpPr>
        <p:grpSpPr>
          <a:xfrm>
            <a:off x="4038238" y="10269773"/>
            <a:ext cx="396241" cy="155448"/>
            <a:chOff x="2835711" y="10484057"/>
            <a:chExt cx="396241" cy="155448"/>
          </a:xfrm>
        </p:grpSpPr>
        <p:pic>
          <p:nvPicPr>
            <p:cNvPr id="23" name="図 22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35711" y="10484057"/>
              <a:ext cx="396241" cy="155448"/>
            </a:xfrm>
            <a:prstGeom prst="rect">
              <a:avLst/>
            </a:prstGeom>
          </p:spPr>
        </p:pic>
        <p:sp>
          <p:nvSpPr>
            <p:cNvPr id="24" name="テキスト ボックス 23"/>
            <p:cNvSpPr txBox="1"/>
            <p:nvPr/>
          </p:nvSpPr>
          <p:spPr>
            <a:xfrm>
              <a:off x="2884130" y="10484837"/>
              <a:ext cx="299403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en-US" altLang="ja-JP" sz="1050" b="1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MAIL</a:t>
              </a:r>
              <a:endParaRPr kumimoji="1" lang="ja-JP" altLang="en-US" sz="2000" b="1" dirty="0">
                <a:latin typeface="HGP創英角ｺﾞｼｯｸUB" panose="020B0900000000000000" pitchFamily="50" charset="-128"/>
                <a:ea typeface="HGP創英角ｺﾞｼｯｸUB" panose="020B0900000000000000" pitchFamily="50" charset="-128"/>
              </a:endParaRPr>
            </a:p>
          </p:txBody>
        </p:sp>
      </p:grpSp>
      <p:grpSp>
        <p:nvGrpSpPr>
          <p:cNvPr id="26" name="グループ化 25"/>
          <p:cNvGrpSpPr/>
          <p:nvPr/>
        </p:nvGrpSpPr>
        <p:grpSpPr>
          <a:xfrm>
            <a:off x="5704334" y="10279323"/>
            <a:ext cx="396241" cy="155448"/>
            <a:chOff x="2835711" y="10484057"/>
            <a:chExt cx="396241" cy="155448"/>
          </a:xfrm>
        </p:grpSpPr>
        <p:pic>
          <p:nvPicPr>
            <p:cNvPr id="27" name="図 26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35711" y="10484057"/>
              <a:ext cx="396241" cy="155448"/>
            </a:xfrm>
            <a:prstGeom prst="rect">
              <a:avLst/>
            </a:prstGeom>
          </p:spPr>
        </p:pic>
        <p:sp>
          <p:nvSpPr>
            <p:cNvPr id="28" name="テキスト ボックス 27"/>
            <p:cNvSpPr txBox="1"/>
            <p:nvPr/>
          </p:nvSpPr>
          <p:spPr>
            <a:xfrm>
              <a:off x="2884130" y="10484836"/>
              <a:ext cx="299403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algn="ctr">
                <a:lnSpc>
                  <a:spcPts val="1200"/>
                </a:lnSpc>
              </a:pPr>
              <a:r>
                <a:rPr lang="en-US" altLang="ja-JP" sz="1050" b="1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URL</a:t>
              </a:r>
            </a:p>
          </p:txBody>
        </p:sp>
      </p:grpSp>
      <p:sp>
        <p:nvSpPr>
          <p:cNvPr id="30" name="正方形/長方形 29"/>
          <p:cNvSpPr/>
          <p:nvPr/>
        </p:nvSpPr>
        <p:spPr>
          <a:xfrm>
            <a:off x="1125089" y="5426607"/>
            <a:ext cx="4580100" cy="58169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ja-JP" sz="2100" b="1" spc="-1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2017</a:t>
            </a:r>
            <a:r>
              <a:rPr lang="ja-JP" altLang="en-US" sz="2100" b="1" spc="-1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年</a:t>
            </a:r>
            <a:r>
              <a:rPr lang="en-US" altLang="ja-JP" sz="4200" b="1" spc="-1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4</a:t>
            </a:r>
            <a:r>
              <a:rPr lang="ja-JP" altLang="en-US" sz="2100" b="1" spc="-1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月</a:t>
            </a:r>
            <a:r>
              <a:rPr lang="en-US" altLang="ja-JP" sz="4200" b="1" spc="-1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8</a:t>
            </a:r>
            <a:r>
              <a:rPr lang="ja-JP" altLang="en-US" sz="2100" b="1" spc="-14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日</a:t>
            </a:r>
            <a:r>
              <a:rPr lang="ja-JP" altLang="en-US" sz="2100" b="1" spc="-1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（金）</a:t>
            </a:r>
            <a:r>
              <a:rPr lang="en-US" altLang="ja-JP" sz="2100" b="1" spc="-1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14:30</a:t>
            </a:r>
            <a:r>
              <a:rPr lang="ja-JP" altLang="en-US" sz="2100" b="1" spc="-1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～</a:t>
            </a:r>
            <a:r>
              <a:rPr lang="en-US" altLang="ja-JP" sz="2100" b="1" spc="-12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16:30</a:t>
            </a:r>
            <a:endParaRPr lang="ja-JP" altLang="en-US" sz="2100" b="1" spc="-12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1124170" y="6109239"/>
            <a:ext cx="4060549" cy="323832"/>
          </a:xfrm>
          <a:prstGeom prst="rect">
            <a:avLst/>
          </a:prstGeom>
        </p:spPr>
        <p:txBody>
          <a:bodyPr wrap="square" lIns="0" tIns="54000" rIns="0" bIns="0" anchor="ctr" anchorCtr="0">
            <a:spAutoFit/>
          </a:bodyPr>
          <a:lstStyle/>
          <a:p>
            <a:r>
              <a:rPr lang="ja-JP" altLang="en-US" sz="1750" b="1" spc="-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アスクル会議</a:t>
            </a:r>
            <a:r>
              <a:rPr lang="ja-JP" altLang="en-US" sz="1750" b="1" spc="-80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室</a:t>
            </a:r>
            <a:r>
              <a:rPr lang="ja-JP" altLang="en-US" sz="1600" b="1" spc="-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（東京都江東区豊洲</a:t>
            </a:r>
            <a:r>
              <a:rPr lang="en-US" altLang="ja-JP" sz="1600" b="1" spc="-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3-2-3</a:t>
            </a:r>
            <a:r>
              <a:rPr lang="ja-JP" altLang="en-US" sz="1600" b="1" spc="-50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</a:t>
            </a:r>
            <a:endParaRPr lang="ja-JP" altLang="en-US" sz="1750" b="1" spc="-5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1118104" y="6594246"/>
            <a:ext cx="1529265" cy="492443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r>
              <a:rPr lang="ja-JP" altLang="en-US" sz="185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先着</a:t>
            </a:r>
            <a:r>
              <a:rPr lang="en-US" altLang="ja-JP" sz="31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50</a:t>
            </a:r>
            <a:r>
              <a:rPr lang="ja-JP" altLang="en-US" sz="185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名様</a:t>
            </a:r>
          </a:p>
        </p:txBody>
      </p:sp>
      <p:sp>
        <p:nvSpPr>
          <p:cNvPr id="33" name="正方形/長方形 32"/>
          <p:cNvSpPr/>
          <p:nvPr/>
        </p:nvSpPr>
        <p:spPr>
          <a:xfrm>
            <a:off x="579036" y="5649320"/>
            <a:ext cx="333425" cy="20005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pPr algn="ctr" fontAlgn="ctr"/>
            <a:r>
              <a:rPr lang="ja-JP" altLang="en-US" sz="1300" dirty="0">
                <a:solidFill>
                  <a:srgbClr val="723200"/>
                </a:solidFill>
                <a:latin typeface="+mj-ea"/>
                <a:ea typeface="+mj-ea"/>
                <a:cs typeface="メイリオ" panose="020B0604030504040204" pitchFamily="50" charset="-128"/>
              </a:rPr>
              <a:t>日時</a:t>
            </a:r>
          </a:p>
        </p:txBody>
      </p:sp>
      <p:sp>
        <p:nvSpPr>
          <p:cNvPr id="34" name="正方形/長方形 33"/>
          <p:cNvSpPr/>
          <p:nvPr/>
        </p:nvSpPr>
        <p:spPr>
          <a:xfrm>
            <a:off x="579035" y="6189977"/>
            <a:ext cx="333425" cy="20005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pPr algn="ctr" fontAlgn="ctr"/>
            <a:r>
              <a:rPr lang="ja-JP" altLang="en-US" sz="1300" dirty="0">
                <a:solidFill>
                  <a:srgbClr val="723200"/>
                </a:solidFill>
                <a:latin typeface="+mj-ea"/>
                <a:ea typeface="+mj-ea"/>
                <a:cs typeface="メイリオ" panose="020B0604030504040204" pitchFamily="50" charset="-128"/>
              </a:rPr>
              <a:t>会場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579033" y="6767827"/>
            <a:ext cx="333425" cy="200055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/>
          <a:p>
            <a:pPr algn="ctr" fontAlgn="ctr"/>
            <a:r>
              <a:rPr lang="ja-JP" altLang="en-US" sz="1300" dirty="0">
                <a:solidFill>
                  <a:srgbClr val="723200"/>
                </a:solidFill>
                <a:latin typeface="+mj-ea"/>
                <a:ea typeface="+mj-ea"/>
                <a:cs typeface="メイリオ" panose="020B0604030504040204" pitchFamily="50" charset="-128"/>
              </a:rPr>
              <a:t>定員</a:t>
            </a:r>
          </a:p>
        </p:txBody>
      </p:sp>
      <p:grpSp>
        <p:nvGrpSpPr>
          <p:cNvPr id="51" name="グループ化 50"/>
          <p:cNvGrpSpPr/>
          <p:nvPr/>
        </p:nvGrpSpPr>
        <p:grpSpPr>
          <a:xfrm>
            <a:off x="455507" y="7194550"/>
            <a:ext cx="6857410" cy="972000"/>
            <a:chOff x="455507" y="7194550"/>
            <a:chExt cx="6857410" cy="972000"/>
          </a:xfrm>
        </p:grpSpPr>
        <p:grpSp>
          <p:nvGrpSpPr>
            <p:cNvPr id="50" name="グループ化 49"/>
            <p:cNvGrpSpPr/>
            <p:nvPr/>
          </p:nvGrpSpPr>
          <p:grpSpPr>
            <a:xfrm>
              <a:off x="455507" y="7194550"/>
              <a:ext cx="6857410" cy="972000"/>
              <a:chOff x="455507" y="7194550"/>
              <a:chExt cx="6857410" cy="972000"/>
            </a:xfrm>
          </p:grpSpPr>
          <p:sp>
            <p:nvSpPr>
              <p:cNvPr id="48" name="正方形/長方形 47"/>
              <p:cNvSpPr/>
              <p:nvPr/>
            </p:nvSpPr>
            <p:spPr>
              <a:xfrm>
                <a:off x="455507" y="7194550"/>
                <a:ext cx="1427229" cy="972000"/>
              </a:xfrm>
              <a:prstGeom prst="rect">
                <a:avLst/>
              </a:prstGeom>
              <a:solidFill>
                <a:srgbClr val="ED711F"/>
              </a:solidFill>
              <a:ln w="19050">
                <a:solidFill>
                  <a:srgbClr val="ED711F"/>
                </a:solidFill>
              </a:ln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endParaRPr kumimoji="1" lang="ja-JP" altLang="en-US" sz="3200" b="1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endParaRPr>
              </a:p>
            </p:txBody>
          </p:sp>
          <p:sp>
            <p:nvSpPr>
              <p:cNvPr id="49" name="正方形/長方形 48"/>
              <p:cNvSpPr/>
              <p:nvPr/>
            </p:nvSpPr>
            <p:spPr>
              <a:xfrm>
                <a:off x="1882736" y="7194550"/>
                <a:ext cx="5430181" cy="972000"/>
              </a:xfrm>
              <a:prstGeom prst="rect">
                <a:avLst/>
              </a:prstGeom>
              <a:noFill/>
              <a:ln w="19050">
                <a:solidFill>
                  <a:srgbClr val="ED711F"/>
                </a:solidFill>
              </a:ln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endParaRPr kumimoji="1" lang="ja-JP" altLang="en-US" sz="3200" b="1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endParaRPr>
              </a:p>
            </p:txBody>
          </p:sp>
        </p:grpSp>
        <p:sp>
          <p:nvSpPr>
            <p:cNvPr id="38" name="正方形/長方形 37"/>
            <p:cNvSpPr/>
            <p:nvPr/>
          </p:nvSpPr>
          <p:spPr>
            <a:xfrm>
              <a:off x="691565" y="7370819"/>
              <a:ext cx="961802" cy="430887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/>
            <a:p>
              <a:pPr algn="ctr" fontAlgn="ctr"/>
              <a:r>
                <a:rPr lang="ja-JP" altLang="en-US" sz="2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第</a:t>
              </a:r>
              <a:r>
                <a:rPr lang="en-US" altLang="ja-JP" sz="2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</a:t>
              </a:r>
              <a:r>
                <a:rPr lang="ja-JP" altLang="en-US" sz="2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部</a:t>
              </a:r>
            </a:p>
          </p:txBody>
        </p:sp>
        <p:sp>
          <p:nvSpPr>
            <p:cNvPr id="39" name="正方形/長方形 38"/>
            <p:cNvSpPr/>
            <p:nvPr/>
          </p:nvSpPr>
          <p:spPr>
            <a:xfrm>
              <a:off x="556851" y="7794287"/>
              <a:ext cx="1243930" cy="23468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/>
            <a:p>
              <a:pPr fontAlgn="ctr">
                <a:lnSpc>
                  <a:spcPts val="1800"/>
                </a:lnSpc>
              </a:pPr>
              <a:r>
                <a:rPr lang="en-US" altLang="ja-JP" sz="1600" dirty="0">
                  <a:solidFill>
                    <a:schemeClr val="bg1"/>
                  </a:solidFill>
                </a:rPr>
                <a:t>14</a:t>
              </a:r>
              <a:r>
                <a:rPr lang="ja-JP" altLang="en-US" sz="1600" dirty="0">
                  <a:solidFill>
                    <a:schemeClr val="bg1"/>
                  </a:solidFill>
                </a:rPr>
                <a:t>：</a:t>
              </a:r>
              <a:r>
                <a:rPr lang="en-US" altLang="ja-JP" sz="1600" dirty="0">
                  <a:solidFill>
                    <a:schemeClr val="bg1"/>
                  </a:solidFill>
                </a:rPr>
                <a:t>30</a:t>
              </a:r>
              <a:r>
                <a:rPr lang="ja-JP" altLang="en-US" sz="1600" dirty="0">
                  <a:solidFill>
                    <a:schemeClr val="bg1"/>
                  </a:solidFill>
                </a:rPr>
                <a:t>～</a:t>
              </a:r>
              <a:r>
                <a:rPr lang="en-US" altLang="ja-JP" sz="1600" dirty="0">
                  <a:solidFill>
                    <a:schemeClr val="bg1"/>
                  </a:solidFill>
                </a:rPr>
                <a:t>15</a:t>
              </a:r>
              <a:r>
                <a:rPr lang="ja-JP" altLang="en-US" sz="1600" dirty="0">
                  <a:solidFill>
                    <a:schemeClr val="bg1"/>
                  </a:solidFill>
                </a:rPr>
                <a:t>：</a:t>
              </a:r>
              <a:r>
                <a:rPr lang="en-US" altLang="ja-JP" sz="1600" dirty="0">
                  <a:solidFill>
                    <a:schemeClr val="bg1"/>
                  </a:solidFill>
                </a:rPr>
                <a:t>30</a:t>
              </a:r>
              <a:endParaRPr lang="ja-JP" alt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40" name="正方形/長方形 39"/>
            <p:cNvSpPr/>
            <p:nvPr/>
          </p:nvSpPr>
          <p:spPr>
            <a:xfrm>
              <a:off x="2171647" y="7347348"/>
              <a:ext cx="5003565" cy="32316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/>
            <a:p>
              <a:r>
                <a:rPr lang="ja-JP" altLang="en-US" sz="2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デジタルマーケティングの概念と可能性</a:t>
              </a:r>
            </a:p>
          </p:txBody>
        </p:sp>
        <p:grpSp>
          <p:nvGrpSpPr>
            <p:cNvPr id="47" name="グループ化 46"/>
            <p:cNvGrpSpPr/>
            <p:nvPr/>
          </p:nvGrpSpPr>
          <p:grpSpPr>
            <a:xfrm>
              <a:off x="2697149" y="7734239"/>
              <a:ext cx="4554550" cy="384721"/>
              <a:chOff x="2697149" y="7734239"/>
              <a:chExt cx="4554550" cy="384721"/>
            </a:xfrm>
          </p:grpSpPr>
          <p:grpSp>
            <p:nvGrpSpPr>
              <p:cNvPr id="46" name="グループ化 45"/>
              <p:cNvGrpSpPr/>
              <p:nvPr/>
            </p:nvGrpSpPr>
            <p:grpSpPr>
              <a:xfrm>
                <a:off x="2697149" y="7778664"/>
                <a:ext cx="4554550" cy="299590"/>
                <a:chOff x="2697149" y="7778664"/>
                <a:chExt cx="4554550" cy="299590"/>
              </a:xfrm>
            </p:grpSpPr>
            <p:sp>
              <p:nvSpPr>
                <p:cNvPr id="43" name="片側の 2 つの角を丸めた四角形 42"/>
                <p:cNvSpPr/>
                <p:nvPr/>
              </p:nvSpPr>
              <p:spPr>
                <a:xfrm rot="16200000">
                  <a:off x="2942352" y="7533461"/>
                  <a:ext cx="299589" cy="78999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11F"/>
                </a:solidFill>
                <a:ln w="19050">
                  <a:solidFill>
                    <a:srgbClr val="ED711F"/>
                  </a:solidFill>
                </a:ln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algn="ctr"/>
                  <a:endParaRPr kumimoji="1" lang="ja-JP" altLang="en-US" sz="3200" b="1" dirty="0">
                    <a:latin typeface="HGP創英角ｺﾞｼｯｸUB" panose="020B0900000000000000" pitchFamily="50" charset="-128"/>
                    <a:ea typeface="HGP創英角ｺﾞｼｯｸUB" panose="020B0900000000000000" pitchFamily="50" charset="-128"/>
                  </a:endParaRPr>
                </a:p>
              </p:txBody>
            </p:sp>
            <p:sp>
              <p:nvSpPr>
                <p:cNvPr id="44" name="正方形/長方形 43"/>
                <p:cNvSpPr/>
                <p:nvPr/>
              </p:nvSpPr>
              <p:spPr>
                <a:xfrm>
                  <a:off x="3487145" y="7778664"/>
                  <a:ext cx="3764554" cy="299590"/>
                </a:xfrm>
                <a:prstGeom prst="rect">
                  <a:avLst/>
                </a:prstGeom>
                <a:ln w="19050">
                  <a:solidFill>
                    <a:srgbClr val="ED711F"/>
                  </a:solidFill>
                </a:ln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endParaRPr kumimoji="1" lang="ja-JP" altLang="en-US" sz="3200" b="1" dirty="0">
                    <a:latin typeface="HGP創英角ｺﾞｼｯｸUB" panose="020B0900000000000000" pitchFamily="50" charset="-128"/>
                    <a:ea typeface="HGP創英角ｺﾞｼｯｸUB" panose="020B0900000000000000" pitchFamily="50" charset="-128"/>
                  </a:endParaRPr>
                </a:p>
              </p:txBody>
            </p:sp>
          </p:grpSp>
          <p:sp>
            <p:nvSpPr>
              <p:cNvPr id="41" name="正方形/長方形 40"/>
              <p:cNvSpPr/>
              <p:nvPr/>
            </p:nvSpPr>
            <p:spPr>
              <a:xfrm>
                <a:off x="2974486" y="7851488"/>
                <a:ext cx="282129" cy="169277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spAutoFit/>
              </a:bodyPr>
              <a:lstStyle/>
              <a:p>
                <a:pPr fontAlgn="ctr"/>
                <a:r>
                  <a:rPr lang="ja-JP" altLang="en-US" sz="11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講師</a:t>
                </a:r>
                <a:endParaRPr lang="ja-JP" altLang="en-US" sz="2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42" name="正方形/長方形 41"/>
              <p:cNvSpPr/>
              <p:nvPr/>
            </p:nvSpPr>
            <p:spPr>
              <a:xfrm>
                <a:off x="3563344" y="7734239"/>
                <a:ext cx="3611868" cy="384721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spAutoFit/>
              </a:bodyPr>
              <a:lstStyle/>
              <a:p>
                <a:pPr fontAlgn="ctr">
                  <a:lnSpc>
                    <a:spcPts val="3000"/>
                  </a:lnSpc>
                </a:pPr>
                <a:r>
                  <a:rPr lang="ja-JP" altLang="en-US" sz="2200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明日 来</a:t>
                </a:r>
                <a:r>
                  <a:rPr lang="ja-JP" altLang="en-US" sz="2200" b="1" spc="-2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男</a:t>
                </a:r>
                <a:r>
                  <a:rPr lang="ja-JP" altLang="en-US" sz="1000" spc="1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（アスクル大学情報処理学部教授）</a:t>
                </a:r>
                <a:endParaRPr lang="ja-JP" altLang="en-US" sz="800" spc="1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52" name="グループ化 51"/>
          <p:cNvGrpSpPr/>
          <p:nvPr/>
        </p:nvGrpSpPr>
        <p:grpSpPr>
          <a:xfrm>
            <a:off x="455507" y="8310291"/>
            <a:ext cx="6857410" cy="972000"/>
            <a:chOff x="455507" y="7194550"/>
            <a:chExt cx="6857410" cy="972000"/>
          </a:xfrm>
        </p:grpSpPr>
        <p:grpSp>
          <p:nvGrpSpPr>
            <p:cNvPr id="53" name="グループ化 52"/>
            <p:cNvGrpSpPr/>
            <p:nvPr/>
          </p:nvGrpSpPr>
          <p:grpSpPr>
            <a:xfrm>
              <a:off x="455507" y="7194550"/>
              <a:ext cx="6857410" cy="972000"/>
              <a:chOff x="455507" y="7194550"/>
              <a:chExt cx="6857410" cy="972000"/>
            </a:xfrm>
          </p:grpSpPr>
          <p:sp>
            <p:nvSpPr>
              <p:cNvPr id="63" name="正方形/長方形 62"/>
              <p:cNvSpPr/>
              <p:nvPr/>
            </p:nvSpPr>
            <p:spPr>
              <a:xfrm>
                <a:off x="455507" y="7194550"/>
                <a:ext cx="1427229" cy="972000"/>
              </a:xfrm>
              <a:prstGeom prst="rect">
                <a:avLst/>
              </a:prstGeom>
              <a:solidFill>
                <a:srgbClr val="ED711F"/>
              </a:solidFill>
              <a:ln w="19050">
                <a:solidFill>
                  <a:srgbClr val="ED711F"/>
                </a:solidFill>
              </a:ln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endParaRPr kumimoji="1" lang="ja-JP" altLang="en-US" sz="3200" b="1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endParaRPr>
              </a:p>
            </p:txBody>
          </p:sp>
          <p:sp>
            <p:nvSpPr>
              <p:cNvPr id="64" name="正方形/長方形 63"/>
              <p:cNvSpPr/>
              <p:nvPr/>
            </p:nvSpPr>
            <p:spPr>
              <a:xfrm>
                <a:off x="1882736" y="7194550"/>
                <a:ext cx="5430181" cy="972000"/>
              </a:xfrm>
              <a:prstGeom prst="rect">
                <a:avLst/>
              </a:prstGeom>
              <a:noFill/>
              <a:ln w="19050">
                <a:solidFill>
                  <a:srgbClr val="ED711F"/>
                </a:solidFill>
              </a:ln>
            </p:spPr>
            <p:txBody>
              <a:bodyPr wrap="square" lIns="0" tIns="0" rIns="0" bIns="0" rtlCol="0" anchor="ctr">
                <a:spAutoFit/>
              </a:bodyPr>
              <a:lstStyle/>
              <a:p>
                <a:pPr algn="ctr"/>
                <a:endParaRPr kumimoji="1" lang="ja-JP" altLang="en-US" sz="3200" b="1" dirty="0"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endParaRPr>
              </a:p>
            </p:txBody>
          </p:sp>
        </p:grpSp>
        <p:sp>
          <p:nvSpPr>
            <p:cNvPr id="54" name="正方形/長方形 53"/>
            <p:cNvSpPr/>
            <p:nvPr/>
          </p:nvSpPr>
          <p:spPr>
            <a:xfrm>
              <a:off x="691565" y="7370819"/>
              <a:ext cx="961802" cy="430887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/>
            <a:p>
              <a:pPr algn="ctr" fontAlgn="ctr"/>
              <a:r>
                <a:rPr lang="ja-JP" altLang="en-US" sz="2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第</a:t>
              </a:r>
              <a:r>
                <a:rPr lang="en-US" altLang="ja-JP" sz="2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2</a:t>
              </a:r>
              <a:r>
                <a:rPr lang="ja-JP" altLang="en-US" sz="28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部</a:t>
              </a:r>
            </a:p>
          </p:txBody>
        </p:sp>
        <p:sp>
          <p:nvSpPr>
            <p:cNvPr id="55" name="正方形/長方形 54"/>
            <p:cNvSpPr/>
            <p:nvPr/>
          </p:nvSpPr>
          <p:spPr>
            <a:xfrm>
              <a:off x="556851" y="7796211"/>
              <a:ext cx="1243930" cy="230832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/>
            <a:p>
              <a:pPr fontAlgn="ctr">
                <a:lnSpc>
                  <a:spcPts val="1800"/>
                </a:lnSpc>
              </a:pPr>
              <a:r>
                <a:rPr lang="en-US" altLang="ja-JP" sz="1600" dirty="0">
                  <a:solidFill>
                    <a:schemeClr val="bg1"/>
                  </a:solidFill>
                </a:rPr>
                <a:t>15</a:t>
              </a:r>
              <a:r>
                <a:rPr lang="ja-JP" altLang="en-US" sz="1600" dirty="0">
                  <a:solidFill>
                    <a:schemeClr val="bg1"/>
                  </a:solidFill>
                </a:rPr>
                <a:t>：</a:t>
              </a:r>
              <a:r>
                <a:rPr lang="en-US" altLang="ja-JP" sz="1600" dirty="0">
                  <a:solidFill>
                    <a:schemeClr val="bg1"/>
                  </a:solidFill>
                </a:rPr>
                <a:t>30</a:t>
              </a:r>
              <a:r>
                <a:rPr lang="ja-JP" altLang="en-US" sz="1600" dirty="0">
                  <a:solidFill>
                    <a:schemeClr val="bg1"/>
                  </a:solidFill>
                </a:rPr>
                <a:t>～</a:t>
              </a:r>
              <a:r>
                <a:rPr lang="en-US" altLang="ja-JP" sz="1600" dirty="0">
                  <a:solidFill>
                    <a:schemeClr val="bg1"/>
                  </a:solidFill>
                </a:rPr>
                <a:t>16</a:t>
              </a:r>
              <a:r>
                <a:rPr lang="ja-JP" altLang="en-US" sz="1600" dirty="0">
                  <a:solidFill>
                    <a:schemeClr val="bg1"/>
                  </a:solidFill>
                </a:rPr>
                <a:t>：</a:t>
              </a:r>
              <a:r>
                <a:rPr lang="en-US" altLang="ja-JP" sz="1600" dirty="0">
                  <a:solidFill>
                    <a:schemeClr val="bg1"/>
                  </a:solidFill>
                </a:rPr>
                <a:t>30</a:t>
              </a:r>
              <a:endParaRPr lang="ja-JP" altLang="en-US" sz="1600" dirty="0">
                <a:solidFill>
                  <a:schemeClr val="bg1"/>
                </a:solidFill>
              </a:endParaRPr>
            </a:p>
          </p:txBody>
        </p:sp>
        <p:sp>
          <p:nvSpPr>
            <p:cNvPr id="56" name="正方形/長方形 55"/>
            <p:cNvSpPr/>
            <p:nvPr/>
          </p:nvSpPr>
          <p:spPr>
            <a:xfrm>
              <a:off x="2171647" y="7347348"/>
              <a:ext cx="5003565" cy="32316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/>
            <a:p>
              <a:r>
                <a:rPr lang="ja-JP" altLang="en-US" sz="2100" b="1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動画広告の活用と効果的なＳＥＯ対策</a:t>
              </a:r>
            </a:p>
          </p:txBody>
        </p:sp>
        <p:grpSp>
          <p:nvGrpSpPr>
            <p:cNvPr id="57" name="グループ化 56"/>
            <p:cNvGrpSpPr/>
            <p:nvPr/>
          </p:nvGrpSpPr>
          <p:grpSpPr>
            <a:xfrm>
              <a:off x="2697149" y="7734239"/>
              <a:ext cx="4554550" cy="384721"/>
              <a:chOff x="2697149" y="7734239"/>
              <a:chExt cx="4554550" cy="384721"/>
            </a:xfrm>
          </p:grpSpPr>
          <p:grpSp>
            <p:nvGrpSpPr>
              <p:cNvPr id="58" name="グループ化 57"/>
              <p:cNvGrpSpPr/>
              <p:nvPr/>
            </p:nvGrpSpPr>
            <p:grpSpPr>
              <a:xfrm>
                <a:off x="2697149" y="7778664"/>
                <a:ext cx="4554550" cy="299590"/>
                <a:chOff x="2697149" y="7778664"/>
                <a:chExt cx="4554550" cy="299590"/>
              </a:xfrm>
            </p:grpSpPr>
            <p:sp>
              <p:nvSpPr>
                <p:cNvPr id="61" name="片側の 2 つの角を丸めた四角形 60"/>
                <p:cNvSpPr/>
                <p:nvPr/>
              </p:nvSpPr>
              <p:spPr>
                <a:xfrm rot="16200000">
                  <a:off x="2942352" y="7533461"/>
                  <a:ext cx="299589" cy="789995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11F"/>
                </a:solidFill>
                <a:ln w="19050">
                  <a:solidFill>
                    <a:srgbClr val="ED711F"/>
                  </a:solidFill>
                </a:ln>
              </p:spPr>
              <p:txBody>
                <a:bodyPr wrap="square" lIns="0" tIns="0" rIns="0" bIns="0" rtlCol="0" anchor="ctr">
                  <a:noAutofit/>
                </a:bodyPr>
                <a:lstStyle/>
                <a:p>
                  <a:pPr algn="ctr"/>
                  <a:endParaRPr kumimoji="1" lang="ja-JP" altLang="en-US" sz="3200" b="1" dirty="0">
                    <a:latin typeface="HGP創英角ｺﾞｼｯｸUB" panose="020B0900000000000000" pitchFamily="50" charset="-128"/>
                    <a:ea typeface="HGP創英角ｺﾞｼｯｸUB" panose="020B0900000000000000" pitchFamily="50" charset="-128"/>
                  </a:endParaRPr>
                </a:p>
              </p:txBody>
            </p:sp>
            <p:sp>
              <p:nvSpPr>
                <p:cNvPr id="62" name="正方形/長方形 61"/>
                <p:cNvSpPr/>
                <p:nvPr/>
              </p:nvSpPr>
              <p:spPr>
                <a:xfrm>
                  <a:off x="3487145" y="7778664"/>
                  <a:ext cx="3764554" cy="299590"/>
                </a:xfrm>
                <a:prstGeom prst="rect">
                  <a:avLst/>
                </a:prstGeom>
                <a:ln w="19050">
                  <a:solidFill>
                    <a:srgbClr val="ED711F"/>
                  </a:solidFill>
                </a:ln>
              </p:spPr>
              <p:txBody>
                <a:bodyPr wrap="square" lIns="0" tIns="0" rIns="0" bIns="0" rtlCol="0" anchor="ctr">
                  <a:spAutoFit/>
                </a:bodyPr>
                <a:lstStyle/>
                <a:p>
                  <a:pPr algn="ctr"/>
                  <a:endParaRPr kumimoji="1" lang="ja-JP" altLang="en-US" sz="3200" b="1" dirty="0">
                    <a:latin typeface="HGP創英角ｺﾞｼｯｸUB" panose="020B0900000000000000" pitchFamily="50" charset="-128"/>
                    <a:ea typeface="HGP創英角ｺﾞｼｯｸUB" panose="020B0900000000000000" pitchFamily="50" charset="-128"/>
                  </a:endParaRPr>
                </a:p>
              </p:txBody>
            </p:sp>
          </p:grpSp>
          <p:sp>
            <p:nvSpPr>
              <p:cNvPr id="59" name="正方形/長方形 58"/>
              <p:cNvSpPr/>
              <p:nvPr/>
            </p:nvSpPr>
            <p:spPr>
              <a:xfrm>
                <a:off x="2974486" y="7851488"/>
                <a:ext cx="282129" cy="169277"/>
              </a:xfrm>
              <a:prstGeom prst="rect">
                <a:avLst/>
              </a:prstGeom>
            </p:spPr>
            <p:txBody>
              <a:bodyPr wrap="none" lIns="0" tIns="0" rIns="0" bIns="0" anchor="ctr" anchorCtr="0">
                <a:spAutoFit/>
              </a:bodyPr>
              <a:lstStyle/>
              <a:p>
                <a:pPr fontAlgn="ctr"/>
                <a:r>
                  <a:rPr lang="ja-JP" altLang="en-US" sz="1100" b="1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講師</a:t>
                </a:r>
                <a:endParaRPr lang="ja-JP" altLang="en-US" sz="2000" b="1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  <p:sp>
            <p:nvSpPr>
              <p:cNvPr id="60" name="正方形/長方形 59"/>
              <p:cNvSpPr/>
              <p:nvPr/>
            </p:nvSpPr>
            <p:spPr>
              <a:xfrm>
                <a:off x="3563344" y="7734239"/>
                <a:ext cx="3611868" cy="384721"/>
              </a:xfrm>
              <a:prstGeom prst="rect">
                <a:avLst/>
              </a:prstGeom>
            </p:spPr>
            <p:txBody>
              <a:bodyPr wrap="square" lIns="0" tIns="0" rIns="0" bIns="0" anchor="ctr" anchorCtr="0">
                <a:spAutoFit/>
              </a:bodyPr>
              <a:lstStyle/>
              <a:p>
                <a:pPr fontAlgn="ctr">
                  <a:lnSpc>
                    <a:spcPts val="3000"/>
                  </a:lnSpc>
                </a:pPr>
                <a:r>
                  <a:rPr lang="ja-JP" altLang="en-US" sz="2200" b="1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明日 来</a:t>
                </a:r>
                <a:r>
                  <a:rPr lang="ja-JP" altLang="en-US" sz="2200" b="1" spc="-20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子</a:t>
                </a:r>
                <a:r>
                  <a:rPr lang="ja-JP" altLang="en-US" sz="1000" spc="10" dirty="0"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（アスクル大学情報処理学部教授）</a:t>
                </a:r>
                <a:endParaRPr lang="ja-JP" altLang="en-US" sz="800" spc="10" dirty="0"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endParaRPr>
              </a:p>
            </p:txBody>
          </p:sp>
        </p:grpSp>
      </p:grpSp>
      <p:pic>
        <p:nvPicPr>
          <p:cNvPr id="65" name="図 6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1978" y="2753518"/>
            <a:ext cx="3148590" cy="1066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/>
      <a:bodyPr wrap="square" lIns="0" tIns="0" rIns="0" bIns="0">
        <a:spAutoFit/>
      </a:bodyPr>
      <a:lstStyle>
        <a:defPPr>
          <a:defRPr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213</Words>
  <Application>Microsoft Office PowerPoint</Application>
  <PresentationFormat>ユーザー設定</PresentationFormat>
  <Paragraphs>46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HGPｺﾞｼｯｸE</vt:lpstr>
      <vt:lpstr>HGP創英角ｺﾞｼｯｸUB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2016-12-20T12:03:15Z</dcterms:created>
  <dcterms:modified xsi:type="dcterms:W3CDTF">2017-02-23T10:01:45Z</dcterms:modified>
</cp:coreProperties>
</file>