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99"/>
    <a:srgbClr val="FF66CC"/>
    <a:srgbClr val="FF3300"/>
    <a:srgbClr val="000099"/>
    <a:srgbClr val="0000FF"/>
    <a:srgbClr val="FFFF66"/>
    <a:srgbClr val="FF6600"/>
    <a:srgbClr val="663300"/>
    <a:srgbClr val="9C308D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Server-win\share\アスクル関連\Askul_Parts_1216\DATA\012_912d_eikaiwa\back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-1588"/>
            <a:ext cx="7775576" cy="10909301"/>
          </a:xfrm>
          <a:prstGeom prst="rect">
            <a:avLst/>
          </a:prstGeom>
          <a:noFill/>
        </p:spPr>
      </p:pic>
      <p:pic>
        <p:nvPicPr>
          <p:cNvPr id="1026" name="Picture 2" descr="C:\Documents and Settings\Administrator\デスクトップ\アスクル\DATA\012_912d_eikaiwa\ppt\hikouk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7337" y="3671888"/>
            <a:ext cx="6989763" cy="214312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istrator\デスクトップ\アスクル\DATA\012_912d_eikaiwa\ppt\sen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8650" y="3790950"/>
            <a:ext cx="38100" cy="2019300"/>
          </a:xfrm>
          <a:prstGeom prst="rect">
            <a:avLst/>
          </a:prstGeom>
          <a:noFill/>
        </p:spPr>
      </p:pic>
      <p:pic>
        <p:nvPicPr>
          <p:cNvPr id="3" name="Picture 4" descr="C:\Documents and Settings\Administrator\デスクトップ\アスクル\DATA\012_912d_eikaiwa\ppt\sen_yoko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1460" y="5013960"/>
            <a:ext cx="1625600" cy="254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istrator\デスクトップ\アスクル\DATA\012_912d_eikaiwa\ppt\sen2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3702050"/>
            <a:ext cx="38100" cy="2019300"/>
          </a:xfrm>
          <a:prstGeom prst="rect">
            <a:avLst/>
          </a:prstGeom>
          <a:noFill/>
        </p:spPr>
      </p:pic>
      <p:pic>
        <p:nvPicPr>
          <p:cNvPr id="4" name="Picture 6" descr="C:\Documents and Settings\Administrator\デスクトップ\アスクル\DATA\012_912d_eikaiwa\ppt\sen_yok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24225" y="5019675"/>
            <a:ext cx="1752600" cy="25400"/>
          </a:xfrm>
          <a:prstGeom prst="rect">
            <a:avLst/>
          </a:prstGeom>
          <a:noFill/>
        </p:spPr>
      </p:pic>
      <p:pic>
        <p:nvPicPr>
          <p:cNvPr id="62" name="Picture 6" descr="C:\Documents and Settings\Administrator\デスクトップ\アスクル\DATA\012_912d_eikaiwa\ppt\sen_yoko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3605" y="5019675"/>
            <a:ext cx="1752600" cy="25400"/>
          </a:xfrm>
          <a:prstGeom prst="rect">
            <a:avLst/>
          </a:prstGeom>
          <a:noFill/>
        </p:spPr>
      </p:pic>
      <p:pic>
        <p:nvPicPr>
          <p:cNvPr id="1046" name="Picture 22" descr="\\Server-win\share\アスクル関連\Askul_Parts_1216\DATA\012_912d_eikaiwa\waku0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31298" y="7397115"/>
            <a:ext cx="3276600" cy="812800"/>
          </a:xfrm>
          <a:prstGeom prst="rect">
            <a:avLst/>
          </a:prstGeom>
          <a:noFill/>
        </p:spPr>
      </p:pic>
      <p:pic>
        <p:nvPicPr>
          <p:cNvPr id="1045" name="Picture 21" descr="\\Server-win\share\アスクル関連\Askul_Parts_1216\DATA\012_912d_eikaiwa\waku0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31615" y="6147753"/>
            <a:ext cx="3276600" cy="1206500"/>
          </a:xfrm>
          <a:prstGeom prst="rect">
            <a:avLst/>
          </a:prstGeom>
          <a:noFill/>
        </p:spPr>
      </p:pic>
      <p:pic>
        <p:nvPicPr>
          <p:cNvPr id="1039" name="Picture 15" descr="\\Server-win\share\アスクル関連\Askul_Parts_1216\DATA\012_912d_eikaiwa\waku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66725" y="6153150"/>
            <a:ext cx="3524250" cy="20574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Askul_Parts_1216\DATA\012_912d_eikaiwa\ribon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8763" y="1138238"/>
            <a:ext cx="7254875" cy="2487612"/>
          </a:xfrm>
          <a:prstGeom prst="rect">
            <a:avLst/>
          </a:prstGeom>
          <a:noFill/>
        </p:spPr>
      </p:pic>
      <p:sp>
        <p:nvSpPr>
          <p:cNvPr id="34" name="テキスト ボックス 33"/>
          <p:cNvSpPr txBox="1"/>
          <p:nvPr/>
        </p:nvSpPr>
        <p:spPr>
          <a:xfrm>
            <a:off x="2743200" y="704850"/>
            <a:ext cx="2135521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英会話教室 アスクル</a:t>
            </a:r>
            <a:endParaRPr kumimoji="1" lang="ja-JP" altLang="en-US" sz="17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1990725" y="2809875"/>
            <a:ext cx="37273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b="1" spc="300" dirty="0">
                <a:ln w="17780" cmpd="sng">
                  <a:solidFill>
                    <a:srgbClr val="FF6600"/>
                  </a:solidFill>
                  <a:prstDash val="solid"/>
                  <a:miter lim="800000"/>
                </a:ln>
                <a:solidFill>
                  <a:srgbClr val="FFFF66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春から始めるこども英会話</a:t>
            </a:r>
            <a:endParaRPr kumimoji="1" lang="ja-JP" altLang="en-US" sz="2200" b="1" spc="300" dirty="0">
              <a:ln w="17780" cmpd="sng">
                <a:solidFill>
                  <a:srgbClr val="FF6600"/>
                </a:solidFill>
                <a:prstDash val="solid"/>
                <a:miter lim="800000"/>
              </a:ln>
              <a:solidFill>
                <a:srgbClr val="FFFF66"/>
              </a:solidFill>
              <a:effectLst>
                <a:outerShdw blurRad="50800" algn="tl" rotWithShape="0">
                  <a:srgbClr val="000000"/>
                </a:outerShdw>
              </a:effectLst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pic>
        <p:nvPicPr>
          <p:cNvPr id="1030" name="Picture 6" descr="\\Server-win\share\アスクル関連\Askul_Parts_1216\DATA\012_912d_eikaiwa\kumo1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7975" y="720725"/>
            <a:ext cx="1536700" cy="960438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Askul_Parts_1216\DATA\012_912d_eikaiwa\kumo2.png"/>
          <p:cNvPicPr>
            <a:picLocks noChangeAspect="1" noChangeArrowheads="1"/>
          </p:cNvPicPr>
          <p:nvPr/>
        </p:nvPicPr>
        <p:blipFill>
          <a:blip r:embed="rId13" cstate="print"/>
          <a:srcRect l="13346"/>
          <a:stretch>
            <a:fillRect/>
          </a:stretch>
        </p:blipFill>
        <p:spPr bwMode="auto">
          <a:xfrm>
            <a:off x="0" y="5432425"/>
            <a:ext cx="1463675" cy="890588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Askul_Parts_1216\DATA\012_912d_eikaiwa\moji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76338" y="1276350"/>
            <a:ext cx="5419725" cy="15240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Askul_Parts_1216\DATA\012_912d_eikaiwa\sakura1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49963" y="1184275"/>
            <a:ext cx="1082675" cy="6223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Askul_Parts_1216\DATA\012_912d_eikaiwa\sakura2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58775" y="1666875"/>
            <a:ext cx="788988" cy="70485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Askul_Parts_1216\DATA\012_912d_eikaiwa\sakura3.png"/>
          <p:cNvPicPr>
            <a:picLocks noChangeAspect="1" noChangeArrowheads="1"/>
          </p:cNvPicPr>
          <p:nvPr/>
        </p:nvPicPr>
        <p:blipFill>
          <a:blip r:embed="rId17" cstate="print"/>
          <a:srcRect l="17477"/>
          <a:stretch>
            <a:fillRect/>
          </a:stretch>
        </p:blipFill>
        <p:spPr bwMode="auto">
          <a:xfrm>
            <a:off x="0" y="2460625"/>
            <a:ext cx="727075" cy="850900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Askul_Parts_1216\DATA\012_912d_eikaiwa\sakura4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894513" y="2574925"/>
            <a:ext cx="557212" cy="622300"/>
          </a:xfrm>
          <a:prstGeom prst="rect">
            <a:avLst/>
          </a:prstGeom>
          <a:noFill/>
        </p:spPr>
      </p:pic>
      <p:pic>
        <p:nvPicPr>
          <p:cNvPr id="1037" name="Picture 13" descr="\\Server-win\share\アスクル関連\Askul_Parts_1216\DATA\012_912d_eikaiwa\sakura_hanabira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881188" y="3182938"/>
            <a:ext cx="182562" cy="207962"/>
          </a:xfrm>
          <a:prstGeom prst="rect">
            <a:avLst/>
          </a:prstGeom>
          <a:noFill/>
        </p:spPr>
      </p:pic>
      <p:pic>
        <p:nvPicPr>
          <p:cNvPr id="1038" name="Picture 14" descr="\\Server-win\share\アスクル関連\Askul_Parts_1216\DATA\012_912d_eikaiwa\sakura_usupink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309938" y="6276975"/>
            <a:ext cx="295275" cy="285750"/>
          </a:xfrm>
          <a:prstGeom prst="rect">
            <a:avLst/>
          </a:prstGeom>
          <a:noFill/>
        </p:spPr>
      </p:pic>
      <p:pic>
        <p:nvPicPr>
          <p:cNvPr id="56" name="Picture 14" descr="\\Server-win\share\アスクル関連\Askul_Parts_1216\DATA\012_912d_eikaiwa\sakura_usupink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93353" y="6317952"/>
            <a:ext cx="295275" cy="285750"/>
          </a:xfrm>
          <a:prstGeom prst="rect">
            <a:avLst/>
          </a:prstGeom>
          <a:noFill/>
        </p:spPr>
      </p:pic>
      <p:pic>
        <p:nvPicPr>
          <p:cNvPr id="1040" name="Picture 16" descr="\\Server-win\share\アスクル関連\Askul_Parts_1216\DATA\012_912d_eikaiwa\saku01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5657850" y="895350"/>
            <a:ext cx="190500" cy="215900"/>
          </a:xfrm>
          <a:prstGeom prst="rect">
            <a:avLst/>
          </a:prstGeom>
          <a:noFill/>
        </p:spPr>
      </p:pic>
      <p:pic>
        <p:nvPicPr>
          <p:cNvPr id="1041" name="Picture 17" descr="\\Server-win\share\アスクル関連\Askul_Parts_1216\DATA\012_912d_eikaiwa\saku02.pn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014220" y="1192530"/>
            <a:ext cx="127000" cy="190500"/>
          </a:xfrm>
          <a:prstGeom prst="rect">
            <a:avLst/>
          </a:prstGeom>
          <a:noFill/>
        </p:spPr>
      </p:pic>
      <p:pic>
        <p:nvPicPr>
          <p:cNvPr id="1042" name="Picture 18" descr="\\Server-win\share\アスクル関連\Askul_Parts_1216\DATA\012_912d_eikaiwa\saku03.p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944245" y="2849245"/>
            <a:ext cx="368300" cy="368300"/>
          </a:xfrm>
          <a:prstGeom prst="rect">
            <a:avLst/>
          </a:prstGeom>
          <a:noFill/>
        </p:spPr>
      </p:pic>
      <p:pic>
        <p:nvPicPr>
          <p:cNvPr id="1043" name="Picture 19" descr="\\Server-win\share\アスクル関連\Askul_Parts_1216\DATA\012_912d_eikaiwa\saku04.png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5348605" y="3357245"/>
            <a:ext cx="139700" cy="114300"/>
          </a:xfrm>
          <a:prstGeom prst="rect">
            <a:avLst/>
          </a:prstGeom>
          <a:noFill/>
        </p:spPr>
      </p:pic>
      <p:pic>
        <p:nvPicPr>
          <p:cNvPr id="1044" name="Picture 20" descr="\\Server-win\share\アスクル関連\Askul_Parts_1216\DATA\012_912d_eikaiwa\saku05.png"/>
          <p:cNvPicPr>
            <a:picLocks noChangeAspect="1" noChangeArrowheads="1"/>
          </p:cNvPicPr>
          <p:nvPr/>
        </p:nvPicPr>
        <p:blipFill>
          <a:blip r:embed="rId25" cstate="print"/>
          <a:srcRect r="18712"/>
          <a:stretch>
            <a:fillRect/>
          </a:stretch>
        </p:blipFill>
        <p:spPr bwMode="auto">
          <a:xfrm>
            <a:off x="7094220" y="1572260"/>
            <a:ext cx="681355" cy="863600"/>
          </a:xfrm>
          <a:prstGeom prst="rect">
            <a:avLst/>
          </a:prstGeom>
          <a:noFill/>
        </p:spPr>
      </p:pic>
      <p:sp>
        <p:nvSpPr>
          <p:cNvPr id="59" name="正方形/長方形 58"/>
          <p:cNvSpPr/>
          <p:nvPr/>
        </p:nvSpPr>
        <p:spPr>
          <a:xfrm>
            <a:off x="4638675" y="8658225"/>
            <a:ext cx="2647950" cy="14859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362575" y="9182100"/>
            <a:ext cx="1210588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rgbClr val="000099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地図入る</a:t>
            </a: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560740" y="3924300"/>
            <a:ext cx="123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親子クラス</a:t>
            </a:r>
            <a:endParaRPr kumimoji="1" lang="ja-JP" altLang="en-US" sz="18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78572" y="4222477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（小学生まで）</a:t>
            </a:r>
            <a:endParaRPr kumimoji="1" lang="ja-JP" altLang="en-US" sz="11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371599" y="4360416"/>
            <a:ext cx="1057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50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14575" y="4640436"/>
            <a:ext cx="46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分</a:t>
            </a: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19151" y="4913982"/>
            <a:ext cx="1548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800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205707" y="5165427"/>
            <a:ext cx="93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</a:t>
            </a:r>
            <a:r>
              <a:rPr kumimoji="1" lang="en-US" altLang="ja-JP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/</a:t>
            </a:r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回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3602214" y="3924300"/>
            <a:ext cx="1239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幼児クラス</a:t>
            </a:r>
            <a:endParaRPr kumimoji="1" lang="ja-JP" altLang="en-US" sz="18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775350" y="4222477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（未就学児）</a:t>
            </a:r>
            <a:endParaRPr kumimoji="1" lang="ja-JP" altLang="en-US" sz="11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413073" y="4360416"/>
            <a:ext cx="1057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60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356049" y="4640436"/>
            <a:ext cx="46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分</a:t>
            </a: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3089225" y="4913982"/>
            <a:ext cx="1548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6,500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4475781" y="5165427"/>
            <a:ext cx="93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</a:t>
            </a:r>
            <a:r>
              <a:rPr kumimoji="1" lang="en-US" altLang="ja-JP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/</a:t>
            </a:r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回</a:t>
            </a: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5525149" y="3924300"/>
            <a:ext cx="1470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小学生クラス</a:t>
            </a:r>
            <a:endParaRPr kumimoji="1" lang="ja-JP" altLang="en-US" sz="18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5844958" y="4222477"/>
            <a:ext cx="8274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（</a:t>
            </a:r>
            <a:r>
              <a:rPr lang="en-US" altLang="zh-CN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r>
              <a:rPr lang="zh-CN" altLang="en-US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年生</a:t>
            </a:r>
            <a:r>
              <a:rPr lang="en-US" altLang="zh-CN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〜</a:t>
            </a:r>
            <a:r>
              <a:rPr lang="zh-CN" altLang="en-US" sz="11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）</a:t>
            </a:r>
            <a:endParaRPr kumimoji="1" lang="ja-JP" altLang="en-US" sz="11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451423" y="4360416"/>
            <a:ext cx="1057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90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6394399" y="4640436"/>
            <a:ext cx="46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分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5127575" y="4913982"/>
            <a:ext cx="1548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40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6,500</a:t>
            </a:r>
            <a:endParaRPr kumimoji="1" lang="ja-JP" altLang="en-US" sz="4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6514131" y="5165427"/>
            <a:ext cx="9375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円</a:t>
            </a:r>
            <a:r>
              <a:rPr kumimoji="1" lang="en-US" altLang="ja-JP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/</a:t>
            </a:r>
            <a:r>
              <a:rPr kumimoji="1"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回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050103" y="6171654"/>
            <a:ext cx="2276585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今だけ入会特典！</a:t>
            </a:r>
            <a:endParaRPr kumimoji="1" lang="ja-JP" altLang="en-US" sz="23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614659" y="6723310"/>
            <a:ext cx="32905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</a:t>
            </a:r>
            <a:r>
              <a:rPr lang="ja-JP" altLang="en-US" sz="13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 入会金／年会費／教材費</a:t>
            </a:r>
            <a:r>
              <a:rPr lang="ja-JP" altLang="en-US" sz="13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 </a:t>
            </a:r>
            <a:r>
              <a:rPr lang="ja-JP" altLang="en-US" sz="15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不要！</a:t>
            </a:r>
            <a:endParaRPr kumimoji="1" lang="ja-JP" altLang="en-US" sz="15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614659" y="7024315"/>
            <a:ext cx="32905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 追加レッスン</a:t>
            </a:r>
            <a:r>
              <a:rPr lang="ja-JP" altLang="en-US" sz="15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１回分サービス！</a:t>
            </a:r>
            <a:endParaRPr kumimoji="1" lang="ja-JP" altLang="en-US" sz="15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614659" y="7359972"/>
            <a:ext cx="329059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● 無料体験レッスン受講後、</a:t>
            </a:r>
            <a:endParaRPr lang="en-US" altLang="ja-JP" sz="1300" dirty="0">
              <a:solidFill>
                <a:schemeClr val="accent2">
                  <a:lumMod val="75000"/>
                </a:schemeClr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13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　　 入会を決めていただいた方には</a:t>
            </a:r>
            <a:endParaRPr kumimoji="1" lang="ja-JP" altLang="en-US" sz="13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805160" y="7764586"/>
            <a:ext cx="30334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「こども英会話</a:t>
            </a:r>
            <a:r>
              <a:rPr lang="en-US" altLang="ja-JP" sz="15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book</a:t>
            </a:r>
            <a:r>
              <a:rPr lang="ja-JP" altLang="en-US" sz="15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」をプレゼント！</a:t>
            </a:r>
            <a:endParaRPr kumimoji="1" lang="ja-JP" altLang="en-US" sz="15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4103811" y="6247854"/>
            <a:ext cx="30334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4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無料体験レッスン</a:t>
            </a:r>
          </a:p>
          <a:p>
            <a:pPr algn="ctr"/>
            <a:r>
              <a:rPr lang="ja-JP" altLang="en-US" sz="1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実施日のご案内</a:t>
            </a:r>
            <a:endParaRPr kumimoji="1" lang="ja-JP" altLang="en-US" sz="18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4181474" y="7013649"/>
            <a:ext cx="3048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4</a:t>
            </a:r>
            <a:r>
              <a:rPr lang="ja-JP" altLang="en-US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月・</a:t>
            </a:r>
            <a:r>
              <a:rPr lang="en-US" altLang="ja-JP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5</a:t>
            </a:r>
            <a:r>
              <a:rPr lang="ja-JP" altLang="en-US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月は毎週土曜日の</a:t>
            </a:r>
            <a:r>
              <a:rPr lang="en-US" altLang="ja-JP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r>
              <a:rPr lang="ja-JP" altLang="en-US" sz="10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時から受け付けています。</a:t>
            </a:r>
            <a:endParaRPr kumimoji="1" lang="ja-JP" altLang="en-US" sz="10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4170486" y="7504360"/>
            <a:ext cx="303341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900" dirty="0">
                <a:solidFill>
                  <a:srgbClr val="00B0F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英語劇団員、同時募集！</a:t>
            </a:r>
            <a:endParaRPr lang="ja-JP" altLang="en-US" sz="1900" dirty="0">
              <a:solidFill>
                <a:srgbClr val="00B0F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181474" y="7856785"/>
            <a:ext cx="304800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9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(</a:t>
            </a:r>
            <a:r>
              <a:rPr lang="ja-JP" altLang="en-US" sz="9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年齢・●●不問</a:t>
            </a:r>
            <a:r>
              <a:rPr lang="en-US" altLang="ja-JP" sz="9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)※</a:t>
            </a:r>
            <a:r>
              <a:rPr lang="ja-JP" altLang="en-US" sz="900" dirty="0">
                <a:solidFill>
                  <a:schemeClr val="accent2">
                    <a:lumMod val="75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詳細はお問い合わせください。</a:t>
            </a:r>
            <a:endParaRPr kumimoji="1" lang="ja-JP" altLang="en-US" sz="9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363190" y="8654975"/>
            <a:ext cx="11227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英会話教室</a:t>
            </a:r>
            <a:endParaRPr lang="ja-JP" altLang="en-US" sz="2800" dirty="0">
              <a:solidFill>
                <a:srgbClr val="FF6699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1333177" y="8527727"/>
            <a:ext cx="1581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800" dirty="0">
                <a:solidFill>
                  <a:srgbClr val="FF6699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アスクル</a:t>
            </a: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75766" y="8991601"/>
            <a:ext cx="39104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〒</a:t>
            </a:r>
            <a:r>
              <a:rPr lang="en-US" altLang="zh-TW" sz="1200" dirty="0">
                <a:latin typeface="ＤＦＧ平成ゴシック体W9" pitchFamily="50" charset="-128"/>
                <a:ea typeface="ＤＦＧ平成ゴシック体W9" pitchFamily="50" charset="-128"/>
              </a:rPr>
              <a:t>135-0061 </a:t>
            </a:r>
            <a:r>
              <a:rPr lang="zh-TW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東京都江東区豊洲</a:t>
            </a:r>
            <a:r>
              <a:rPr lang="en-US" altLang="zh-TW" sz="1200" dirty="0">
                <a:latin typeface="ＤＦＧ平成ゴシック体W9" pitchFamily="50" charset="-128"/>
                <a:ea typeface="ＤＦＧ平成ゴシック体W9" pitchFamily="50" charset="-128"/>
              </a:rPr>
              <a:t>3-2-3</a:t>
            </a:r>
          </a:p>
          <a:p>
            <a:endParaRPr kumimoji="1" lang="en-US" altLang="ja-JP" sz="800" dirty="0">
              <a:latin typeface="ＤＦＧ平成ゴシック体W9" pitchFamily="50" charset="-128"/>
              <a:ea typeface="ＤＦＧ平成ゴシック体W9" pitchFamily="50" charset="-128"/>
            </a:endParaRPr>
          </a:p>
          <a:p>
            <a:r>
              <a:rPr lang="ja-JP" altLang="en-US" sz="1000" dirty="0">
                <a:latin typeface="ＤＦＧ平成ゴシック体W9" pitchFamily="50" charset="-128"/>
                <a:ea typeface="ＤＦＧ平成ゴシック体W9" pitchFamily="50" charset="-128"/>
              </a:rPr>
              <a:t>営業時間　</a:t>
            </a:r>
          </a:p>
          <a:p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平日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10</a:t>
            </a:r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00〜20</a:t>
            </a:r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00</a:t>
            </a:r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　土・日・祝日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9</a:t>
            </a:r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00〜19</a:t>
            </a:r>
            <a:r>
              <a:rPr lang="ja-JP" altLang="en-US" sz="1200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00</a:t>
            </a:r>
          </a:p>
          <a:p>
            <a:r>
              <a:rPr lang="en-US" altLang="ja-JP" sz="1200" dirty="0">
                <a:latin typeface="ＤＦＧ平成ゴシック体W9" pitchFamily="50" charset="-128"/>
                <a:ea typeface="ＤＦＧ平成ゴシック体W9" pitchFamily="50" charset="-128"/>
              </a:rPr>
              <a:t>http://www.askult.com/</a:t>
            </a:r>
            <a:endParaRPr kumimoji="1" lang="ja-JP" altLang="en-US" sz="12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244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ＤＦＧ平成ゴシック体W7</vt:lpstr>
      <vt:lpstr>ＤＦＧ平成ゴシック体W9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2016-12-21T03:14:00Z</dcterms:created>
  <dcterms:modified xsi:type="dcterms:W3CDTF">2017-02-23T10:06:44Z</dcterms:modified>
</cp:coreProperties>
</file>