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0D23"/>
    <a:srgbClr val="FF6699"/>
    <a:srgbClr val="FF66CC"/>
    <a:srgbClr val="FF3300"/>
    <a:srgbClr val="000099"/>
    <a:srgbClr val="0000FF"/>
    <a:srgbClr val="FFFF66"/>
    <a:srgbClr val="FF6600"/>
    <a:srgbClr val="663300"/>
    <a:srgbClr val="9C30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3" autoAdjust="0"/>
    <p:restoredTop sz="99515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pPr/>
              <a:t>2017/2/23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2017/2/23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Server-win\share\アスクル関連\Askul_Parts_1216\DATA\015_915d_yakitori\bac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7775574" cy="10907713"/>
          </a:xfrm>
          <a:prstGeom prst="rect">
            <a:avLst/>
          </a:prstGeom>
          <a:noFill/>
        </p:spPr>
      </p:pic>
      <p:sp>
        <p:nvSpPr>
          <p:cNvPr id="19" name="テキスト ボックス 18"/>
          <p:cNvSpPr txBox="1"/>
          <p:nvPr/>
        </p:nvSpPr>
        <p:spPr>
          <a:xfrm>
            <a:off x="3105830" y="9053081"/>
            <a:ext cx="3477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latin typeface="ＤＦＧ平成ゴシック体W9" pitchFamily="50" charset="-128"/>
                <a:ea typeface="ＤＦＧ平成ゴシック体W9" pitchFamily="50" charset="-128"/>
              </a:rPr>
              <a:t>備長炭のやきとり屋　  明日来</a:t>
            </a:r>
            <a:endParaRPr kumimoji="1" lang="ja-JP" altLang="en-US" sz="14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391517" y="10090842"/>
            <a:ext cx="2129433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お問い合わせ・お申し込みは</a:t>
            </a: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1039217" y="5556678"/>
            <a:ext cx="13306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 err="1">
                <a:latin typeface="ＤＦＧ平成ゴシック体W9" pitchFamily="50" charset="-128"/>
                <a:ea typeface="ＤＦＧ平成ゴシック体W9" pitchFamily="50" charset="-128"/>
              </a:rPr>
              <a:t>もも</a:t>
            </a:r>
            <a:endParaRPr lang="ja-JP" altLang="en-US" sz="18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3136900" y="9399060"/>
            <a:ext cx="3050183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1000" dirty="0">
                <a:latin typeface="ＤＦＧ平成ゴシック体W5" pitchFamily="50" charset="-128"/>
                <a:ea typeface="ＤＦＧ平成ゴシック体W5" pitchFamily="50" charset="-128"/>
              </a:rPr>
              <a:t>〒135-0061</a:t>
            </a:r>
            <a:endParaRPr lang="ja-JP" altLang="en-US" sz="1000" dirty="0">
              <a:latin typeface="ＤＦＧ平成ゴシック体W5" pitchFamily="50" charset="-128"/>
              <a:ea typeface="ＤＦＧ平成ゴシック体W5" pitchFamily="50" charset="-128"/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3130550" y="9589560"/>
            <a:ext cx="3050183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TW" altLang="en-US" sz="1000" dirty="0">
                <a:latin typeface="ＤＦＧ平成ゴシック体W5" pitchFamily="50" charset="-128"/>
                <a:ea typeface="ＤＦＧ平成ゴシック体W5" pitchFamily="50" charset="-128"/>
              </a:rPr>
              <a:t>東京都江東区豊洲</a:t>
            </a:r>
            <a:r>
              <a:rPr lang="en-US" altLang="zh-TW" sz="1000" dirty="0">
                <a:latin typeface="ＤＦＧ平成ゴシック体W5" pitchFamily="50" charset="-128"/>
                <a:ea typeface="ＤＦＧ平成ゴシック体W5" pitchFamily="50" charset="-128"/>
              </a:rPr>
              <a:t>3-2-3</a:t>
            </a:r>
            <a:endParaRPr lang="ja-JP" altLang="en-US" sz="1000" dirty="0">
              <a:latin typeface="ＤＦＧ平成ゴシック体W5" pitchFamily="50" charset="-128"/>
              <a:ea typeface="ＤＦＧ平成ゴシック体W5" pitchFamily="50" charset="-128"/>
            </a:endParaRPr>
          </a:p>
        </p:txBody>
      </p:sp>
      <p:sp>
        <p:nvSpPr>
          <p:cNvPr id="51" name="テキスト ボックス 50"/>
          <p:cNvSpPr txBox="1"/>
          <p:nvPr/>
        </p:nvSpPr>
        <p:spPr>
          <a:xfrm rot="-360000">
            <a:off x="355133" y="587524"/>
            <a:ext cx="6663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5400" spc="-300" dirty="0">
                <a:latin typeface="ＤＦＧ平成ゴシック体W9" pitchFamily="50" charset="-128"/>
                <a:ea typeface="ＤＦＧ平成ゴシック体W9" pitchFamily="50" charset="-128"/>
              </a:rPr>
              <a:t>1</a:t>
            </a:r>
            <a:endParaRPr kumimoji="1" lang="ja-JP" altLang="en-US" sz="5400" spc="-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52" name="テキスト ボックス 51"/>
          <p:cNvSpPr txBox="1"/>
          <p:nvPr/>
        </p:nvSpPr>
        <p:spPr>
          <a:xfrm rot="-360000">
            <a:off x="1011600" y="506388"/>
            <a:ext cx="943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5400" spc="-300" dirty="0">
                <a:latin typeface="ＤＦＧ平成ゴシック体W9" pitchFamily="50" charset="-128"/>
                <a:ea typeface="ＤＦＧ平成ゴシック体W9" pitchFamily="50" charset="-128"/>
              </a:rPr>
              <a:t>14</a:t>
            </a:r>
            <a:endParaRPr kumimoji="1" lang="ja-JP" altLang="en-US" sz="5400" spc="-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53" name="テキスト ボックス 52"/>
          <p:cNvSpPr txBox="1"/>
          <p:nvPr/>
        </p:nvSpPr>
        <p:spPr>
          <a:xfrm rot="-360000">
            <a:off x="2926125" y="353987"/>
            <a:ext cx="943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5400" spc="-300" dirty="0">
                <a:latin typeface="ＤＦＧ平成ゴシック体W9" pitchFamily="50" charset="-128"/>
                <a:ea typeface="ＤＦＧ平成ゴシック体W9" pitchFamily="50" charset="-128"/>
              </a:rPr>
              <a:t>15</a:t>
            </a:r>
            <a:endParaRPr kumimoji="1" lang="ja-JP" altLang="en-US" sz="5400" spc="-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104" name="テキスト ボックス 103"/>
          <p:cNvSpPr txBox="1"/>
          <p:nvPr/>
        </p:nvSpPr>
        <p:spPr>
          <a:xfrm rot="-360000">
            <a:off x="669273" y="724709"/>
            <a:ext cx="733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spc="-300" dirty="0">
                <a:latin typeface="ＤＦＧ平成ゴシック体W9" pitchFamily="50" charset="-128"/>
                <a:ea typeface="ＤＦＧ平成ゴシック体W9" pitchFamily="50" charset="-128"/>
              </a:rPr>
              <a:t>月</a:t>
            </a:r>
            <a:endParaRPr kumimoji="1" lang="ja-JP" altLang="en-US" sz="3200" spc="-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 rot="-360000">
            <a:off x="1676833" y="608615"/>
            <a:ext cx="14969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spc="-300" dirty="0">
                <a:latin typeface="ＤＦＧ平成ゴシック体W9" pitchFamily="50" charset="-128"/>
                <a:ea typeface="ＤＦＧ平成ゴシック体W9" pitchFamily="50" charset="-128"/>
              </a:rPr>
              <a:t>日 （土）</a:t>
            </a:r>
            <a:endParaRPr kumimoji="1" lang="ja-JP" altLang="en-US" sz="3200" spc="-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 rot="-360000">
            <a:off x="3612498" y="477058"/>
            <a:ext cx="733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spc="-300" dirty="0">
                <a:latin typeface="ＤＦＧ平成ゴシック体W9" pitchFamily="50" charset="-128"/>
                <a:ea typeface="ＤＦＧ平成ゴシック体W9" pitchFamily="50" charset="-128"/>
              </a:rPr>
              <a:t>時</a:t>
            </a:r>
          </a:p>
        </p:txBody>
      </p:sp>
      <p:pic>
        <p:nvPicPr>
          <p:cNvPr id="5" name="Picture 4" descr="\\Server-win\share\アスクル関連\Askul_Parts_1216\DATA\015_915d_yakitori\titl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025" y="1436688"/>
            <a:ext cx="4516438" cy="2746375"/>
          </a:xfrm>
          <a:prstGeom prst="rect">
            <a:avLst/>
          </a:prstGeom>
          <a:noFill/>
        </p:spPr>
      </p:pic>
      <p:pic>
        <p:nvPicPr>
          <p:cNvPr id="1029" name="Picture 5" descr="\\Server-win\share\アスクル関連\Askul_Parts_1216\DATA\015_915d_yakitori\yakitori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1075" y="246062"/>
            <a:ext cx="1733550" cy="3889376"/>
          </a:xfrm>
          <a:prstGeom prst="rect">
            <a:avLst/>
          </a:prstGeom>
          <a:noFill/>
        </p:spPr>
      </p:pic>
      <p:pic>
        <p:nvPicPr>
          <p:cNvPr id="1030" name="Picture 6" descr="\\Server-win\share\アスクル関連\Askul_Parts_1216\DATA\015_915d_yakitori\yakitori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5450" y="1246187"/>
            <a:ext cx="1733550" cy="3889376"/>
          </a:xfrm>
          <a:prstGeom prst="rect">
            <a:avLst/>
          </a:prstGeom>
          <a:noFill/>
        </p:spPr>
      </p:pic>
      <p:pic>
        <p:nvPicPr>
          <p:cNvPr id="1031" name="Picture 7" descr="\\Server-win\share\アスクル関連\Askul_Parts_1216\DATA\015_915d_yakitori\shikaku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50" y="4189413"/>
            <a:ext cx="2230438" cy="1014412"/>
          </a:xfrm>
          <a:prstGeom prst="rect">
            <a:avLst/>
          </a:prstGeom>
          <a:noFill/>
        </p:spPr>
      </p:pic>
      <p:pic>
        <p:nvPicPr>
          <p:cNvPr id="1032" name="Picture 8" descr="\\Server-win\share\アスクル関連\Askul_Parts_1216\DATA\015_915d_yakitori\shikaku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4562" y="4111625"/>
            <a:ext cx="2962276" cy="1189038"/>
          </a:xfrm>
          <a:prstGeom prst="rect">
            <a:avLst/>
          </a:prstGeom>
          <a:noFill/>
        </p:spPr>
      </p:pic>
      <p:pic>
        <p:nvPicPr>
          <p:cNvPr id="1033" name="Picture 9" descr="\\Server-win\share\アスクル関連\Askul_Parts_1216\DATA\015_915d_yakitori\shikaku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03725" y="4078288"/>
            <a:ext cx="2947988" cy="1198562"/>
          </a:xfrm>
          <a:prstGeom prst="rect">
            <a:avLst/>
          </a:prstGeom>
          <a:noFill/>
        </p:spPr>
      </p:pic>
      <p:pic>
        <p:nvPicPr>
          <p:cNvPr id="1034" name="Picture 10" descr="\\Server-win\share\アスクル関連\Askul_Parts_1216\DATA\015_915d_yakitori\sen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70463" y="6853238"/>
            <a:ext cx="2100262" cy="66675"/>
          </a:xfrm>
          <a:prstGeom prst="rect">
            <a:avLst/>
          </a:prstGeom>
          <a:noFill/>
        </p:spPr>
      </p:pic>
      <p:pic>
        <p:nvPicPr>
          <p:cNvPr id="1035" name="Picture 11" descr="\\Server-win\share\アスクル関連\Askul_Parts_1216\DATA\015_915d_yakitori\kiritori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5300" y="9058275"/>
            <a:ext cx="2362200" cy="1316038"/>
          </a:xfrm>
          <a:prstGeom prst="rect">
            <a:avLst/>
          </a:prstGeom>
          <a:noFill/>
        </p:spPr>
      </p:pic>
      <p:pic>
        <p:nvPicPr>
          <p:cNvPr id="1036" name="Picture 12" descr="\\Server-win\share\アスクル関連\Askul_Parts_1216\DATA\015_915d_yakitori\sen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41887" y="8205788"/>
            <a:ext cx="2100263" cy="66675"/>
          </a:xfrm>
          <a:prstGeom prst="rect">
            <a:avLst/>
          </a:prstGeom>
          <a:noFill/>
        </p:spPr>
      </p:pic>
      <p:sp>
        <p:nvSpPr>
          <p:cNvPr id="65" name="テキスト ボックス 64"/>
          <p:cNvSpPr txBox="1"/>
          <p:nvPr/>
        </p:nvSpPr>
        <p:spPr>
          <a:xfrm>
            <a:off x="628650" y="9420225"/>
            <a:ext cx="210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0" dirty="0">
                <a:latin typeface="ＤＦＧ平成ゴシック体W7" pitchFamily="50" charset="-128"/>
                <a:ea typeface="ＤＦＧ平成ゴシック体W7" pitchFamily="50" charset="-128"/>
              </a:rPr>
              <a:t>生ビール１杯 無料券</a:t>
            </a:r>
            <a:endParaRPr kumimoji="1" lang="ja-JP" altLang="en-US" sz="1800" dirty="0">
              <a:latin typeface="ＤＦＧ平成ゴシック体W7" pitchFamily="50" charset="-128"/>
              <a:ea typeface="ＤＦＧ平成ゴシック体W7" pitchFamily="50" charset="-128"/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714375" y="9764811"/>
            <a:ext cx="19046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ＤＦＧ平成ゴシック体W7" pitchFamily="50" charset="-128"/>
                <a:ea typeface="ＤＦＧ平成ゴシック体W7" pitchFamily="50" charset="-128"/>
              </a:rPr>
              <a:t>※</a:t>
            </a:r>
            <a:r>
              <a:rPr lang="ja-JP" altLang="en-US" sz="1200" dirty="0">
                <a:latin typeface="ＤＦＧ平成ゴシック体W7" pitchFamily="50" charset="-128"/>
                <a:ea typeface="ＤＦＧ平成ゴシック体W7" pitchFamily="50" charset="-128"/>
              </a:rPr>
              <a:t>お一人様につき一回限り</a:t>
            </a:r>
            <a:endParaRPr kumimoji="1" lang="ja-JP" altLang="en-US" sz="1200" dirty="0">
              <a:latin typeface="ＤＦＧ平成ゴシック体W7" pitchFamily="50" charset="-128"/>
              <a:ea typeface="ＤＦＧ平成ゴシック体W7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5495925" y="9108000"/>
            <a:ext cx="1752600" cy="126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endParaRPr kumimoji="1" lang="ja-JP" altLang="en-US" sz="3200" b="1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5781675" y="9515475"/>
            <a:ext cx="1210588" cy="401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000099"/>
                </a:solidFill>
                <a:latin typeface="ＤＦＧ平成ゴシック体W7" pitchFamily="50" charset="-128"/>
                <a:ea typeface="ＤＦＧ平成ゴシック体W7" pitchFamily="50" charset="-128"/>
              </a:rPr>
              <a:t>地図入る</a:t>
            </a: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3130550" y="9786410"/>
            <a:ext cx="3050183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TW" altLang="en-US" sz="1000" dirty="0">
                <a:latin typeface="ＤＦＧ平成ゴシック体W5" pitchFamily="50" charset="-128"/>
                <a:ea typeface="ＤＦＧ平成ゴシック体W5" pitchFamily="50" charset="-128"/>
              </a:rPr>
              <a:t>［営業時間］ </a:t>
            </a:r>
            <a:r>
              <a:rPr lang="en-US" altLang="zh-TW" sz="1000" dirty="0">
                <a:latin typeface="ＤＦＧ平成ゴシック体W5" pitchFamily="50" charset="-128"/>
                <a:ea typeface="ＤＦＧ平成ゴシック体W5" pitchFamily="50" charset="-128"/>
              </a:rPr>
              <a:t>17</a:t>
            </a:r>
            <a:r>
              <a:rPr lang="zh-TW" altLang="en-US" sz="1000" dirty="0">
                <a:latin typeface="ＤＦＧ平成ゴシック体W5" pitchFamily="50" charset="-128"/>
                <a:ea typeface="ＤＦＧ平成ゴシック体W5" pitchFamily="50" charset="-128"/>
              </a:rPr>
              <a:t>：</a:t>
            </a:r>
            <a:r>
              <a:rPr lang="en-US" altLang="zh-TW" sz="1000" dirty="0">
                <a:latin typeface="ＤＦＧ平成ゴシック体W5" pitchFamily="50" charset="-128"/>
                <a:ea typeface="ＤＦＧ平成ゴシック体W5" pitchFamily="50" charset="-128"/>
              </a:rPr>
              <a:t>00〜23</a:t>
            </a:r>
            <a:r>
              <a:rPr lang="zh-TW" altLang="en-US" sz="1000" dirty="0">
                <a:latin typeface="ＤＦＧ平成ゴシック体W5" pitchFamily="50" charset="-128"/>
                <a:ea typeface="ＤＦＧ平成ゴシック体W5" pitchFamily="50" charset="-128"/>
              </a:rPr>
              <a:t>：</a:t>
            </a:r>
            <a:r>
              <a:rPr lang="en-US" altLang="zh-TW" sz="1000" dirty="0">
                <a:latin typeface="ＤＦＧ平成ゴシック体W5" pitchFamily="50" charset="-128"/>
                <a:ea typeface="ＤＦＧ平成ゴシック体W5" pitchFamily="50" charset="-128"/>
              </a:rPr>
              <a:t>00</a:t>
            </a:r>
            <a:r>
              <a:rPr lang="zh-TW" altLang="en-US" sz="1000" dirty="0">
                <a:latin typeface="ＤＦＧ平成ゴシック体W5" pitchFamily="50" charset="-128"/>
                <a:ea typeface="ＤＦＧ平成ゴシック体W5" pitchFamily="50" charset="-128"/>
              </a:rPr>
              <a:t>（</a:t>
            </a:r>
            <a:r>
              <a:rPr lang="en-US" altLang="zh-TW" sz="1000" dirty="0">
                <a:latin typeface="ＤＦＧ平成ゴシック体W5" pitchFamily="50" charset="-128"/>
                <a:ea typeface="ＤＦＧ平成ゴシック体W5" pitchFamily="50" charset="-128"/>
              </a:rPr>
              <a:t>L.O.22:30</a:t>
            </a:r>
            <a:r>
              <a:rPr lang="ja-JP" altLang="en-US" sz="1000" dirty="0">
                <a:latin typeface="ＤＦＧ平成ゴシック体W5" pitchFamily="50" charset="-128"/>
                <a:ea typeface="ＤＦＧ平成ゴシック体W5" pitchFamily="50" charset="-128"/>
              </a:rPr>
              <a:t>）</a:t>
            </a: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3130550" y="9983260"/>
            <a:ext cx="3050183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000" dirty="0">
                <a:latin typeface="ＤＦＧ平成ゴシック体W5" pitchFamily="50" charset="-128"/>
                <a:ea typeface="ＤＦＧ平成ゴシック体W5" pitchFamily="50" charset="-128"/>
              </a:rPr>
              <a:t>［お問合せ］ </a:t>
            </a:r>
            <a:r>
              <a:rPr lang="en-US" altLang="ja-JP" sz="1000" dirty="0">
                <a:latin typeface="ＤＦＧ平成ゴシック体W5" pitchFamily="50" charset="-128"/>
                <a:ea typeface="ＤＦＧ平成ゴシック体W5" pitchFamily="50" charset="-128"/>
              </a:rPr>
              <a:t>03-1234-1111</a:t>
            </a:r>
            <a:endParaRPr lang="ja-JP" altLang="en-US" sz="1000" dirty="0">
              <a:latin typeface="ＤＦＧ平成ゴシック体W5" pitchFamily="50" charset="-128"/>
              <a:ea typeface="ＤＦＧ平成ゴシック体W5" pitchFamily="50" charset="-128"/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3130550" y="10186460"/>
            <a:ext cx="3050183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000" dirty="0">
                <a:latin typeface="ＤＦＧ平成ゴシック体W5" pitchFamily="50" charset="-128"/>
                <a:ea typeface="ＤＦＧ平成ゴシック体W5" pitchFamily="50" charset="-128"/>
              </a:rPr>
              <a:t>［ホームページ］ </a:t>
            </a:r>
            <a:r>
              <a:rPr lang="en-US" altLang="ja-JP" sz="1000" dirty="0">
                <a:latin typeface="ＤＦＧ平成ゴシック体W5" pitchFamily="50" charset="-128"/>
                <a:ea typeface="ＤＦＧ平成ゴシック体W5" pitchFamily="50" charset="-128"/>
              </a:rPr>
              <a:t>http://www.askult.com/</a:t>
            </a:r>
            <a:endParaRPr lang="ja-JP" altLang="en-US" sz="1000" dirty="0">
              <a:latin typeface="ＤＦＧ平成ゴシック体W5" pitchFamily="50" charset="-128"/>
              <a:ea typeface="ＤＦＧ平成ゴシック体W5" pitchFamily="50" charset="-128"/>
            </a:endParaRPr>
          </a:p>
        </p:txBody>
      </p:sp>
      <p:sp>
        <p:nvSpPr>
          <p:cNvPr id="78" name="テキスト ボックス 77"/>
          <p:cNvSpPr txBox="1"/>
          <p:nvPr/>
        </p:nvSpPr>
        <p:spPr>
          <a:xfrm>
            <a:off x="2654980" y="8465492"/>
            <a:ext cx="46157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300" dirty="0">
                <a:latin typeface="ＤＦＧ平成ゴシック体W5" pitchFamily="50" charset="-128"/>
                <a:ea typeface="ＤＦＧ平成ゴシック体W5" pitchFamily="50" charset="-128"/>
              </a:rPr>
              <a:t>※</a:t>
            </a:r>
            <a:r>
              <a:rPr lang="ja-JP" altLang="en-US" sz="1300" dirty="0">
                <a:latin typeface="ＤＦＧ平成ゴシック体W5" pitchFamily="50" charset="-128"/>
                <a:ea typeface="ＤＦＧ平成ゴシック体W5" pitchFamily="50" charset="-128"/>
              </a:rPr>
              <a:t>その他、セットメニュー・サイドメニューをご用意しております。</a:t>
            </a:r>
            <a:endParaRPr kumimoji="1" lang="ja-JP" altLang="en-US" sz="1300" dirty="0">
              <a:latin typeface="ＤＦＧ平成ゴシック体W5" pitchFamily="50" charset="-128"/>
              <a:ea typeface="ＤＦＧ平成ゴシック体W5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781551" y="5568570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81" name="テキスト ボックス 80"/>
          <p:cNvSpPr txBox="1"/>
          <p:nvPr/>
        </p:nvSpPr>
        <p:spPr>
          <a:xfrm>
            <a:off x="1039217" y="5912192"/>
            <a:ext cx="13306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シロ</a:t>
            </a:r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1039217" y="6253564"/>
            <a:ext cx="13306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手羽先</a:t>
            </a:r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1039217" y="6624652"/>
            <a:ext cx="13306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とり皮</a:t>
            </a:r>
          </a:p>
        </p:txBody>
      </p:sp>
      <p:sp>
        <p:nvSpPr>
          <p:cNvPr id="84" name="テキスト ボックス 83"/>
          <p:cNvSpPr txBox="1"/>
          <p:nvPr/>
        </p:nvSpPr>
        <p:spPr>
          <a:xfrm>
            <a:off x="1039217" y="6973644"/>
            <a:ext cx="13306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ぼん</a:t>
            </a:r>
            <a:r>
              <a:rPr lang="ja-JP" altLang="en-US" sz="1800" dirty="0" err="1">
                <a:latin typeface="ＤＦＧ平成ゴシック体W9" pitchFamily="50" charset="-128"/>
                <a:ea typeface="ＤＦＧ平成ゴシック体W9" pitchFamily="50" charset="-128"/>
              </a:rPr>
              <a:t>じり</a:t>
            </a:r>
            <a:endParaRPr lang="ja-JP" altLang="en-US" sz="18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87" name="テキスト ボックス 86"/>
          <p:cNvSpPr txBox="1"/>
          <p:nvPr/>
        </p:nvSpPr>
        <p:spPr>
          <a:xfrm>
            <a:off x="1039217" y="7326064"/>
            <a:ext cx="13306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せせり</a:t>
            </a:r>
          </a:p>
        </p:txBody>
      </p:sp>
      <p:sp>
        <p:nvSpPr>
          <p:cNvPr id="88" name="テキスト ボックス 87"/>
          <p:cNvSpPr txBox="1"/>
          <p:nvPr/>
        </p:nvSpPr>
        <p:spPr>
          <a:xfrm>
            <a:off x="1039217" y="7670864"/>
            <a:ext cx="13306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 err="1">
                <a:latin typeface="ＤＦＧ平成ゴシック体W9" pitchFamily="50" charset="-128"/>
                <a:ea typeface="ＤＦＧ平成ゴシック体W9" pitchFamily="50" charset="-128"/>
              </a:rPr>
              <a:t>ねぎま</a:t>
            </a:r>
            <a:endParaRPr lang="ja-JP" altLang="en-US" sz="18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89" name="テキスト ボックス 88"/>
          <p:cNvSpPr txBox="1"/>
          <p:nvPr/>
        </p:nvSpPr>
        <p:spPr>
          <a:xfrm>
            <a:off x="1039217" y="8030904"/>
            <a:ext cx="13306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ホルモン</a:t>
            </a:r>
          </a:p>
        </p:txBody>
      </p:sp>
      <p:sp>
        <p:nvSpPr>
          <p:cNvPr id="90" name="テキスト ボックス 89"/>
          <p:cNvSpPr txBox="1"/>
          <p:nvPr/>
        </p:nvSpPr>
        <p:spPr>
          <a:xfrm>
            <a:off x="1039217" y="8390944"/>
            <a:ext cx="13306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ハツ</a:t>
            </a:r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781551" y="5916384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781551" y="6279852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93" name="テキスト ボックス 92"/>
          <p:cNvSpPr txBox="1"/>
          <p:nvPr/>
        </p:nvSpPr>
        <p:spPr>
          <a:xfrm>
            <a:off x="781551" y="6628844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781551" y="6992312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95" name="テキスト ボックス 94"/>
          <p:cNvSpPr txBox="1"/>
          <p:nvPr/>
        </p:nvSpPr>
        <p:spPr>
          <a:xfrm>
            <a:off x="781551" y="7341304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96" name="テキスト ボックス 95"/>
          <p:cNvSpPr txBox="1"/>
          <p:nvPr/>
        </p:nvSpPr>
        <p:spPr>
          <a:xfrm>
            <a:off x="781551" y="7686104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97" name="テキスト ボックス 96"/>
          <p:cNvSpPr txBox="1"/>
          <p:nvPr/>
        </p:nvSpPr>
        <p:spPr>
          <a:xfrm>
            <a:off x="781551" y="8046144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98" name="テキスト ボックス 97"/>
          <p:cNvSpPr txBox="1"/>
          <p:nvPr/>
        </p:nvSpPr>
        <p:spPr>
          <a:xfrm>
            <a:off x="781551" y="8398564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99" name="テキスト ボックス 98"/>
          <p:cNvSpPr txBox="1"/>
          <p:nvPr/>
        </p:nvSpPr>
        <p:spPr>
          <a:xfrm>
            <a:off x="2944063" y="5556678"/>
            <a:ext cx="13306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砂肝</a:t>
            </a:r>
          </a:p>
        </p:txBody>
      </p:sp>
      <p:sp>
        <p:nvSpPr>
          <p:cNvPr id="100" name="テキスト ボックス 99"/>
          <p:cNvSpPr txBox="1"/>
          <p:nvPr/>
        </p:nvSpPr>
        <p:spPr>
          <a:xfrm>
            <a:off x="2686397" y="5568570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101" name="テキスト ボックス 100"/>
          <p:cNvSpPr txBox="1"/>
          <p:nvPr/>
        </p:nvSpPr>
        <p:spPr>
          <a:xfrm>
            <a:off x="2944063" y="5912192"/>
            <a:ext cx="13306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なんこつ</a:t>
            </a:r>
          </a:p>
        </p:txBody>
      </p:sp>
      <p:sp>
        <p:nvSpPr>
          <p:cNvPr id="105" name="テキスト ボックス 104"/>
          <p:cNvSpPr txBox="1"/>
          <p:nvPr/>
        </p:nvSpPr>
        <p:spPr>
          <a:xfrm>
            <a:off x="2944063" y="6253564"/>
            <a:ext cx="13306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つくね</a:t>
            </a:r>
          </a:p>
        </p:txBody>
      </p:sp>
      <p:sp>
        <p:nvSpPr>
          <p:cNvPr id="106" name="テキスト ボックス 105"/>
          <p:cNvSpPr txBox="1"/>
          <p:nvPr/>
        </p:nvSpPr>
        <p:spPr>
          <a:xfrm>
            <a:off x="2944063" y="6624652"/>
            <a:ext cx="13306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ししとう</a:t>
            </a:r>
          </a:p>
        </p:txBody>
      </p:sp>
      <p:sp>
        <p:nvSpPr>
          <p:cNvPr id="107" name="テキスト ボックス 106"/>
          <p:cNvSpPr txBox="1"/>
          <p:nvPr/>
        </p:nvSpPr>
        <p:spPr>
          <a:xfrm>
            <a:off x="2944063" y="6973644"/>
            <a:ext cx="13306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しいたけ</a:t>
            </a:r>
          </a:p>
        </p:txBody>
      </p:sp>
      <p:sp>
        <p:nvSpPr>
          <p:cNvPr id="108" name="テキスト ボックス 107"/>
          <p:cNvSpPr txBox="1"/>
          <p:nvPr/>
        </p:nvSpPr>
        <p:spPr>
          <a:xfrm>
            <a:off x="2944063" y="7326064"/>
            <a:ext cx="149839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うずらの玉子</a:t>
            </a:r>
          </a:p>
        </p:txBody>
      </p:sp>
      <p:sp>
        <p:nvSpPr>
          <p:cNvPr id="109" name="テキスト ボックス 108"/>
          <p:cNvSpPr txBox="1"/>
          <p:nvPr/>
        </p:nvSpPr>
        <p:spPr>
          <a:xfrm>
            <a:off x="2944063" y="7670864"/>
            <a:ext cx="13306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豚バラ</a:t>
            </a:r>
          </a:p>
        </p:txBody>
      </p:sp>
      <p:sp>
        <p:nvSpPr>
          <p:cNvPr id="110" name="テキスト ボックス 109"/>
          <p:cNvSpPr txBox="1"/>
          <p:nvPr/>
        </p:nvSpPr>
        <p:spPr>
          <a:xfrm>
            <a:off x="2944063" y="8030904"/>
            <a:ext cx="13306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レバー</a:t>
            </a:r>
          </a:p>
        </p:txBody>
      </p:sp>
      <p:sp>
        <p:nvSpPr>
          <p:cNvPr id="111" name="テキスト ボックス 110"/>
          <p:cNvSpPr txBox="1"/>
          <p:nvPr/>
        </p:nvSpPr>
        <p:spPr>
          <a:xfrm>
            <a:off x="2686397" y="5916384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112" name="テキスト ボックス 111"/>
          <p:cNvSpPr txBox="1"/>
          <p:nvPr/>
        </p:nvSpPr>
        <p:spPr>
          <a:xfrm>
            <a:off x="2686397" y="6279852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113" name="テキスト ボックス 112"/>
          <p:cNvSpPr txBox="1"/>
          <p:nvPr/>
        </p:nvSpPr>
        <p:spPr>
          <a:xfrm>
            <a:off x="2686397" y="6628844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114" name="テキスト ボックス 113"/>
          <p:cNvSpPr txBox="1"/>
          <p:nvPr/>
        </p:nvSpPr>
        <p:spPr>
          <a:xfrm>
            <a:off x="2686397" y="6992312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115" name="テキスト ボックス 114"/>
          <p:cNvSpPr txBox="1"/>
          <p:nvPr/>
        </p:nvSpPr>
        <p:spPr>
          <a:xfrm>
            <a:off x="2686397" y="7341304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116" name="テキスト ボックス 115"/>
          <p:cNvSpPr txBox="1"/>
          <p:nvPr/>
        </p:nvSpPr>
        <p:spPr>
          <a:xfrm>
            <a:off x="2686397" y="7686104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117" name="テキスト ボックス 116"/>
          <p:cNvSpPr txBox="1"/>
          <p:nvPr/>
        </p:nvSpPr>
        <p:spPr>
          <a:xfrm>
            <a:off x="2686397" y="8046144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118" name="テキスト ボックス 117"/>
          <p:cNvSpPr txBox="1"/>
          <p:nvPr/>
        </p:nvSpPr>
        <p:spPr>
          <a:xfrm>
            <a:off x="4865419" y="5556678"/>
            <a:ext cx="238882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アスパラベーコン巻き</a:t>
            </a:r>
          </a:p>
        </p:txBody>
      </p:sp>
      <p:sp>
        <p:nvSpPr>
          <p:cNvPr id="119" name="テキスト ボックス 118"/>
          <p:cNvSpPr txBox="1"/>
          <p:nvPr/>
        </p:nvSpPr>
        <p:spPr>
          <a:xfrm>
            <a:off x="4607753" y="5568570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120" name="テキスト ボックス 119"/>
          <p:cNvSpPr txBox="1"/>
          <p:nvPr/>
        </p:nvSpPr>
        <p:spPr>
          <a:xfrm>
            <a:off x="4865419" y="5912192"/>
            <a:ext cx="233548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トマトベーコン巻き</a:t>
            </a:r>
          </a:p>
        </p:txBody>
      </p:sp>
      <p:sp>
        <p:nvSpPr>
          <p:cNvPr id="124" name="テキスト ボックス 123"/>
          <p:cNvSpPr txBox="1"/>
          <p:nvPr/>
        </p:nvSpPr>
        <p:spPr>
          <a:xfrm>
            <a:off x="4865419" y="7326064"/>
            <a:ext cx="183256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生ビール </a:t>
            </a:r>
            <a:r>
              <a:rPr lang="en-US" altLang="ja-JP" sz="1800" dirty="0">
                <a:latin typeface="ＤＦＧ平成ゴシック体W9" pitchFamily="50" charset="-128"/>
                <a:ea typeface="ＤＦＧ平成ゴシック体W9" pitchFamily="50" charset="-128"/>
              </a:rPr>
              <a:t>1</a:t>
            </a:r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杯</a:t>
            </a:r>
          </a:p>
        </p:txBody>
      </p:sp>
      <p:sp>
        <p:nvSpPr>
          <p:cNvPr id="127" name="テキスト ボックス 126"/>
          <p:cNvSpPr txBox="1"/>
          <p:nvPr/>
        </p:nvSpPr>
        <p:spPr>
          <a:xfrm>
            <a:off x="4607753" y="5916384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131" name="テキスト ボックス 130"/>
          <p:cNvSpPr txBox="1"/>
          <p:nvPr/>
        </p:nvSpPr>
        <p:spPr>
          <a:xfrm>
            <a:off x="4607753" y="7341304"/>
            <a:ext cx="391929" cy="3455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300" dirty="0">
                <a:solidFill>
                  <a:srgbClr val="C30D23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●</a:t>
            </a:r>
            <a:endParaRPr lang="ja-JP" altLang="en-US" sz="13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134" name="テキスト ボックス 133"/>
          <p:cNvSpPr txBox="1"/>
          <p:nvPr/>
        </p:nvSpPr>
        <p:spPr>
          <a:xfrm>
            <a:off x="4834939" y="6483692"/>
            <a:ext cx="73528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dirty="0">
                <a:latin typeface="ＤＦＧ平成ゴシック体W9" pitchFamily="50" charset="-128"/>
                <a:ea typeface="ＤＦＧ平成ゴシック体W9" pitchFamily="50" charset="-128"/>
              </a:rPr>
              <a:t>全品</a:t>
            </a:r>
          </a:p>
        </p:txBody>
      </p:sp>
      <p:sp>
        <p:nvSpPr>
          <p:cNvPr id="135" name="テキスト ボックス 134"/>
          <p:cNvSpPr txBox="1"/>
          <p:nvPr/>
        </p:nvSpPr>
        <p:spPr>
          <a:xfrm>
            <a:off x="5909359" y="6476072"/>
            <a:ext cx="138298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spc="-150" dirty="0">
                <a:latin typeface="ＤＦＧ平成ゴシック体W9" pitchFamily="50" charset="-128"/>
                <a:ea typeface="ＤＦＧ平成ゴシック体W9" pitchFamily="50" charset="-128"/>
              </a:rPr>
              <a:t>円（税抜き）</a:t>
            </a:r>
          </a:p>
        </p:txBody>
      </p:sp>
      <p:sp>
        <p:nvSpPr>
          <p:cNvPr id="136" name="テキスト ボックス 135"/>
          <p:cNvSpPr txBox="1"/>
          <p:nvPr/>
        </p:nvSpPr>
        <p:spPr>
          <a:xfrm>
            <a:off x="5227321" y="6296426"/>
            <a:ext cx="94487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3200" dirty="0">
                <a:latin typeface="ＤＦＧ平成ゴシック体W9" pitchFamily="50" charset="-128"/>
                <a:ea typeface="ＤＦＧ平成ゴシック体W9" pitchFamily="50" charset="-128"/>
              </a:rPr>
              <a:t>100</a:t>
            </a:r>
            <a:endParaRPr lang="ja-JP" altLang="en-US" sz="32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137" name="テキスト ボックス 136"/>
          <p:cNvSpPr txBox="1"/>
          <p:nvPr/>
        </p:nvSpPr>
        <p:spPr>
          <a:xfrm>
            <a:off x="5227321" y="7689532"/>
            <a:ext cx="94487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3200" dirty="0">
                <a:latin typeface="ＤＦＧ平成ゴシック体W9" pitchFamily="50" charset="-128"/>
                <a:ea typeface="ＤＦＧ平成ゴシック体W9" pitchFamily="50" charset="-128"/>
              </a:rPr>
              <a:t>390</a:t>
            </a:r>
            <a:endParaRPr lang="ja-JP" altLang="en-US" sz="3200" dirty="0"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138" name="テキスト ボックス 137"/>
          <p:cNvSpPr txBox="1"/>
          <p:nvPr/>
        </p:nvSpPr>
        <p:spPr>
          <a:xfrm>
            <a:off x="5909359" y="7852980"/>
            <a:ext cx="138298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spc="-150" dirty="0">
                <a:latin typeface="ＤＦＧ平成ゴシック体W9" pitchFamily="50" charset="-128"/>
                <a:ea typeface="ＤＦＧ平成ゴシック体W9" pitchFamily="50" charset="-128"/>
              </a:rPr>
              <a:t>円（税抜き）</a:t>
            </a:r>
          </a:p>
        </p:txBody>
      </p:sp>
      <p:sp>
        <p:nvSpPr>
          <p:cNvPr id="139" name="テキスト ボックス 138"/>
          <p:cNvSpPr txBox="1"/>
          <p:nvPr/>
        </p:nvSpPr>
        <p:spPr>
          <a:xfrm rot="-900000">
            <a:off x="258824" y="4506508"/>
            <a:ext cx="245118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900" dirty="0">
                <a:solidFill>
                  <a:schemeClr val="bg1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日本のソウルフード</a:t>
            </a:r>
            <a:r>
              <a:rPr lang="en-US" altLang="ja-JP" sz="1900" dirty="0">
                <a:solidFill>
                  <a:schemeClr val="bg1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!!</a:t>
            </a:r>
            <a:endParaRPr kumimoji="1" lang="ja-JP" altLang="en-US" sz="1900" dirty="0">
              <a:solidFill>
                <a:schemeClr val="bg1"/>
              </a:solidFill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140" name="テキスト ボックス 139"/>
          <p:cNvSpPr txBox="1"/>
          <p:nvPr/>
        </p:nvSpPr>
        <p:spPr>
          <a:xfrm rot="-900000">
            <a:off x="2111408" y="4499891"/>
            <a:ext cx="319033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900" dirty="0">
                <a:solidFill>
                  <a:schemeClr val="bg1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秘伝のタレとこだわりの塩</a:t>
            </a:r>
            <a:r>
              <a:rPr lang="en-US" altLang="ja-JP" sz="1900" dirty="0">
                <a:solidFill>
                  <a:schemeClr val="bg1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!!</a:t>
            </a:r>
            <a:endParaRPr kumimoji="1" lang="ja-JP" altLang="en-US" sz="1900" dirty="0">
              <a:solidFill>
                <a:schemeClr val="bg1"/>
              </a:solidFill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  <p:sp>
        <p:nvSpPr>
          <p:cNvPr id="141" name="テキスト ボックス 140"/>
          <p:cNvSpPr txBox="1"/>
          <p:nvPr/>
        </p:nvSpPr>
        <p:spPr>
          <a:xfrm rot="-900000">
            <a:off x="4283109" y="4471316"/>
            <a:ext cx="319033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900" dirty="0">
                <a:solidFill>
                  <a:schemeClr val="bg1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備長炭でじっくり焼き上げ</a:t>
            </a:r>
            <a:r>
              <a:rPr lang="en-US" altLang="ja-JP" sz="1900" dirty="0">
                <a:solidFill>
                  <a:schemeClr val="bg1"/>
                </a:solidFill>
                <a:latin typeface="ＤＦＧ平成ゴシック体W9" pitchFamily="50" charset="-128"/>
                <a:ea typeface="ＤＦＧ平成ゴシック体W9" pitchFamily="50" charset="-128"/>
              </a:rPr>
              <a:t>!!</a:t>
            </a:r>
            <a:endParaRPr kumimoji="1" lang="ja-JP" altLang="en-US" sz="1900" dirty="0">
              <a:solidFill>
                <a:schemeClr val="bg1"/>
              </a:solidFill>
              <a:latin typeface="ＤＦＧ平成ゴシック体W9" pitchFamily="50" charset="-128"/>
              <a:ea typeface="ＤＦＧ平成ゴシック体W9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7113263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 lIns="0" tIns="0" rIns="0" bIns="0">
        <a:spAutoFit/>
      </a:bodyPr>
      <a:lstStyle>
        <a:defPPr>
          <a:defRPr sz="3200" b="1" dirty="0" smtClean="0">
            <a:latin typeface="HGP創英角ｺﾞｼｯｸUB" panose="020B0900000000000000" pitchFamily="50" charset="-128"/>
            <a:ea typeface="HGP創英角ｺﾞｼｯｸUB" panose="020B0900000000000000" pitchFamily="50" charset="-128"/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kumimoji="1" sz="3200" spc="810" dirty="0" smtClean="0">
            <a:solidFill>
              <a:schemeClr val="bg1"/>
            </a:solidFill>
            <a:latin typeface="ＤＦＧ平成明朝体W5" pitchFamily="18" charset="-128"/>
            <a:ea typeface="ＤＦＧ平成明朝体W5" pitchFamily="18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269</Words>
  <Application>Microsoft Office PowerPoint</Application>
  <PresentationFormat>ユーザー設定</PresentationFormat>
  <Paragraphs>82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3" baseType="lpstr">
      <vt:lpstr>ＤＦＧ平成ゴシック体W5</vt:lpstr>
      <vt:lpstr>ＤＦＧ平成ゴシック体W7</vt:lpstr>
      <vt:lpstr>ＤＦＧ平成ゴシック体W9</vt:lpstr>
      <vt:lpstr>ＤＦＧ平成明朝体W5</vt:lpstr>
      <vt:lpstr>HGP創英角ｺﾞｼｯｸUB</vt:lpstr>
      <vt:lpstr>HG丸ｺﾞｼｯｸM-PRO</vt:lpstr>
      <vt:lpstr>ＭＳ Ｐゴシック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2016-12-21T03:17:27Z</dcterms:created>
  <dcterms:modified xsi:type="dcterms:W3CDTF">2017-02-23T10:15:00Z</dcterms:modified>
</cp:coreProperties>
</file>