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9CB9"/>
    <a:srgbClr val="FFF24A"/>
    <a:srgbClr val="320500"/>
    <a:srgbClr val="93BD00"/>
    <a:srgbClr val="75BCE3"/>
    <a:srgbClr val="009C92"/>
    <a:srgbClr val="009BD5"/>
    <a:srgbClr val="93BD3B"/>
    <a:srgbClr val="CC555D"/>
    <a:srgbClr val="5858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3" autoAdjust="0"/>
    <p:restoredTop sz="99515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\\Server-win\share\アスクル関連\１月作業\0111アスクル\AI\002_922d_singlemother\haike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7775575" cy="10908637"/>
          </a:xfrm>
          <a:prstGeom prst="rect">
            <a:avLst/>
          </a:prstGeom>
          <a:noFill/>
        </p:spPr>
      </p:pic>
      <p:pic>
        <p:nvPicPr>
          <p:cNvPr id="3" name="Picture 4" descr="\\Server-win\share\アスクル関連\１月作業\0111アスクル\AI\002_922d_singlemother\haieishir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6691" y="455385"/>
            <a:ext cx="7021513" cy="10031413"/>
          </a:xfrm>
          <a:prstGeom prst="rect">
            <a:avLst/>
          </a:prstGeom>
          <a:noFill/>
        </p:spPr>
      </p:pic>
      <p:pic>
        <p:nvPicPr>
          <p:cNvPr id="6" name="Picture 7" descr="\\Server-win\share\アスクル関連\１月作業\0111アスクル\AI\002_922d_singlemother\waku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1038" y="3517448"/>
            <a:ext cx="6348412" cy="4737100"/>
          </a:xfrm>
          <a:prstGeom prst="rect">
            <a:avLst/>
          </a:prstGeom>
          <a:noFill/>
        </p:spPr>
      </p:pic>
      <p:sp>
        <p:nvSpPr>
          <p:cNvPr id="199" name="正方形/長方形 198"/>
          <p:cNvSpPr/>
          <p:nvPr/>
        </p:nvSpPr>
        <p:spPr>
          <a:xfrm>
            <a:off x="1082040" y="9906000"/>
            <a:ext cx="5570220" cy="99060"/>
          </a:xfrm>
          <a:prstGeom prst="rect">
            <a:avLst/>
          </a:prstGeom>
          <a:solidFill>
            <a:srgbClr val="FFF24A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1712596" y="1232388"/>
            <a:ext cx="4286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シングルマザーのための</a:t>
            </a:r>
            <a:endParaRPr kumimoji="1" lang="ja-JP" altLang="en-US" sz="2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pic>
        <p:nvPicPr>
          <p:cNvPr id="5" name="Picture 6" descr="\\Server-win\share\アスクル関連\１月作業\0111アスクル\AI\002_922d_singlemother\obi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38225" y="4932363"/>
            <a:ext cx="901700" cy="304800"/>
          </a:xfrm>
          <a:prstGeom prst="rect">
            <a:avLst/>
          </a:prstGeom>
          <a:noFill/>
        </p:spPr>
      </p:pic>
      <p:pic>
        <p:nvPicPr>
          <p:cNvPr id="73" name="Picture 6" descr="\\Server-win\share\アスクル関連\１月作業\0111アスクル\AI\002_922d_singlemother\obi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38225" y="5986487"/>
            <a:ext cx="901700" cy="304800"/>
          </a:xfrm>
          <a:prstGeom prst="rect">
            <a:avLst/>
          </a:prstGeom>
          <a:noFill/>
        </p:spPr>
      </p:pic>
      <p:pic>
        <p:nvPicPr>
          <p:cNvPr id="77" name="Picture 6" descr="\\Server-win\share\アスクル関連\１月作業\0111アスクル\AI\002_922d_singlemother\obi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38225" y="7077273"/>
            <a:ext cx="901700" cy="304800"/>
          </a:xfrm>
          <a:prstGeom prst="rect">
            <a:avLst/>
          </a:prstGeom>
          <a:noFill/>
        </p:spPr>
      </p:pic>
      <p:pic>
        <p:nvPicPr>
          <p:cNvPr id="4" name="Picture 5" descr="\\Server-win\share\アスクル関連\１月作業\0111アスクル\AI\002_922d_singlemother\muryou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34335" y="-15240"/>
            <a:ext cx="1054100" cy="1600200"/>
          </a:xfrm>
          <a:prstGeom prst="rect">
            <a:avLst/>
          </a:prstGeom>
          <a:noFill/>
        </p:spPr>
      </p:pic>
      <p:sp>
        <p:nvSpPr>
          <p:cNvPr id="78" name="正方形/長方形 77"/>
          <p:cNvSpPr/>
          <p:nvPr/>
        </p:nvSpPr>
        <p:spPr>
          <a:xfrm>
            <a:off x="5763895" y="3778250"/>
            <a:ext cx="1028700" cy="1066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5859145" y="4102100"/>
            <a:ext cx="840295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+mn-ea"/>
              </a:rPr>
              <a:t>ダミー</a:t>
            </a:r>
            <a:endParaRPr kumimoji="1" lang="ja-JP" altLang="en-US" dirty="0">
              <a:latin typeface="+mn-ea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5763355" y="4832348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900" dirty="0">
                <a:latin typeface="+mn-ea"/>
              </a:rPr>
              <a:t>心理カウンセラー</a:t>
            </a:r>
            <a:endParaRPr kumimoji="1" lang="en-US" altLang="ja-JP" sz="900" dirty="0">
              <a:latin typeface="+mn-ea"/>
            </a:endParaRPr>
          </a:p>
          <a:p>
            <a:pPr algn="ctr"/>
            <a:r>
              <a:rPr lang="ja-JP" altLang="en-US" sz="900" dirty="0">
                <a:latin typeface="+mn-ea"/>
              </a:rPr>
              <a:t>明日 来子</a:t>
            </a:r>
            <a:endParaRPr kumimoji="1" lang="ja-JP" altLang="en-US" sz="900" dirty="0">
              <a:latin typeface="+mn-ea"/>
            </a:endParaRP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5797550" y="631825"/>
            <a:ext cx="117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5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参加料・保育料</a:t>
            </a: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5651500" y="771525"/>
            <a:ext cx="1485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無料</a:t>
            </a: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766153" y="4118716"/>
            <a:ext cx="54155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～「無理をしないで</a:t>
            </a:r>
            <a:r>
              <a:rPr kumimoji="1" lang="ja-JP" altLang="en-US" sz="2400" spc="6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」</a:t>
            </a:r>
            <a:r>
              <a:rPr lang="ja-JP" altLang="en-US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「生き生きと」～</a:t>
            </a:r>
            <a:endParaRPr kumimoji="1" lang="ja-JP" altLang="en-US" sz="2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1168720" y="4919633"/>
            <a:ext cx="655316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kumimoji="1" lang="ja-JP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 時</a:t>
            </a:r>
            <a:endParaRPr kumimoji="1" lang="ja-JP" altLang="en-US" sz="25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1168720" y="5973152"/>
            <a:ext cx="655316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ja-JP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会 場</a:t>
            </a:r>
            <a:endParaRPr lang="ja-JP" altLang="en-US" sz="25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1014411" y="7062238"/>
            <a:ext cx="971550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kumimoji="1" lang="ja-JP" altLang="en-US" sz="15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参加資格</a:t>
            </a: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1193828" y="5216362"/>
            <a:ext cx="1618596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ja-JP" altLang="en-US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４</a:t>
            </a:r>
            <a:r>
              <a:rPr kumimoji="1"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</a:t>
            </a:r>
            <a:r>
              <a:rPr kumimoji="1" lang="ja-JP" altLang="en-US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１８</a:t>
            </a:r>
            <a:r>
              <a:rPr kumimoji="1"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日（土）</a:t>
            </a: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1216454" y="5538510"/>
            <a:ext cx="3023037" cy="3847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en-US" altLang="ja-JP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PM</a:t>
            </a:r>
            <a:r>
              <a:rPr kumimoji="1" lang="ja-JP" altLang="en-US" sz="1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１４：００</a:t>
            </a:r>
            <a:r>
              <a:rPr kumimoji="1"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～</a:t>
            </a:r>
            <a:r>
              <a:rPr lang="en-US" altLang="ja-JP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PM</a:t>
            </a:r>
            <a:r>
              <a:rPr lang="ja-JP" altLang="en-US" sz="1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１６：００</a:t>
            </a:r>
            <a:endParaRPr kumimoji="1" lang="ja-JP" altLang="en-US" sz="19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1187478" y="6300948"/>
            <a:ext cx="2641572" cy="5924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アスクルセミナー会議室</a:t>
            </a:r>
            <a:endParaRPr kumimoji="1"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kumimoji="1" lang="ja-JP" altLang="en-US" sz="1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（東京都江東区豊洲</a:t>
            </a:r>
            <a:r>
              <a:rPr kumimoji="1" lang="en-US" altLang="ja-JP" sz="1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3-2-3</a:t>
            </a:r>
            <a:r>
              <a:rPr kumimoji="1" lang="ja-JP" altLang="en-US" sz="1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）</a:t>
            </a:r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1187478" y="7382594"/>
            <a:ext cx="2546322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シングルマザーの方なら</a:t>
            </a:r>
            <a:endParaRPr kumimoji="1" lang="en-US" altLang="ja-JP" sz="18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kumimoji="1"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どなたでも</a:t>
            </a:r>
            <a:r>
              <a:rPr kumimoji="1" lang="ja-JP" altLang="en-US" sz="1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（先着</a:t>
            </a:r>
            <a:r>
              <a:rPr kumimoji="1" lang="en-US" altLang="ja-JP" sz="1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30</a:t>
            </a:r>
            <a:r>
              <a:rPr kumimoji="1" lang="ja-JP" altLang="en-US" sz="1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名）</a:t>
            </a:r>
          </a:p>
        </p:txBody>
      </p:sp>
      <p:grpSp>
        <p:nvGrpSpPr>
          <p:cNvPr id="125" name="グループ化 124"/>
          <p:cNvGrpSpPr/>
          <p:nvPr/>
        </p:nvGrpSpPr>
        <p:grpSpPr>
          <a:xfrm>
            <a:off x="4457700" y="5293044"/>
            <a:ext cx="2381246" cy="309243"/>
            <a:chOff x="4457700" y="5293044"/>
            <a:chExt cx="2381246" cy="309243"/>
          </a:xfrm>
        </p:grpSpPr>
        <p:pic>
          <p:nvPicPr>
            <p:cNvPr id="7" name="Picture 8" descr="\\Server-win\share\アスクル関連\１月作業\0111アスクル\AI\002_922d_singlemother\kome01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457700" y="5362575"/>
              <a:ext cx="152400" cy="152400"/>
            </a:xfrm>
            <a:prstGeom prst="rect">
              <a:avLst/>
            </a:prstGeom>
            <a:noFill/>
          </p:spPr>
        </p:pic>
        <p:cxnSp>
          <p:nvCxnSpPr>
            <p:cNvPr id="115" name="直線コネクタ 114"/>
            <p:cNvCxnSpPr/>
            <p:nvPr/>
          </p:nvCxnSpPr>
          <p:spPr>
            <a:xfrm>
              <a:off x="4518025" y="5602287"/>
              <a:ext cx="2254250" cy="0"/>
            </a:xfrm>
            <a:prstGeom prst="line">
              <a:avLst/>
            </a:prstGeom>
            <a:ln w="19050">
              <a:solidFill>
                <a:srgbClr val="009C9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テキスト ボックス 120"/>
            <p:cNvSpPr txBox="1"/>
            <p:nvPr/>
          </p:nvSpPr>
          <p:spPr>
            <a:xfrm>
              <a:off x="4560911" y="5293044"/>
              <a:ext cx="2278035" cy="29238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kumimoji="1" lang="ja-JP" altLang="en-US" sz="1300" dirty="0"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ストレスとの向き合い方</a:t>
              </a:r>
            </a:p>
          </p:txBody>
        </p:sp>
      </p:grpSp>
      <p:grpSp>
        <p:nvGrpSpPr>
          <p:cNvPr id="126" name="グループ化 125"/>
          <p:cNvGrpSpPr/>
          <p:nvPr/>
        </p:nvGrpSpPr>
        <p:grpSpPr>
          <a:xfrm>
            <a:off x="4451349" y="5756740"/>
            <a:ext cx="2387597" cy="314006"/>
            <a:chOff x="4451349" y="5756740"/>
            <a:chExt cx="2387597" cy="314006"/>
          </a:xfrm>
        </p:grpSpPr>
        <p:pic>
          <p:nvPicPr>
            <p:cNvPr id="8" name="Picture 9" descr="\\Server-win\share\アスクル関連\１月作業\0111アスクル\AI\002_922d_singlemother\kome02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451349" y="5832470"/>
              <a:ext cx="165100" cy="165100"/>
            </a:xfrm>
            <a:prstGeom prst="rect">
              <a:avLst/>
            </a:prstGeom>
            <a:noFill/>
          </p:spPr>
        </p:pic>
        <p:cxnSp>
          <p:nvCxnSpPr>
            <p:cNvPr id="123" name="直線コネクタ 122"/>
            <p:cNvCxnSpPr/>
            <p:nvPr/>
          </p:nvCxnSpPr>
          <p:spPr>
            <a:xfrm>
              <a:off x="4518025" y="6070746"/>
              <a:ext cx="2254250" cy="0"/>
            </a:xfrm>
            <a:prstGeom prst="line">
              <a:avLst/>
            </a:prstGeom>
            <a:ln w="19050">
              <a:solidFill>
                <a:srgbClr val="009C9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テキスト ボックス 123"/>
            <p:cNvSpPr txBox="1"/>
            <p:nvPr/>
          </p:nvSpPr>
          <p:spPr>
            <a:xfrm>
              <a:off x="4560911" y="5756740"/>
              <a:ext cx="2278035" cy="29238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ja-JP" altLang="en-US" sz="1300" dirty="0"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キャリアプランとマネープラン</a:t>
              </a:r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4457700" y="6236418"/>
            <a:ext cx="2381246" cy="309243"/>
            <a:chOff x="4457700" y="5293044"/>
            <a:chExt cx="2381246" cy="309243"/>
          </a:xfrm>
        </p:grpSpPr>
        <p:pic>
          <p:nvPicPr>
            <p:cNvPr id="134" name="Picture 8" descr="\\Server-win\share\アスクル関連\１月作業\0111アスクル\AI\002_922d_singlemother\kome01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457700" y="5362575"/>
              <a:ext cx="152400" cy="152400"/>
            </a:xfrm>
            <a:prstGeom prst="rect">
              <a:avLst/>
            </a:prstGeom>
            <a:noFill/>
          </p:spPr>
        </p:pic>
        <p:cxnSp>
          <p:nvCxnSpPr>
            <p:cNvPr id="135" name="直線コネクタ 134"/>
            <p:cNvCxnSpPr/>
            <p:nvPr/>
          </p:nvCxnSpPr>
          <p:spPr>
            <a:xfrm>
              <a:off x="4518025" y="5602287"/>
              <a:ext cx="2254250" cy="0"/>
            </a:xfrm>
            <a:prstGeom prst="line">
              <a:avLst/>
            </a:prstGeom>
            <a:ln w="19050">
              <a:solidFill>
                <a:srgbClr val="009C9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6" name="テキスト ボックス 135"/>
            <p:cNvSpPr txBox="1"/>
            <p:nvPr/>
          </p:nvSpPr>
          <p:spPr>
            <a:xfrm>
              <a:off x="4560911" y="5293044"/>
              <a:ext cx="2278035" cy="29238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ja-JP" altLang="en-US" sz="1300" dirty="0"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「もしもの時」の基礎知識</a:t>
              </a:r>
            </a:p>
          </p:txBody>
        </p:sp>
      </p:grpSp>
      <p:grpSp>
        <p:nvGrpSpPr>
          <p:cNvPr id="139" name="グループ化 138"/>
          <p:cNvGrpSpPr/>
          <p:nvPr/>
        </p:nvGrpSpPr>
        <p:grpSpPr>
          <a:xfrm>
            <a:off x="4451349" y="6700114"/>
            <a:ext cx="2387597" cy="314006"/>
            <a:chOff x="4451349" y="5756740"/>
            <a:chExt cx="2387597" cy="314006"/>
          </a:xfrm>
        </p:grpSpPr>
        <p:pic>
          <p:nvPicPr>
            <p:cNvPr id="141" name="Picture 9" descr="\\Server-win\share\アスクル関連\１月作業\0111アスクル\AI\002_922d_singlemother\kome02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451349" y="5832470"/>
              <a:ext cx="165100" cy="165100"/>
            </a:xfrm>
            <a:prstGeom prst="rect">
              <a:avLst/>
            </a:prstGeom>
            <a:noFill/>
          </p:spPr>
        </p:pic>
        <p:cxnSp>
          <p:nvCxnSpPr>
            <p:cNvPr id="142" name="直線コネクタ 141"/>
            <p:cNvCxnSpPr/>
            <p:nvPr/>
          </p:nvCxnSpPr>
          <p:spPr>
            <a:xfrm>
              <a:off x="4518025" y="6070746"/>
              <a:ext cx="2254250" cy="0"/>
            </a:xfrm>
            <a:prstGeom prst="line">
              <a:avLst/>
            </a:prstGeom>
            <a:ln w="19050">
              <a:solidFill>
                <a:srgbClr val="009C9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テキスト ボックス 142"/>
            <p:cNvSpPr txBox="1"/>
            <p:nvPr/>
          </p:nvSpPr>
          <p:spPr>
            <a:xfrm>
              <a:off x="4560911" y="5756740"/>
              <a:ext cx="2278035" cy="29238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ja-JP" altLang="en-US" sz="1300" dirty="0"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知っておきたい法律・制度</a:t>
              </a:r>
              <a:endParaRPr lang="en-US" altLang="ja-JP" sz="1300" dirty="0">
                <a:latin typeface="HGPｺﾞｼｯｸE" panose="020B0900000000000000" pitchFamily="50" charset="-128"/>
                <a:ea typeface="HGPｺﾞｼｯｸE" panose="020B0900000000000000" pitchFamily="50" charset="-128"/>
              </a:endParaRPr>
            </a:p>
          </p:txBody>
        </p:sp>
      </p:grpSp>
      <p:grpSp>
        <p:nvGrpSpPr>
          <p:cNvPr id="148" name="グループ化 147"/>
          <p:cNvGrpSpPr/>
          <p:nvPr/>
        </p:nvGrpSpPr>
        <p:grpSpPr>
          <a:xfrm>
            <a:off x="4457700" y="7186811"/>
            <a:ext cx="2381246" cy="309243"/>
            <a:chOff x="4457700" y="5293044"/>
            <a:chExt cx="2381246" cy="309243"/>
          </a:xfrm>
        </p:grpSpPr>
        <p:pic>
          <p:nvPicPr>
            <p:cNvPr id="149" name="Picture 8" descr="\\Server-win\share\アスクル関連\１月作業\0111アスクル\AI\002_922d_singlemother\kome01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457700" y="5362575"/>
              <a:ext cx="152400" cy="152400"/>
            </a:xfrm>
            <a:prstGeom prst="rect">
              <a:avLst/>
            </a:prstGeom>
            <a:noFill/>
          </p:spPr>
        </p:pic>
        <p:cxnSp>
          <p:nvCxnSpPr>
            <p:cNvPr id="159" name="直線コネクタ 158"/>
            <p:cNvCxnSpPr/>
            <p:nvPr/>
          </p:nvCxnSpPr>
          <p:spPr>
            <a:xfrm>
              <a:off x="4518025" y="5602287"/>
              <a:ext cx="2254250" cy="0"/>
            </a:xfrm>
            <a:prstGeom prst="line">
              <a:avLst/>
            </a:prstGeom>
            <a:ln w="19050">
              <a:solidFill>
                <a:srgbClr val="009C9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テキスト ボックス 159"/>
            <p:cNvSpPr txBox="1"/>
            <p:nvPr/>
          </p:nvSpPr>
          <p:spPr>
            <a:xfrm>
              <a:off x="4560911" y="5293044"/>
              <a:ext cx="2278035" cy="29238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ja-JP" altLang="en-US" sz="1300" dirty="0"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職場の人間関係対処法</a:t>
              </a:r>
            </a:p>
          </p:txBody>
        </p:sp>
      </p:grpSp>
      <p:grpSp>
        <p:nvGrpSpPr>
          <p:cNvPr id="161" name="グループ化 160"/>
          <p:cNvGrpSpPr/>
          <p:nvPr/>
        </p:nvGrpSpPr>
        <p:grpSpPr>
          <a:xfrm>
            <a:off x="4451349" y="7650507"/>
            <a:ext cx="2387597" cy="314006"/>
            <a:chOff x="4451349" y="5756740"/>
            <a:chExt cx="2387597" cy="314006"/>
          </a:xfrm>
        </p:grpSpPr>
        <p:pic>
          <p:nvPicPr>
            <p:cNvPr id="162" name="Picture 9" descr="\\Server-win\share\アスクル関連\１月作業\0111アスクル\AI\002_922d_singlemother\kome02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451349" y="5832470"/>
              <a:ext cx="165100" cy="165100"/>
            </a:xfrm>
            <a:prstGeom prst="rect">
              <a:avLst/>
            </a:prstGeom>
            <a:noFill/>
          </p:spPr>
        </p:pic>
        <p:cxnSp>
          <p:nvCxnSpPr>
            <p:cNvPr id="163" name="直線コネクタ 162"/>
            <p:cNvCxnSpPr/>
            <p:nvPr/>
          </p:nvCxnSpPr>
          <p:spPr>
            <a:xfrm>
              <a:off x="4518025" y="6070746"/>
              <a:ext cx="2254250" cy="0"/>
            </a:xfrm>
            <a:prstGeom prst="line">
              <a:avLst/>
            </a:prstGeom>
            <a:ln w="19050">
              <a:solidFill>
                <a:srgbClr val="009C9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テキスト ボックス 163"/>
            <p:cNvSpPr txBox="1"/>
            <p:nvPr/>
          </p:nvSpPr>
          <p:spPr>
            <a:xfrm>
              <a:off x="4560911" y="5756740"/>
              <a:ext cx="2278035" cy="29238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ja-JP" altLang="en-US" sz="1300" dirty="0">
                  <a:latin typeface="HGPｺﾞｼｯｸE" panose="020B0900000000000000" pitchFamily="50" charset="-128"/>
                  <a:ea typeface="HGPｺﾞｼｯｸE" panose="020B0900000000000000" pitchFamily="50" charset="-128"/>
                </a:rPr>
                <a:t>恋愛・結婚について</a:t>
              </a:r>
            </a:p>
          </p:txBody>
        </p:sp>
      </p:grpSp>
      <p:grpSp>
        <p:nvGrpSpPr>
          <p:cNvPr id="165" name="グループ化 164"/>
          <p:cNvGrpSpPr/>
          <p:nvPr/>
        </p:nvGrpSpPr>
        <p:grpSpPr>
          <a:xfrm>
            <a:off x="1014887" y="8663464"/>
            <a:ext cx="1029840" cy="604361"/>
            <a:chOff x="1014889" y="9387364"/>
            <a:chExt cx="1029840" cy="604361"/>
          </a:xfrm>
        </p:grpSpPr>
        <p:cxnSp>
          <p:nvCxnSpPr>
            <p:cNvPr id="166" name="直線コネクタ 165"/>
            <p:cNvCxnSpPr/>
            <p:nvPr/>
          </p:nvCxnSpPr>
          <p:spPr>
            <a:xfrm>
              <a:off x="1014889" y="9387364"/>
              <a:ext cx="0" cy="604361"/>
            </a:xfrm>
            <a:prstGeom prst="line">
              <a:avLst/>
            </a:prstGeom>
            <a:ln w="19050">
              <a:solidFill>
                <a:srgbClr val="DD9CB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直線コネクタ 166"/>
            <p:cNvCxnSpPr/>
            <p:nvPr/>
          </p:nvCxnSpPr>
          <p:spPr>
            <a:xfrm>
              <a:off x="2044729" y="9387364"/>
              <a:ext cx="0" cy="604361"/>
            </a:xfrm>
            <a:prstGeom prst="line">
              <a:avLst/>
            </a:prstGeom>
            <a:ln w="19050">
              <a:solidFill>
                <a:srgbClr val="DD9CB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8" name="テキスト ボックス 167"/>
          <p:cNvSpPr txBox="1"/>
          <p:nvPr/>
        </p:nvSpPr>
        <p:spPr>
          <a:xfrm>
            <a:off x="977227" y="8721897"/>
            <a:ext cx="1136582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お申込み</a:t>
            </a:r>
            <a:endParaRPr kumimoji="1" lang="en-US" altLang="ja-JP" sz="12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お問い合わせ</a:t>
            </a:r>
            <a:endParaRPr kumimoji="1" lang="ja-JP" altLang="en-US" sz="12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78" name="正方形/長方形 177"/>
          <p:cNvSpPr/>
          <p:nvPr/>
        </p:nvSpPr>
        <p:spPr>
          <a:xfrm>
            <a:off x="2381250" y="8572500"/>
            <a:ext cx="400050" cy="168275"/>
          </a:xfrm>
          <a:prstGeom prst="rect">
            <a:avLst/>
          </a:prstGeom>
          <a:solidFill>
            <a:srgbClr val="DD9CB9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85" name="テキスト ボックス 184"/>
          <p:cNvSpPr txBox="1"/>
          <p:nvPr/>
        </p:nvSpPr>
        <p:spPr>
          <a:xfrm>
            <a:off x="2328889" y="8525297"/>
            <a:ext cx="501623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kumimoji="1" lang="en-US" altLang="ja-JP" sz="1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TEL</a:t>
            </a:r>
            <a:endParaRPr kumimoji="1" lang="ja-JP" altLang="en-US" sz="1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86" name="正方形/長方形 185"/>
          <p:cNvSpPr/>
          <p:nvPr/>
        </p:nvSpPr>
        <p:spPr>
          <a:xfrm>
            <a:off x="2381250" y="8947918"/>
            <a:ext cx="400050" cy="168275"/>
          </a:xfrm>
          <a:prstGeom prst="rect">
            <a:avLst/>
          </a:prstGeom>
          <a:solidFill>
            <a:srgbClr val="DD9CB9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87" name="テキスト ボックス 186"/>
          <p:cNvSpPr txBox="1"/>
          <p:nvPr/>
        </p:nvSpPr>
        <p:spPr>
          <a:xfrm>
            <a:off x="2328889" y="8900715"/>
            <a:ext cx="501623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ja-JP" sz="1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URL</a:t>
            </a:r>
            <a:endParaRPr lang="ja-JP" altLang="en-US" sz="1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88" name="正方形/長方形 187"/>
          <p:cNvSpPr/>
          <p:nvPr/>
        </p:nvSpPr>
        <p:spPr>
          <a:xfrm>
            <a:off x="2381250" y="9194675"/>
            <a:ext cx="400050" cy="168275"/>
          </a:xfrm>
          <a:prstGeom prst="rect">
            <a:avLst/>
          </a:prstGeom>
          <a:solidFill>
            <a:srgbClr val="DD9CB9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89" name="テキスト ボックス 188"/>
          <p:cNvSpPr txBox="1"/>
          <p:nvPr/>
        </p:nvSpPr>
        <p:spPr>
          <a:xfrm>
            <a:off x="2328889" y="9147472"/>
            <a:ext cx="501623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ja-JP" sz="1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MAIL</a:t>
            </a:r>
            <a:endParaRPr lang="ja-JP" altLang="en-US" sz="1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90" name="テキスト ボックス 189"/>
          <p:cNvSpPr txBox="1"/>
          <p:nvPr/>
        </p:nvSpPr>
        <p:spPr>
          <a:xfrm>
            <a:off x="2812423" y="8408589"/>
            <a:ext cx="250772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ja-JP" altLang="en-US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０３</a:t>
            </a:r>
            <a:r>
              <a:rPr kumimoji="1" lang="en-US" altLang="ja-JP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-</a:t>
            </a:r>
            <a:r>
              <a:rPr kumimoji="1" lang="ja-JP" altLang="en-US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１２３４</a:t>
            </a:r>
            <a:r>
              <a:rPr kumimoji="1" lang="en-US" altLang="ja-JP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-</a:t>
            </a:r>
            <a:r>
              <a:rPr kumimoji="1" lang="ja-JP" altLang="en-US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１１１１</a:t>
            </a:r>
          </a:p>
        </p:txBody>
      </p:sp>
      <p:sp>
        <p:nvSpPr>
          <p:cNvPr id="191" name="テキスト ボックス 190"/>
          <p:cNvSpPr txBox="1"/>
          <p:nvPr/>
        </p:nvSpPr>
        <p:spPr>
          <a:xfrm>
            <a:off x="2797125" y="8882161"/>
            <a:ext cx="3590976" cy="29238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en-US" altLang="ja-JP" sz="1300" spc="3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http://www.askult.com/</a:t>
            </a:r>
            <a:endParaRPr kumimoji="1" lang="ja-JP" altLang="en-US" sz="1300" spc="3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92" name="テキスト ボックス 191"/>
          <p:cNvSpPr txBox="1"/>
          <p:nvPr/>
        </p:nvSpPr>
        <p:spPr>
          <a:xfrm>
            <a:off x="2797125" y="9119641"/>
            <a:ext cx="3590976" cy="29238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en-US" altLang="ja-JP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×××</a:t>
            </a:r>
            <a:r>
              <a:rPr kumimoji="1" lang="ja-JP" altLang="en-US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＠：</a:t>
            </a:r>
            <a:r>
              <a:rPr kumimoji="1" lang="en-US" altLang="ja-JP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××××</a:t>
            </a:r>
            <a:endParaRPr kumimoji="1" lang="ja-JP" altLang="en-US" sz="13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93" name="テキスト ボックス 192"/>
          <p:cNvSpPr txBox="1"/>
          <p:nvPr/>
        </p:nvSpPr>
        <p:spPr>
          <a:xfrm>
            <a:off x="5085090" y="8530824"/>
            <a:ext cx="156908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ja-JP" altLang="en-US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</a:t>
            </a:r>
            <a:r>
              <a:rPr kumimoji="1" lang="ja-JP" altLang="en-US" sz="1100" spc="-1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平日</a:t>
            </a:r>
            <a:r>
              <a:rPr kumimoji="1" lang="ja-JP" altLang="en-US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kumimoji="1" lang="en-US" altLang="ja-JP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10</a:t>
            </a:r>
            <a:r>
              <a:rPr kumimoji="1" lang="ja-JP" altLang="en-US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kumimoji="1" lang="en-US" altLang="ja-JP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r>
              <a:rPr kumimoji="1" lang="ja-JP" altLang="en-US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～</a:t>
            </a:r>
            <a:r>
              <a:rPr kumimoji="1" lang="en-US" altLang="ja-JP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18</a:t>
            </a:r>
            <a:r>
              <a:rPr kumimoji="1" lang="ja-JP" altLang="en-US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kumimoji="1" lang="en-US" altLang="ja-JP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r>
              <a:rPr kumimoji="1" lang="ja-JP" altLang="en-US" sz="1100" spc="-1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）</a:t>
            </a:r>
          </a:p>
        </p:txBody>
      </p:sp>
      <p:sp>
        <p:nvSpPr>
          <p:cNvPr id="195" name="円/楕円 194"/>
          <p:cNvSpPr/>
          <p:nvPr/>
        </p:nvSpPr>
        <p:spPr>
          <a:xfrm>
            <a:off x="758825" y="9699625"/>
            <a:ext cx="301625" cy="301625"/>
          </a:xfrm>
          <a:prstGeom prst="ellipse">
            <a:avLst/>
          </a:prstGeom>
          <a:solidFill>
            <a:srgbClr val="DD9CB9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98" name="円/楕円 197"/>
          <p:cNvSpPr/>
          <p:nvPr/>
        </p:nvSpPr>
        <p:spPr>
          <a:xfrm>
            <a:off x="6711339" y="9699625"/>
            <a:ext cx="301625" cy="301625"/>
          </a:xfrm>
          <a:prstGeom prst="ellipse">
            <a:avLst/>
          </a:prstGeom>
          <a:solidFill>
            <a:srgbClr val="DD9CB9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00" name="テキスト ボックス 199"/>
          <p:cNvSpPr txBox="1"/>
          <p:nvPr/>
        </p:nvSpPr>
        <p:spPr>
          <a:xfrm>
            <a:off x="807720" y="9643288"/>
            <a:ext cx="614172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kumimoji="1" lang="ja-JP" altLang="en-US" sz="1800" kern="1600" dirty="0">
                <a:solidFill>
                  <a:srgbClr val="DD9CB9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座談会形式なので、ご自由にアドバイスを受けられます</a:t>
            </a: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915172" y="1657350"/>
            <a:ext cx="58166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5800" dirty="0">
                <a:solidFill>
                  <a:srgbClr val="CC555D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「仕事」</a:t>
            </a:r>
            <a:r>
              <a:rPr kumimoji="1" lang="ja-JP" altLang="en-US" sz="4700" dirty="0">
                <a:solidFill>
                  <a:srgbClr val="585858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と</a:t>
            </a:r>
            <a:r>
              <a:rPr lang="ja-JP" altLang="en-US" sz="5800" dirty="0">
                <a:solidFill>
                  <a:srgbClr val="CC555D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「子育て」</a:t>
            </a:r>
            <a:endParaRPr lang="en-US" altLang="ja-JP" sz="5800" dirty="0">
              <a:solidFill>
                <a:srgbClr val="CC555D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r"/>
            <a:r>
              <a:rPr kumimoji="1" lang="ja-JP" altLang="en-US" sz="4700" dirty="0">
                <a:solidFill>
                  <a:srgbClr val="585858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セミナー</a:t>
            </a: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247</Words>
  <Application>Microsoft Office PowerPoint</Application>
  <PresentationFormat>ユーザー設定</PresentationFormat>
  <Paragraphs>51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HGPｺﾞｼｯｸE</vt:lpstr>
      <vt:lpstr>HGP創英角ｺﾞｼｯｸUB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2017-01-19T10:37:45Z</dcterms:created>
  <dcterms:modified xsi:type="dcterms:W3CDTF">2017-02-23T10:42:02Z</dcterms:modified>
</cp:coreProperties>
</file>