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4B98D6"/>
    <a:srgbClr val="4B0000"/>
    <a:srgbClr val="A85D01"/>
    <a:srgbClr val="B0CC57"/>
    <a:srgbClr val="B00000"/>
    <a:srgbClr val="E7B400"/>
    <a:srgbClr val="FF6600"/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2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\\Server-win\share\アスクル関連\１月作業\0111アスクル\AI\007_927d_environment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97421" y="-14515"/>
            <a:ext cx="9537900" cy="10922228"/>
          </a:xfrm>
          <a:prstGeom prst="rect">
            <a:avLst/>
          </a:prstGeom>
          <a:noFill/>
        </p:spPr>
      </p:pic>
      <p:pic>
        <p:nvPicPr>
          <p:cNvPr id="1042" name="Picture 18" descr="\\Server-win\share\アスクル関連\１月作業\0111アスクル\AI\007_927d_environment\waku_pin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2577" y="6692446"/>
            <a:ext cx="3035300" cy="2870200"/>
          </a:xfrm>
          <a:prstGeom prst="rect">
            <a:avLst/>
          </a:prstGeom>
          <a:noFill/>
        </p:spPr>
      </p:pic>
      <p:pic>
        <p:nvPicPr>
          <p:cNvPr id="1041" name="Picture 17" descr="\\Server-win\share\アスクル関連\１月作業\0111アスクル\AI\007_927d_environment\waku_oran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468" y="6716033"/>
            <a:ext cx="3784600" cy="2882900"/>
          </a:xfrm>
          <a:prstGeom prst="rect">
            <a:avLst/>
          </a:prstGeom>
          <a:noFill/>
        </p:spPr>
      </p:pic>
      <p:sp>
        <p:nvSpPr>
          <p:cNvPr id="38" name="正方形/長方形 37"/>
          <p:cNvSpPr/>
          <p:nvPr/>
        </p:nvSpPr>
        <p:spPr>
          <a:xfrm>
            <a:off x="0" y="4659086"/>
            <a:ext cx="7775575" cy="18288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40" name="Picture 16" descr="\\Server-win\share\アスクル関連\１月作業\0111アスクル\AI\007_927d_environment\waku_gree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705" y="457880"/>
            <a:ext cx="6856413" cy="40767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07_927d_environment\kannkyou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92086" y="3885293"/>
            <a:ext cx="3708400" cy="3492500"/>
          </a:xfrm>
          <a:prstGeom prst="rect">
            <a:avLst/>
          </a:prstGeom>
          <a:noFill/>
        </p:spPr>
      </p:pic>
      <p:sp>
        <p:nvSpPr>
          <p:cNvPr id="103" name="円/楕円 102"/>
          <p:cNvSpPr/>
          <p:nvPr/>
        </p:nvSpPr>
        <p:spPr>
          <a:xfrm>
            <a:off x="3649980" y="7597140"/>
            <a:ext cx="350520" cy="327660"/>
          </a:xfrm>
          <a:prstGeom prst="ellipse">
            <a:avLst/>
          </a:prstGeom>
          <a:solidFill>
            <a:srgbClr val="4B98D6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8" name="Picture 14" descr="\\Server-win\share\アスクル関連\１月作業\0111アスクル\AI\007_927d_environment\sannk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6947" y="4953453"/>
            <a:ext cx="1270000" cy="1270000"/>
          </a:xfrm>
          <a:prstGeom prst="rect">
            <a:avLst/>
          </a:prstGeom>
          <a:noFill/>
        </p:spPr>
      </p:pic>
      <p:pic>
        <p:nvPicPr>
          <p:cNvPr id="1037" name="Picture 13" descr="\\Server-win\share\アスクル関連\１月作業\0111アスクル\AI\007_927d_environment\maruobi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69975" y="4416203"/>
            <a:ext cx="1866900" cy="254000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１月作業\0111アスクル\AI\007_927d_environment\0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0022" y="950958"/>
            <a:ext cx="1193800" cy="5334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07_927d_environment\0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4558" y="2286000"/>
            <a:ext cx="1193800" cy="5334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07_927d_environment\biru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80745" y="3321685"/>
            <a:ext cx="965200" cy="990600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１月作業\0111アスクル\AI\007_927d_environment\ki0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92399" y="1926317"/>
            <a:ext cx="711200" cy="647700"/>
          </a:xfrm>
          <a:prstGeom prst="rect">
            <a:avLst/>
          </a:prstGeom>
          <a:noFill/>
        </p:spPr>
      </p:pic>
      <p:pic>
        <p:nvPicPr>
          <p:cNvPr id="1036" name="Picture 12" descr="\\Server-win\share\アスクル関連\１月作業\0111アスクル\AI\007_927d_environment\ki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92462" y="5655353"/>
            <a:ext cx="406400" cy="939800"/>
          </a:xfrm>
          <a:prstGeom prst="rect">
            <a:avLst/>
          </a:prstGeom>
          <a:noFill/>
        </p:spPr>
      </p:pic>
      <p:pic>
        <p:nvPicPr>
          <p:cNvPr id="1039" name="Picture 15" descr="\\Server-win\share\アスクル関連\１月作業\0111アスクル\AI\007_927d_environment\tennsenn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07597" y="2042655"/>
            <a:ext cx="5295900" cy="38100"/>
          </a:xfrm>
          <a:prstGeom prst="rect">
            <a:avLst/>
          </a:prstGeom>
          <a:noFill/>
        </p:spPr>
      </p:pic>
      <p:sp>
        <p:nvSpPr>
          <p:cNvPr id="54" name="テキスト ボックス 53"/>
          <p:cNvSpPr txBox="1"/>
          <p:nvPr/>
        </p:nvSpPr>
        <p:spPr>
          <a:xfrm>
            <a:off x="1173480" y="914400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第</a:t>
            </a:r>
            <a:r>
              <a:rPr lang="en-US" altLang="ja-JP" sz="14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1</a:t>
            </a:r>
            <a:r>
              <a:rPr lang="ja-JP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部</a:t>
            </a:r>
            <a:endParaRPr lang="ja-JP" altLang="ja-JP" sz="14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226820" y="1219200"/>
            <a:ext cx="5180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300" b="1" dirty="0">
                <a:solidFill>
                  <a:schemeClr val="bg1"/>
                </a:solidFill>
              </a:rPr>
              <a:t>講演</a:t>
            </a:r>
            <a:endParaRPr lang="ja-JP" altLang="ja-JP" sz="1300" dirty="0">
              <a:solidFill>
                <a:schemeClr val="bg1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853440" y="1450360"/>
            <a:ext cx="127470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00" dirty="0">
                <a:latin typeface="ＤＦＧ平成ゴシック体W7" pitchFamily="50" charset="-128"/>
                <a:ea typeface="ＤＦＧ平成ゴシック体W7" pitchFamily="50" charset="-128"/>
              </a:rPr>
              <a:t>14</a:t>
            </a:r>
            <a:r>
              <a:rPr lang="ja-JP" altLang="ja-JP" sz="1300" b="1" dirty="0"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r>
              <a:rPr lang="en-US" altLang="ja-JP" sz="1300" dirty="0">
                <a:latin typeface="ＤＦＧ平成ゴシック体W7" pitchFamily="50" charset="-128"/>
                <a:ea typeface="ＤＦＧ平成ゴシック体W7" pitchFamily="50" charset="-128"/>
              </a:rPr>
              <a:t>30</a:t>
            </a:r>
            <a:r>
              <a:rPr lang="ja-JP" altLang="ja-JP" sz="1300" b="1" dirty="0"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r>
              <a:rPr lang="en-US" altLang="ja-JP" sz="1300" dirty="0">
                <a:latin typeface="ＤＦＧ平成ゴシック体W7" pitchFamily="50" charset="-128"/>
                <a:ea typeface="ＤＦＧ平成ゴシック体W7" pitchFamily="50" charset="-128"/>
              </a:rPr>
              <a:t>15</a:t>
            </a:r>
            <a:r>
              <a:rPr lang="ja-JP" altLang="ja-JP" sz="1300" b="1" dirty="0"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r>
              <a:rPr lang="en-US" altLang="ja-JP" sz="1300" dirty="0">
                <a:latin typeface="ＤＦＧ平成ゴシック体W7" pitchFamily="50" charset="-128"/>
                <a:ea typeface="ＤＦＧ平成ゴシック体W7" pitchFamily="50" charset="-128"/>
              </a:rPr>
              <a:t>30</a:t>
            </a:r>
            <a:endParaRPr lang="ja-JP" altLang="ja-JP" sz="1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173480" y="2238360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第</a:t>
            </a:r>
            <a:r>
              <a:rPr lang="en-US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2</a:t>
            </a:r>
            <a:r>
              <a:rPr lang="ja-JP" altLang="ja-JP" sz="14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部</a:t>
            </a:r>
            <a:endParaRPr lang="ja-JP" altLang="ja-JP" sz="14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67008" y="254316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200" b="1" dirty="0"/>
              <a:t>パネルセッション</a:t>
            </a:r>
            <a:endParaRPr lang="ja-JP" altLang="ja-JP" sz="12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53440" y="2774320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15</a:t>
            </a:r>
            <a:r>
              <a:rPr lang="ja-JP" altLang="ja-JP" sz="1400" b="1" dirty="0"/>
              <a:t>：</a:t>
            </a:r>
            <a:r>
              <a:rPr lang="en-US" altLang="ja-JP" sz="1400" dirty="0"/>
              <a:t>30</a:t>
            </a:r>
            <a:r>
              <a:rPr lang="ja-JP" altLang="ja-JP" sz="1400" b="1" dirty="0"/>
              <a:t>～</a:t>
            </a:r>
            <a:r>
              <a:rPr lang="en-US" altLang="ja-JP" sz="1400" dirty="0"/>
              <a:t>16</a:t>
            </a:r>
            <a:r>
              <a:rPr lang="ja-JP" altLang="ja-JP" sz="1400" b="1" dirty="0"/>
              <a:t>：</a:t>
            </a:r>
            <a:r>
              <a:rPr lang="en-US" altLang="ja-JP" sz="1400" dirty="0"/>
              <a:t>30</a:t>
            </a:r>
            <a:endParaRPr lang="ja-JP" altLang="ja-JP" sz="14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217420" y="863620"/>
            <a:ext cx="464058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250" b="1" dirty="0">
                <a:latin typeface="ＤＦＧ平成ゴシック体W7" pitchFamily="50" charset="-128"/>
                <a:ea typeface="ＤＦＧ平成ゴシック体W7" pitchFamily="50" charset="-128"/>
              </a:rPr>
              <a:t>地球温暖化問題と新エネルギーの今</a:t>
            </a:r>
            <a:endParaRPr lang="ja-JP" altLang="ja-JP" sz="22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62" name="直線コネクタ 61"/>
          <p:cNvCxnSpPr/>
          <p:nvPr/>
        </p:nvCxnSpPr>
        <p:spPr>
          <a:xfrm>
            <a:off x="2320290" y="1424940"/>
            <a:ext cx="581660" cy="0"/>
          </a:xfrm>
          <a:prstGeom prst="line">
            <a:avLst/>
          </a:prstGeom>
          <a:ln w="28575">
            <a:solidFill>
              <a:srgbClr val="E7B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320290" y="1734840"/>
            <a:ext cx="581660" cy="0"/>
          </a:xfrm>
          <a:prstGeom prst="line">
            <a:avLst/>
          </a:prstGeom>
          <a:ln w="28575">
            <a:solidFill>
              <a:srgbClr val="E7B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2358390" y="143131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200" b="1" dirty="0">
                <a:latin typeface="ＤＦＧ平成ゴシック体W7" pitchFamily="50" charset="-128"/>
                <a:ea typeface="ＤＦＧ平成ゴシック体W7" pitchFamily="50" charset="-128"/>
              </a:rPr>
              <a:t>講師</a:t>
            </a:r>
            <a:endParaRPr lang="ja-JP" altLang="ja-JP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997835" y="1365270"/>
            <a:ext cx="378396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900" b="1" dirty="0">
                <a:latin typeface="ＤＦＧ平成ゴシック体W7" pitchFamily="50" charset="-128"/>
                <a:ea typeface="ＤＦＧ平成ゴシック体W7" pitchFamily="50" charset="-128"/>
              </a:rPr>
              <a:t>明日　来男（環境コンサルタント）</a:t>
            </a:r>
            <a:endParaRPr lang="ja-JP" altLang="ja-JP" sz="19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70" name="直線コネクタ 69"/>
          <p:cNvCxnSpPr/>
          <p:nvPr/>
        </p:nvCxnSpPr>
        <p:spPr>
          <a:xfrm>
            <a:off x="914400" y="2065020"/>
            <a:ext cx="5311140" cy="0"/>
          </a:xfrm>
          <a:prstGeom prst="line">
            <a:avLst/>
          </a:prstGeom>
          <a:ln w="28575">
            <a:solidFill>
              <a:srgbClr val="B0CC5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/>
          <p:nvPr/>
        </p:nvSpPr>
        <p:spPr>
          <a:xfrm>
            <a:off x="2217420" y="2227972"/>
            <a:ext cx="4640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200" b="1" dirty="0">
                <a:latin typeface="ＤＦＧ平成ゴシック体W7" pitchFamily="50" charset="-128"/>
                <a:ea typeface="ＤＦＧ平成ゴシック体W7" pitchFamily="50" charset="-128"/>
              </a:rPr>
              <a:t>子供達の未来の為にすべき事</a:t>
            </a:r>
            <a:endParaRPr lang="ja-JP" altLang="ja-JP" sz="2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72" name="直線コネクタ 71"/>
          <p:cNvCxnSpPr/>
          <p:nvPr/>
        </p:nvCxnSpPr>
        <p:spPr>
          <a:xfrm>
            <a:off x="2320290" y="2835012"/>
            <a:ext cx="581660" cy="0"/>
          </a:xfrm>
          <a:prstGeom prst="line">
            <a:avLst/>
          </a:prstGeom>
          <a:ln w="28575">
            <a:solidFill>
              <a:srgbClr val="E7B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2320290" y="3144912"/>
            <a:ext cx="581660" cy="0"/>
          </a:xfrm>
          <a:prstGeom prst="line">
            <a:avLst/>
          </a:prstGeom>
          <a:ln w="28575">
            <a:solidFill>
              <a:srgbClr val="E7B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2213610" y="2841382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200" b="1" dirty="0">
                <a:latin typeface="ＤＦＧ平成ゴシック体W7" pitchFamily="50" charset="-128"/>
                <a:ea typeface="ＤＦＧ平成ゴシック体W7" pitchFamily="50" charset="-128"/>
              </a:rPr>
              <a:t>パネラー</a:t>
            </a:r>
            <a:endParaRPr lang="ja-JP" altLang="ja-JP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997835" y="2775343"/>
            <a:ext cx="3982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000" b="1" dirty="0"/>
              <a:t>明日　来子（アスクル大学教授）</a:t>
            </a:r>
            <a:endParaRPr lang="en-US" altLang="ja-JP" sz="2000" b="1" dirty="0"/>
          </a:p>
          <a:p>
            <a:r>
              <a:rPr lang="ja-JP" altLang="ja-JP" sz="2000" b="1" dirty="0"/>
              <a:t>明日　来人（アスクル研究所所長）</a:t>
            </a:r>
            <a:endParaRPr lang="ja-JP" altLang="ja-JP" sz="2000" dirty="0"/>
          </a:p>
          <a:p>
            <a:r>
              <a:rPr lang="ja-JP" altLang="ja-JP" sz="2000" b="1" dirty="0"/>
              <a:t>明日　来太（アスクル市民代表）</a:t>
            </a:r>
            <a:endParaRPr lang="ja-JP" altLang="ja-JP" sz="2000" dirty="0"/>
          </a:p>
          <a:p>
            <a:endParaRPr lang="ja-JP" altLang="ja-JP" sz="2000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722245" y="4352047"/>
            <a:ext cx="2164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600" b="1" dirty="0">
                <a:solidFill>
                  <a:srgbClr val="A85D0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みんなで考える</a:t>
            </a:r>
            <a:endParaRPr lang="ja-JP" altLang="ja-JP" sz="1600" dirty="0">
              <a:solidFill>
                <a:srgbClr val="A85D0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390775" y="4504447"/>
            <a:ext cx="291465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9500" b="1" dirty="0">
                <a:ln w="152400" cmpd="sng">
                  <a:solidFill>
                    <a:srgbClr val="FFF000"/>
                  </a:solidFill>
                  <a:round/>
                </a:ln>
                <a:solidFill>
                  <a:srgbClr val="FFF00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環境</a:t>
            </a:r>
            <a:endParaRPr lang="en-US" altLang="ja-JP" sz="9500" b="1" dirty="0">
              <a:ln w="152400" cmpd="sng">
                <a:solidFill>
                  <a:srgbClr val="FFF000"/>
                </a:solidFill>
                <a:round/>
              </a:ln>
              <a:solidFill>
                <a:srgbClr val="FFF000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  <a:p>
            <a:pPr algn="ctr"/>
            <a:r>
              <a:rPr lang="ja-JP" altLang="ja-JP" sz="5500" b="1" dirty="0">
                <a:ln w="152400" cmpd="sng">
                  <a:solidFill>
                    <a:srgbClr val="FFF000"/>
                  </a:solidFill>
                  <a:round/>
                </a:ln>
                <a:solidFill>
                  <a:srgbClr val="FFF00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セミナー</a:t>
            </a:r>
            <a:endParaRPr lang="ja-JP" altLang="ja-JP" sz="5500" dirty="0">
              <a:ln w="152400" cmpd="sng">
                <a:solidFill>
                  <a:srgbClr val="FFF000"/>
                </a:solidFill>
                <a:round/>
              </a:ln>
              <a:solidFill>
                <a:srgbClr val="FFF000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961320" y="4917772"/>
            <a:ext cx="434340" cy="78483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ja-JP" sz="4500" dirty="0">
                <a:latin typeface="ＤＦＧ平成ゴシック体W9" pitchFamily="50" charset="-128"/>
                <a:ea typeface="ＤＦＧ平成ゴシック体W9" pitchFamily="50" charset="-128"/>
              </a:rPr>
              <a:t>5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82250" y="5113303"/>
            <a:ext cx="492170" cy="43088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200" dirty="0">
                <a:latin typeface="ＤＦＧ平成ゴシック体W9" pitchFamily="50" charset="-128"/>
                <a:ea typeface="ＤＦＧ平成ゴシック体W9" pitchFamily="50" charset="-128"/>
              </a:rPr>
              <a:t>第</a:t>
            </a:r>
            <a:endParaRPr lang="en-US" altLang="ja-JP" sz="22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525780" y="5622592"/>
            <a:ext cx="1280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500" b="1" dirty="0">
                <a:latin typeface="ＤＦＧ平成ゴシック体W5" pitchFamily="50" charset="-128"/>
                <a:ea typeface="ＤＦＧ平成ゴシック体W5" pitchFamily="50" charset="-128"/>
              </a:rPr>
              <a:t>アスクル市民</a:t>
            </a:r>
            <a:endParaRPr lang="ja-JP" altLang="ja-JP" sz="1500" dirty="0">
              <a:latin typeface="ＤＦＧ平成ゴシック体W5" pitchFamily="50" charset="-128"/>
              <a:ea typeface="ＤＦＧ平成ゴシック体W5" pitchFamily="50" charset="-128"/>
            </a:endParaRPr>
          </a:p>
          <a:p>
            <a:r>
              <a:rPr lang="ja-JP" altLang="ja-JP" sz="1500" b="1" dirty="0">
                <a:latin typeface="ＤＦＧ平成ゴシック体W5" pitchFamily="50" charset="-128"/>
                <a:ea typeface="ＤＦＧ平成ゴシック体W5" pitchFamily="50" charset="-128"/>
              </a:rPr>
              <a:t>セミナー</a:t>
            </a:r>
            <a:endParaRPr lang="ja-JP" altLang="ja-JP" sz="15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306547" y="5113303"/>
            <a:ext cx="492170" cy="43088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200" dirty="0">
                <a:latin typeface="ＤＦＧ平成ゴシック体W9" pitchFamily="50" charset="-128"/>
                <a:ea typeface="ＤＦＧ平成ゴシック体W9" pitchFamily="50" charset="-128"/>
              </a:rPr>
              <a:t>回</a:t>
            </a:r>
            <a:endParaRPr lang="en-US" altLang="ja-JP" sz="22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5852160" y="5256832"/>
            <a:ext cx="12801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9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参加費</a:t>
            </a:r>
            <a:endParaRPr lang="en-US" altLang="ja-JP" sz="1900" b="1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  <a:p>
            <a:pPr algn="ctr"/>
            <a:r>
              <a:rPr lang="ja-JP" altLang="ja-JP" sz="1900" b="1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無料</a:t>
            </a:r>
            <a:endParaRPr lang="ja-JP" altLang="ja-JP" sz="19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grpSp>
        <p:nvGrpSpPr>
          <p:cNvPr id="89" name="グループ化 88"/>
          <p:cNvGrpSpPr/>
          <p:nvPr/>
        </p:nvGrpSpPr>
        <p:grpSpPr>
          <a:xfrm>
            <a:off x="764540" y="7557135"/>
            <a:ext cx="589598" cy="307777"/>
            <a:chOff x="764540" y="7557135"/>
            <a:chExt cx="589598" cy="307777"/>
          </a:xfrm>
        </p:grpSpPr>
        <p:pic>
          <p:nvPicPr>
            <p:cNvPr id="1043" name="Picture 19" descr="\\Server-win\share\アスクル関連\１月作業\0111アスクル\AI\007_927d_environment\yajirushi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95338" y="7558723"/>
              <a:ext cx="558800" cy="304800"/>
            </a:xfrm>
            <a:prstGeom prst="rect">
              <a:avLst/>
            </a:prstGeom>
            <a:noFill/>
          </p:spPr>
        </p:pic>
        <p:sp>
          <p:nvSpPr>
            <p:cNvPr id="88" name="テキスト ボックス 87"/>
            <p:cNvSpPr txBox="1"/>
            <p:nvPr/>
          </p:nvSpPr>
          <p:spPr>
            <a:xfrm>
              <a:off x="764540" y="755713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solidFill>
                    <a:schemeClr val="bg1"/>
                  </a:solidFill>
                  <a:latin typeface="ＤＦＧ平成ゴシック体W9" pitchFamily="50" charset="-128"/>
                  <a:ea typeface="ＤＦＧ平成ゴシック体W9" pitchFamily="50" charset="-128"/>
                </a:rPr>
                <a:t>日時</a:t>
              </a:r>
              <a:endParaRPr lang="ja-JP" altLang="ja-JP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endParaRPr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764540" y="8190160"/>
            <a:ext cx="589598" cy="307777"/>
            <a:chOff x="764540" y="7557135"/>
            <a:chExt cx="589598" cy="307777"/>
          </a:xfrm>
        </p:grpSpPr>
        <p:pic>
          <p:nvPicPr>
            <p:cNvPr id="91" name="Picture 19" descr="\\Server-win\share\アスクル関連\１月作業\0111アスクル\AI\007_927d_environment\yajirushi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95338" y="7558723"/>
              <a:ext cx="558800" cy="304800"/>
            </a:xfrm>
            <a:prstGeom prst="rect">
              <a:avLst/>
            </a:prstGeom>
            <a:noFill/>
          </p:spPr>
        </p:pic>
        <p:sp>
          <p:nvSpPr>
            <p:cNvPr id="92" name="テキスト ボックス 91"/>
            <p:cNvSpPr txBox="1"/>
            <p:nvPr/>
          </p:nvSpPr>
          <p:spPr>
            <a:xfrm>
              <a:off x="764540" y="755713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solidFill>
                    <a:schemeClr val="bg1"/>
                  </a:solidFill>
                  <a:latin typeface="ＤＦＧ平成ゴシック体W9" pitchFamily="50" charset="-128"/>
                  <a:ea typeface="ＤＦＧ平成ゴシック体W9" pitchFamily="50" charset="-128"/>
                </a:rPr>
                <a:t>会場</a:t>
              </a:r>
              <a:endParaRPr lang="ja-JP" altLang="ja-JP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endParaRPr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764540" y="8853472"/>
            <a:ext cx="589598" cy="307777"/>
            <a:chOff x="764540" y="7557135"/>
            <a:chExt cx="589598" cy="307777"/>
          </a:xfrm>
        </p:grpSpPr>
        <p:pic>
          <p:nvPicPr>
            <p:cNvPr id="94" name="Picture 19" descr="\\Server-win\share\アスクル関連\１月作業\0111アスクル\AI\007_927d_environment\yajirushi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95338" y="7558723"/>
              <a:ext cx="558800" cy="304800"/>
            </a:xfrm>
            <a:prstGeom prst="rect">
              <a:avLst/>
            </a:prstGeom>
            <a:noFill/>
          </p:spPr>
        </p:pic>
        <p:sp>
          <p:nvSpPr>
            <p:cNvPr id="95" name="テキスト ボックス 94"/>
            <p:cNvSpPr txBox="1"/>
            <p:nvPr/>
          </p:nvSpPr>
          <p:spPr>
            <a:xfrm>
              <a:off x="764540" y="755713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solidFill>
                    <a:schemeClr val="bg1"/>
                  </a:solidFill>
                  <a:latin typeface="ＤＦＧ平成ゴシック体W9" pitchFamily="50" charset="-128"/>
                  <a:ea typeface="ＤＦＧ平成ゴシック体W9" pitchFamily="50" charset="-128"/>
                </a:rPr>
                <a:t>定員</a:t>
              </a:r>
              <a:endParaRPr lang="ja-JP" altLang="ja-JP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endParaRPr>
            </a:p>
          </p:txBody>
        </p:sp>
      </p:grpSp>
      <p:sp>
        <p:nvSpPr>
          <p:cNvPr id="97" name="テキスト ボックス 96"/>
          <p:cNvSpPr txBox="1"/>
          <p:nvPr/>
        </p:nvSpPr>
        <p:spPr>
          <a:xfrm>
            <a:off x="1304925" y="7309485"/>
            <a:ext cx="2332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300" dirty="0">
                <a:latin typeface="ＤＦＧ平成ゴシック体W9" pitchFamily="50" charset="-128"/>
                <a:ea typeface="ＤＦＧ平成ゴシック体W9" pitchFamily="50" charset="-128"/>
              </a:rPr>
              <a:t>2017</a:t>
            </a:r>
            <a:r>
              <a:rPr lang="ja-JP" altLang="en-US" sz="2300" dirty="0">
                <a:latin typeface="ＤＦＧ平成ゴシック体W9" pitchFamily="50" charset="-128"/>
                <a:ea typeface="ＤＦＧ平成ゴシック体W9" pitchFamily="50" charset="-128"/>
              </a:rPr>
              <a:t>年</a:t>
            </a:r>
            <a:r>
              <a:rPr lang="en-US" altLang="ja-JP" sz="4000" dirty="0">
                <a:latin typeface="ＤＦＧ平成ゴシック体W9" pitchFamily="50" charset="-128"/>
                <a:ea typeface="ＤＦＧ平成ゴシック体W9" pitchFamily="50" charset="-128"/>
              </a:rPr>
              <a:t>4</a:t>
            </a:r>
            <a:r>
              <a:rPr lang="ja-JP" altLang="ja-JP" sz="2300" b="1" spc="-200" dirty="0">
                <a:latin typeface="ＤＦＧ平成ゴシック体W9" pitchFamily="50" charset="-128"/>
                <a:ea typeface="ＤＦＧ平成ゴシック体W9" pitchFamily="50" charset="-128"/>
              </a:rPr>
              <a:t>月</a:t>
            </a:r>
            <a:r>
              <a:rPr lang="en-US" altLang="ja-JP" sz="4000" dirty="0">
                <a:latin typeface="ＤＦＧ平成ゴシック体W9" pitchFamily="50" charset="-128"/>
                <a:ea typeface="ＤＦＧ平成ゴシック体W9" pitchFamily="50" charset="-128"/>
              </a:rPr>
              <a:t>8</a:t>
            </a:r>
            <a:r>
              <a:rPr lang="ja-JP" altLang="ja-JP" sz="2300" b="1" dirty="0">
                <a:latin typeface="ＤＦＧ平成ゴシック体W9" pitchFamily="50" charset="-128"/>
                <a:ea typeface="ＤＦＧ平成ゴシック体W9" pitchFamily="50" charset="-128"/>
              </a:rPr>
              <a:t>日</a:t>
            </a:r>
            <a:endParaRPr lang="ja-JP" altLang="ja-JP" sz="23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3576910" y="7551851"/>
            <a:ext cx="492170" cy="4001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土</a:t>
            </a:r>
            <a:endParaRPr lang="en-US" altLang="ja-JP" sz="20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1295400" y="7840012"/>
            <a:ext cx="1744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latin typeface="ＤＦＧ平成ゴシック体W5" pitchFamily="50" charset="-128"/>
                <a:ea typeface="ＤＦＧ平成ゴシック体W5" pitchFamily="50" charset="-128"/>
              </a:rPr>
              <a:t>14</a:t>
            </a:r>
            <a:r>
              <a:rPr lang="ja-JP" altLang="ja-JP" sz="1800" b="1" dirty="0">
                <a:latin typeface="ＤＦＧ平成ゴシック体W5" pitchFamily="50" charset="-128"/>
                <a:ea typeface="ＤＦＧ平成ゴシック体W5" pitchFamily="50" charset="-128"/>
              </a:rPr>
              <a:t>：</a:t>
            </a:r>
            <a:r>
              <a:rPr lang="en-US" altLang="ja-JP" sz="1800" dirty="0">
                <a:latin typeface="ＤＦＧ平成ゴシック体W5" pitchFamily="50" charset="-128"/>
                <a:ea typeface="ＤＦＧ平成ゴシック体W5" pitchFamily="50" charset="-128"/>
              </a:rPr>
              <a:t>30</a:t>
            </a:r>
            <a:r>
              <a:rPr lang="ja-JP" altLang="ja-JP" sz="1800" b="1" dirty="0">
                <a:latin typeface="ＤＦＧ平成ゴシック体W5" pitchFamily="50" charset="-128"/>
                <a:ea typeface="ＤＦＧ平成ゴシック体W5" pitchFamily="50" charset="-128"/>
              </a:rPr>
              <a:t>～</a:t>
            </a:r>
            <a:r>
              <a:rPr lang="en-US" altLang="ja-JP" sz="1800" dirty="0">
                <a:latin typeface="ＤＦＧ平成ゴシック体W5" pitchFamily="50" charset="-128"/>
                <a:ea typeface="ＤＦＧ平成ゴシック体W5" pitchFamily="50" charset="-128"/>
              </a:rPr>
              <a:t>16</a:t>
            </a:r>
            <a:r>
              <a:rPr lang="ja-JP" altLang="ja-JP" sz="1800" b="1" dirty="0">
                <a:latin typeface="ＤＦＧ平成ゴシック体W5" pitchFamily="50" charset="-128"/>
                <a:ea typeface="ＤＦＧ平成ゴシック体W5" pitchFamily="50" charset="-128"/>
              </a:rPr>
              <a:t>：</a:t>
            </a:r>
            <a:r>
              <a:rPr lang="en-US" altLang="ja-JP" sz="1800" dirty="0">
                <a:latin typeface="ＤＦＧ平成ゴシック体W5" pitchFamily="50" charset="-128"/>
                <a:ea typeface="ＤＦＧ平成ゴシック体W5" pitchFamily="50" charset="-128"/>
              </a:rPr>
              <a:t>30</a:t>
            </a:r>
            <a:endParaRPr lang="ja-JP" altLang="ja-JP" sz="18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1295400" y="8091100"/>
            <a:ext cx="259842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600" b="1" dirty="0">
                <a:latin typeface="ＤＦＧ平成ゴシック体W7" pitchFamily="50" charset="-128"/>
                <a:ea typeface="ＤＦＧ平成ゴシック体W7" pitchFamily="50" charset="-128"/>
              </a:rPr>
              <a:t>アスクル会議室</a:t>
            </a:r>
            <a:endParaRPr lang="ja-JP" altLang="ja-JP" sz="2600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ja-JP" altLang="ja-JP" sz="1300" b="1" dirty="0">
                <a:latin typeface="ＤＦＧ平成ゴシック体W7" pitchFamily="50" charset="-128"/>
                <a:ea typeface="ＤＦＧ平成ゴシック体W7" pitchFamily="50" charset="-128"/>
              </a:rPr>
              <a:t>（東京都江東区豊洲</a:t>
            </a:r>
            <a:r>
              <a:rPr lang="en-US" altLang="ja-JP" sz="1300" dirty="0">
                <a:latin typeface="ＤＦＧ平成ゴシック体W7" pitchFamily="50" charset="-128"/>
                <a:ea typeface="ＤＦＧ平成ゴシック体W7" pitchFamily="50" charset="-128"/>
              </a:rPr>
              <a:t>3-2-3)</a:t>
            </a:r>
            <a:endParaRPr lang="ja-JP" altLang="ja-JP" sz="1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320165" y="8678212"/>
            <a:ext cx="138691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1500" b="1" dirty="0">
                <a:latin typeface="ＤＦＧ平成ゴシック体W7" pitchFamily="50" charset="-128"/>
                <a:ea typeface="ＤＦＧ平成ゴシック体W7" pitchFamily="50" charset="-128"/>
              </a:rPr>
              <a:t>先着</a:t>
            </a:r>
            <a:r>
              <a:rPr lang="en-US" altLang="ja-JP" sz="3400" dirty="0">
                <a:latin typeface="ＤＦＧ平成ゴシック体W9" pitchFamily="50" charset="-128"/>
                <a:ea typeface="ＤＦＧ平成ゴシック体W9" pitchFamily="50" charset="-128"/>
              </a:rPr>
              <a:t>50</a:t>
            </a:r>
            <a:r>
              <a:rPr lang="ja-JP" altLang="en-US" sz="1500" b="1" spc="-200" dirty="0">
                <a:latin typeface="ＤＦＧ平成ゴシック体W7" pitchFamily="50" charset="-128"/>
                <a:ea typeface="ＤＦＧ平成ゴシック体W7" pitchFamily="50" charset="-128"/>
              </a:rPr>
              <a:t>名様</a:t>
            </a:r>
            <a:endParaRPr lang="ja-JP" altLang="ja-JP" sz="15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480560" y="7436152"/>
            <a:ext cx="1524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000" b="1" dirty="0">
                <a:latin typeface="ＤＦＧ平成ゴシック体W5" pitchFamily="50" charset="-128"/>
                <a:ea typeface="ＤＦＧ平成ゴシック体W5" pitchFamily="50" charset="-128"/>
              </a:rPr>
              <a:t>お問い合わせ・お申込み</a:t>
            </a:r>
            <a:endParaRPr lang="ja-JP" altLang="ja-JP" sz="10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4434840" y="7650668"/>
            <a:ext cx="288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800" b="1" spc="-150" dirty="0"/>
              <a:t>アスクル市民セミナー事務局</a:t>
            </a:r>
            <a:endParaRPr lang="ja-JP" altLang="ja-JP" sz="1800" spc="-150" dirty="0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4450080" y="8186732"/>
            <a:ext cx="701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latin typeface="ＤＦＧ平成ゴシック体W5" pitchFamily="50" charset="-128"/>
                <a:ea typeface="ＤＦＧ平成ゴシック体W5" pitchFamily="50" charset="-128"/>
              </a:rPr>
              <a:t>TEL</a:t>
            </a:r>
            <a:r>
              <a:rPr lang="ja-JP" altLang="ja-JP" sz="1400" b="1" dirty="0">
                <a:latin typeface="ＤＦＧ平成ゴシック体W5" pitchFamily="50" charset="-128"/>
                <a:ea typeface="ＤＦＧ平成ゴシック体W5" pitchFamily="50" charset="-128"/>
              </a:rPr>
              <a:t>：</a:t>
            </a:r>
            <a:endParaRPr lang="ja-JP" altLang="ja-JP" sz="14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4450080" y="8516292"/>
            <a:ext cx="701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/>
              <a:t>MAIL</a:t>
            </a:r>
            <a:r>
              <a:rPr lang="ja-JP" altLang="ja-JP" sz="1400" b="1" dirty="0"/>
              <a:t>：</a:t>
            </a:r>
            <a:endParaRPr lang="ja-JP" altLang="ja-JP" sz="14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4450080" y="8712884"/>
            <a:ext cx="701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/>
              <a:t>URL</a:t>
            </a:r>
            <a:r>
              <a:rPr lang="ja-JP" altLang="ja-JP" sz="1400" b="1" dirty="0"/>
              <a:t>：</a:t>
            </a:r>
            <a:endParaRPr lang="ja-JP" altLang="ja-JP" sz="14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5059680" y="8107868"/>
            <a:ext cx="2080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ＤＦＧ平成ゴシック体W5" pitchFamily="50" charset="-128"/>
                <a:ea typeface="ＤＦＧ平成ゴシック体W5" pitchFamily="50" charset="-128"/>
              </a:rPr>
              <a:t>03-1234-1111</a:t>
            </a:r>
            <a:endParaRPr lang="ja-JP" altLang="ja-JP" sz="2400" spc="-15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5074920" y="8523148"/>
            <a:ext cx="20802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latin typeface="ＤＦＧ平成ゴシック体W5" pitchFamily="50" charset="-128"/>
                <a:ea typeface="ＤＦＧ平成ゴシック体W5" pitchFamily="50" charset="-128"/>
              </a:rPr>
              <a:t>××××</a:t>
            </a:r>
            <a:r>
              <a:rPr lang="ja-JP" altLang="ja-JP" sz="1300" b="1" dirty="0">
                <a:latin typeface="ＤＦＧ平成ゴシック体W5" pitchFamily="50" charset="-128"/>
                <a:ea typeface="ＤＦＧ平成ゴシック体W5" pitchFamily="50" charset="-128"/>
              </a:rPr>
              <a:t>＠</a:t>
            </a:r>
            <a:r>
              <a:rPr lang="en-US" altLang="ja-JP" sz="1300" dirty="0">
                <a:latin typeface="ＤＦＧ平成ゴシック体W5" pitchFamily="50" charset="-128"/>
                <a:ea typeface="ＤＦＧ平成ゴシック体W5" pitchFamily="50" charset="-128"/>
              </a:rPr>
              <a:t>××××</a:t>
            </a:r>
            <a:endParaRPr lang="ja-JP" altLang="ja-JP" sz="1300" spc="-15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5059680" y="8708692"/>
            <a:ext cx="20802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latin typeface="ＤＦＧ平成ゴシック体W5" pitchFamily="50" charset="-128"/>
                <a:ea typeface="ＤＦＧ平成ゴシック体W5" pitchFamily="50" charset="-128"/>
              </a:rPr>
              <a:t>http://www.askult.com/</a:t>
            </a:r>
            <a:endParaRPr lang="ja-JP" altLang="ja-JP" sz="1300" spc="-15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390775" y="4544849"/>
            <a:ext cx="291465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9500" b="1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環境</a:t>
            </a:r>
            <a:endParaRPr lang="en-US" altLang="ja-JP" sz="9500" b="1" dirty="0">
              <a:solidFill>
                <a:srgbClr val="FFF0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pPr algn="ctr"/>
            <a:r>
              <a:rPr lang="ja-JP" altLang="ja-JP" sz="5500" b="1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セミナー</a:t>
            </a:r>
            <a:endParaRPr lang="ja-JP" altLang="ja-JP" sz="5500" dirty="0">
              <a:solidFill>
                <a:srgbClr val="FFF0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390775" y="4493662"/>
            <a:ext cx="291465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9500" b="1" dirty="0">
                <a:latin typeface="ＤＦＧ平成ゴシック体W7" pitchFamily="50" charset="-128"/>
                <a:ea typeface="ＤＦＧ平成ゴシック体W7" pitchFamily="50" charset="-128"/>
              </a:rPr>
              <a:t>環境</a:t>
            </a:r>
            <a:endParaRPr lang="en-US" altLang="ja-JP" sz="9500" b="1" dirty="0">
              <a:latin typeface="ＤＦＧ平成ゴシック体W7" pitchFamily="50" charset="-128"/>
              <a:ea typeface="ＤＦＧ平成ゴシック体W7" pitchFamily="50" charset="-128"/>
            </a:endParaRPr>
          </a:p>
          <a:p>
            <a:pPr algn="ctr"/>
            <a:r>
              <a:rPr lang="ja-JP" altLang="ja-JP" sz="5500" b="1" dirty="0">
                <a:latin typeface="ＤＦＧ平成ゴシック体W7" pitchFamily="50" charset="-128"/>
                <a:ea typeface="ＤＦＧ平成ゴシック体W7" pitchFamily="50" charset="-128"/>
              </a:rPr>
              <a:t>セミナー</a:t>
            </a:r>
            <a:endParaRPr lang="ja-JP" altLang="ja-JP" sz="55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217</Words>
  <Application>Microsoft Office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ＤＦＧ平成ゴシック体W5</vt:lpstr>
      <vt:lpstr>ＤＦＧ平成ゴシック体W7</vt:lpstr>
      <vt:lpstr>ＤＦＧ平成ゴシック体W9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2017-01-19T10:45:07Z</dcterms:created>
  <dcterms:modified xsi:type="dcterms:W3CDTF">2017-02-23T11:16:35Z</dcterms:modified>
</cp:coreProperties>
</file>