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7139"/>
    <a:srgbClr val="251E1C"/>
    <a:srgbClr val="321200"/>
    <a:srgbClr val="FF6600"/>
    <a:srgbClr val="000099"/>
    <a:srgbClr val="0000FF"/>
    <a:srgbClr val="FF3300"/>
    <a:srgbClr val="663300"/>
    <a:srgbClr val="9C308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１月作業\0111アスクル\AI\008_928d_environment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6344" y="3523811"/>
            <a:ext cx="8913096" cy="7368497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１月作業\0111アスクル\AI\008_928d_environment\bokas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72392"/>
            <a:ext cx="7775575" cy="8382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08_928d_environment\yajirus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5425" y="1406525"/>
            <a:ext cx="558800" cy="292100"/>
          </a:xfrm>
          <a:prstGeom prst="rect">
            <a:avLst/>
          </a:prstGeom>
          <a:noFill/>
        </p:spPr>
      </p:pic>
      <p:pic>
        <p:nvPicPr>
          <p:cNvPr id="43" name="Picture 10" descr="\\Server-win\share\アスクル関連\１月作業\0111アスクル\AI\008_928d_environment\yajirus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5425" y="2021855"/>
            <a:ext cx="558800" cy="292100"/>
          </a:xfrm>
          <a:prstGeom prst="rect">
            <a:avLst/>
          </a:prstGeom>
          <a:noFill/>
        </p:spPr>
      </p:pic>
      <p:pic>
        <p:nvPicPr>
          <p:cNvPr id="45" name="Picture 10" descr="\\Server-win\share\アスクル関連\１月作業\0111アスクル\AI\008_928d_environment\yajirus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5425" y="2679452"/>
            <a:ext cx="558800" cy="2921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08_928d_environment\wak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19550" y="3289300"/>
            <a:ext cx="3314700" cy="56134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08_928d_environment\sannk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725" y="3721100"/>
            <a:ext cx="2692400" cy="3302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08_928d_environment\obi0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65600" y="3451225"/>
            <a:ext cx="2984500" cy="2413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08_928d_environment\obi0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75125" y="5746750"/>
            <a:ext cx="2984500" cy="2413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08_928d_environment\maru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22750" y="3841750"/>
            <a:ext cx="736600" cy="736600"/>
          </a:xfrm>
          <a:prstGeom prst="rect">
            <a:avLst/>
          </a:prstGeom>
          <a:noFill/>
        </p:spPr>
      </p:pic>
      <p:pic>
        <p:nvPicPr>
          <p:cNvPr id="35" name="Picture 5" descr="\\Server-win\share\アスクル関連\１月作業\0111アスクル\AI\008_928d_environment\maru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22750" y="6164411"/>
            <a:ext cx="736600" cy="736600"/>
          </a:xfrm>
          <a:prstGeom prst="rect">
            <a:avLst/>
          </a:prstGeom>
          <a:noFill/>
        </p:spPr>
      </p:pic>
      <p:sp>
        <p:nvSpPr>
          <p:cNvPr id="34" name="正方形/長方形 33"/>
          <p:cNvSpPr/>
          <p:nvPr/>
        </p:nvSpPr>
        <p:spPr>
          <a:xfrm>
            <a:off x="0" y="361950"/>
            <a:ext cx="7775575" cy="476250"/>
          </a:xfrm>
          <a:prstGeom prst="rect">
            <a:avLst/>
          </a:prstGeom>
          <a:solidFill>
            <a:srgbClr val="3212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28" name="Picture 4" descr="\\Server-win\share\アスクル関連\１月作業\0111アスクル\AI\008_928d_environment\05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5367" y="1024084"/>
            <a:ext cx="863600" cy="431800"/>
          </a:xfrm>
          <a:prstGeom prst="rect">
            <a:avLst/>
          </a:prstGeom>
          <a:noFill/>
        </p:spPr>
      </p:pic>
      <p:sp>
        <p:nvSpPr>
          <p:cNvPr id="54" name="テキスト ボックス 53"/>
          <p:cNvSpPr txBox="1"/>
          <p:nvPr/>
        </p:nvSpPr>
        <p:spPr>
          <a:xfrm>
            <a:off x="851777" y="822020"/>
            <a:ext cx="434340" cy="78483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ja-JP" sz="4500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5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63188" y="1022317"/>
            <a:ext cx="492170" cy="43088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200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第</a:t>
            </a:r>
            <a:endParaRPr lang="en-US" altLang="ja-JP" sz="2200" dirty="0">
              <a:solidFill>
                <a:srgbClr val="251E1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192240" y="1017553"/>
            <a:ext cx="492170" cy="43088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200" dirty="0">
                <a:solidFill>
                  <a:srgbClr val="251E1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回</a:t>
            </a:r>
            <a:endParaRPr lang="en-US" altLang="ja-JP" sz="2200" dirty="0">
              <a:solidFill>
                <a:srgbClr val="251E1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662430" y="1075992"/>
            <a:ext cx="21856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500" b="1" dirty="0">
                <a:solidFill>
                  <a:srgbClr val="251E1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アスクル市民セミナー</a:t>
            </a:r>
            <a:endParaRPr lang="ja-JP" altLang="ja-JP" sz="1500" dirty="0">
              <a:solidFill>
                <a:srgbClr val="251E1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81025" y="1299612"/>
            <a:ext cx="291465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0000" b="1" dirty="0">
                <a:solidFill>
                  <a:srgbClr val="251E1C"/>
                </a:solidFill>
                <a:latin typeface="ＤＦＧ平成明朝体W7" pitchFamily="18" charset="-128"/>
                <a:ea typeface="ＤＦＧ平成明朝体W7" pitchFamily="18" charset="-128"/>
              </a:rPr>
              <a:t>環境</a:t>
            </a:r>
            <a:endParaRPr lang="en-US" altLang="ja-JP" sz="10000" b="1" dirty="0">
              <a:solidFill>
                <a:srgbClr val="251E1C"/>
              </a:solidFill>
              <a:latin typeface="ＤＦＧ平成明朝体W7" pitchFamily="18" charset="-128"/>
              <a:ea typeface="ＤＦＧ平成明朝体W7" pitchFamily="18" charset="-128"/>
            </a:endParaRPr>
          </a:p>
          <a:p>
            <a:pPr algn="ctr"/>
            <a:r>
              <a:rPr lang="ja-JP" altLang="ja-JP" sz="5500" b="1" dirty="0">
                <a:solidFill>
                  <a:srgbClr val="251E1C"/>
                </a:solidFill>
                <a:latin typeface="ＤＦＧ平成明朝体W7" pitchFamily="18" charset="-128"/>
                <a:ea typeface="ＤＦＧ平成明朝体W7" pitchFamily="18" charset="-128"/>
              </a:rPr>
              <a:t>セミナー</a:t>
            </a:r>
            <a:endParaRPr lang="ja-JP" altLang="ja-JP" sz="5500" dirty="0">
              <a:solidFill>
                <a:srgbClr val="251E1C"/>
              </a:solidFill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56284" y="3683302"/>
            <a:ext cx="263461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7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参加費無料</a:t>
            </a:r>
            <a:endParaRPr lang="ja-JP" altLang="ja-JP" sz="17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042410" y="1402897"/>
            <a:ext cx="5180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日時</a:t>
            </a:r>
            <a:endParaRPr lang="ja-JP" altLang="ja-JP" sz="13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042410" y="2016522"/>
            <a:ext cx="5180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会場</a:t>
            </a:r>
            <a:endParaRPr lang="ja-JP" altLang="ja-JP" sz="13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042410" y="2682652"/>
            <a:ext cx="5180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定員</a:t>
            </a:r>
            <a:endParaRPr lang="ja-JP" altLang="ja-JP" sz="13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4" name="円/楕円 63"/>
          <p:cNvSpPr/>
          <p:nvPr/>
        </p:nvSpPr>
        <p:spPr>
          <a:xfrm>
            <a:off x="6907530" y="1418590"/>
            <a:ext cx="350520" cy="327660"/>
          </a:xfrm>
          <a:prstGeom prst="ellipse">
            <a:avLst/>
          </a:prstGeom>
          <a:solidFill>
            <a:srgbClr val="4B98D6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847160" y="1366951"/>
            <a:ext cx="492170" cy="4001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土</a:t>
            </a:r>
            <a:endParaRPr lang="en-US" altLang="ja-JP" sz="20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572000" y="1140460"/>
            <a:ext cx="2332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300" dirty="0">
                <a:latin typeface="ＤＦＧ平成ゴシック体W9" pitchFamily="50" charset="-128"/>
                <a:ea typeface="ＤＦＧ平成ゴシック体W9" pitchFamily="50" charset="-128"/>
              </a:rPr>
              <a:t>2017</a:t>
            </a:r>
            <a:r>
              <a:rPr lang="ja-JP" altLang="en-US" sz="2300" dirty="0">
                <a:latin typeface="ＤＦＧ平成ゴシック体W9" pitchFamily="50" charset="-128"/>
                <a:ea typeface="ＤＦＧ平成ゴシック体W9" pitchFamily="50" charset="-128"/>
              </a:rPr>
              <a:t>年</a:t>
            </a:r>
            <a:r>
              <a:rPr lang="en-US" altLang="ja-JP" sz="4000" dirty="0">
                <a:latin typeface="ＤＦＧ平成ゴシック体W9" pitchFamily="50" charset="-128"/>
                <a:ea typeface="ＤＦＧ平成ゴシック体W9" pitchFamily="50" charset="-128"/>
              </a:rPr>
              <a:t>4</a:t>
            </a:r>
            <a:r>
              <a:rPr lang="ja-JP" altLang="ja-JP" sz="2300" b="1" spc="-200" dirty="0">
                <a:latin typeface="ＤＦＧ平成ゴシック体W9" pitchFamily="50" charset="-128"/>
                <a:ea typeface="ＤＦＧ平成ゴシック体W9" pitchFamily="50" charset="-128"/>
              </a:rPr>
              <a:t>月</a:t>
            </a:r>
            <a:r>
              <a:rPr lang="en-US" altLang="ja-JP" sz="4000" dirty="0">
                <a:latin typeface="ＤＦＧ平成ゴシック体W9" pitchFamily="50" charset="-128"/>
                <a:ea typeface="ＤＦＧ平成ゴシック体W9" pitchFamily="50" charset="-128"/>
              </a:rPr>
              <a:t>8</a:t>
            </a:r>
            <a:r>
              <a:rPr lang="ja-JP" altLang="ja-JP" sz="2300" b="1" dirty="0">
                <a:latin typeface="ＤＦＧ平成ゴシック体W9" pitchFamily="50" charset="-128"/>
                <a:ea typeface="ＤＦＧ平成ゴシック体W9" pitchFamily="50" charset="-128"/>
              </a:rPr>
              <a:t>日</a:t>
            </a:r>
            <a:endParaRPr lang="ja-JP" altLang="ja-JP" sz="23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562475" y="1670987"/>
            <a:ext cx="1744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latin typeface="ＤＦＧ平成ゴシック体W5" pitchFamily="50" charset="-128"/>
                <a:ea typeface="ＤＦＧ平成ゴシック体W5" pitchFamily="50" charset="-128"/>
              </a:rPr>
              <a:t>14</a:t>
            </a:r>
            <a:r>
              <a:rPr lang="ja-JP" altLang="ja-JP" sz="1800" b="1" dirty="0">
                <a:latin typeface="ＤＦＧ平成ゴシック体W5" pitchFamily="50" charset="-128"/>
                <a:ea typeface="ＤＦＧ平成ゴシック体W5" pitchFamily="50" charset="-128"/>
              </a:rPr>
              <a:t>：</a:t>
            </a:r>
            <a:r>
              <a:rPr lang="en-US" altLang="ja-JP" sz="1800" dirty="0">
                <a:latin typeface="ＤＦＧ平成ゴシック体W5" pitchFamily="50" charset="-128"/>
                <a:ea typeface="ＤＦＧ平成ゴシック体W5" pitchFamily="50" charset="-128"/>
              </a:rPr>
              <a:t>30</a:t>
            </a:r>
            <a:r>
              <a:rPr lang="ja-JP" altLang="ja-JP" sz="1800" b="1" dirty="0">
                <a:latin typeface="ＤＦＧ平成ゴシック体W5" pitchFamily="50" charset="-128"/>
                <a:ea typeface="ＤＦＧ平成ゴシック体W5" pitchFamily="50" charset="-128"/>
              </a:rPr>
              <a:t>～</a:t>
            </a:r>
            <a:r>
              <a:rPr lang="en-US" altLang="ja-JP" sz="1800" dirty="0">
                <a:latin typeface="ＤＦＧ平成ゴシック体W5" pitchFamily="50" charset="-128"/>
                <a:ea typeface="ＤＦＧ平成ゴシック体W5" pitchFamily="50" charset="-128"/>
              </a:rPr>
              <a:t>16</a:t>
            </a:r>
            <a:r>
              <a:rPr lang="ja-JP" altLang="ja-JP" sz="1800" b="1" dirty="0">
                <a:latin typeface="ＤＦＧ平成ゴシック体W5" pitchFamily="50" charset="-128"/>
                <a:ea typeface="ＤＦＧ平成ゴシック体W5" pitchFamily="50" charset="-128"/>
              </a:rPr>
              <a:t>：</a:t>
            </a:r>
            <a:r>
              <a:rPr lang="en-US" altLang="ja-JP" sz="1800" dirty="0">
                <a:latin typeface="ＤＦＧ平成ゴシック体W5" pitchFamily="50" charset="-128"/>
                <a:ea typeface="ＤＦＧ平成ゴシック体W5" pitchFamily="50" charset="-128"/>
              </a:rPr>
              <a:t>30</a:t>
            </a:r>
            <a:endParaRPr lang="ja-JP" altLang="ja-JP" sz="18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583102" y="1914764"/>
            <a:ext cx="259842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600" b="1" dirty="0">
                <a:latin typeface="ＤＦＧ平成ゴシック体W7" pitchFamily="50" charset="-128"/>
                <a:ea typeface="ＤＦＧ平成ゴシック体W7" pitchFamily="50" charset="-128"/>
              </a:rPr>
              <a:t>アスクル会議室</a:t>
            </a:r>
            <a:endParaRPr lang="ja-JP" altLang="ja-JP" sz="2600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ja-JP" altLang="ja-JP" sz="1300" b="1" dirty="0">
                <a:latin typeface="ＤＦＧ平成ゴシック体W7" pitchFamily="50" charset="-128"/>
                <a:ea typeface="ＤＦＧ平成ゴシック体W7" pitchFamily="50" charset="-128"/>
              </a:rPr>
              <a:t>（東京都江東区豊洲</a:t>
            </a:r>
            <a:r>
              <a:rPr lang="en-US" altLang="ja-JP" sz="1300" dirty="0">
                <a:latin typeface="ＤＦＧ平成ゴシック体W7" pitchFamily="50" charset="-128"/>
                <a:ea typeface="ＤＦＧ平成ゴシック体W7" pitchFamily="50" charset="-128"/>
              </a:rPr>
              <a:t>3-2-3)</a:t>
            </a:r>
            <a:endParaRPr lang="ja-JP" altLang="ja-JP" sz="1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607867" y="2501876"/>
            <a:ext cx="138691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500" b="1" dirty="0">
                <a:latin typeface="ＤＦＧ平成ゴシック体W7" pitchFamily="50" charset="-128"/>
                <a:ea typeface="ＤＦＧ平成ゴシック体W7" pitchFamily="50" charset="-128"/>
              </a:rPr>
              <a:t>先着</a:t>
            </a:r>
            <a:r>
              <a:rPr lang="en-US" altLang="ja-JP" sz="3400" dirty="0">
                <a:latin typeface="ＤＦＧ平成ゴシック体W9" pitchFamily="50" charset="-128"/>
                <a:ea typeface="ＤＦＧ平成ゴシック体W9" pitchFamily="50" charset="-128"/>
              </a:rPr>
              <a:t>50</a:t>
            </a:r>
            <a:r>
              <a:rPr lang="ja-JP" altLang="en-US" sz="1500" b="1" spc="-200" dirty="0">
                <a:latin typeface="ＤＦＧ平成ゴシック体W7" pitchFamily="50" charset="-128"/>
                <a:ea typeface="ＤＦＧ平成ゴシック体W7" pitchFamily="50" charset="-128"/>
              </a:rPr>
              <a:t>名様</a:t>
            </a:r>
            <a:endParaRPr lang="ja-JP" altLang="ja-JP" sz="15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290060" y="3413760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第</a:t>
            </a:r>
            <a:r>
              <a:rPr lang="en-US" altLang="ja-JP" sz="14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1</a:t>
            </a:r>
            <a:r>
              <a:rPr lang="ja-JP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部</a:t>
            </a:r>
            <a:endParaRPr lang="ja-JP" altLang="ja-JP" sz="14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082540" y="3393460"/>
            <a:ext cx="2209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14</a:t>
            </a:r>
            <a:r>
              <a:rPr lang="ja-JP" altLang="ja-JP" sz="1700" b="1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30</a:t>
            </a:r>
            <a:r>
              <a:rPr lang="ja-JP" altLang="ja-JP" sz="1700" b="1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15</a:t>
            </a:r>
            <a:r>
              <a:rPr lang="ja-JP" altLang="ja-JP" sz="1700" b="1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30</a:t>
            </a:r>
            <a:endParaRPr lang="ja-JP" altLang="ja-JP" sz="17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320540" y="4076700"/>
            <a:ext cx="5180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300" b="1" dirty="0">
                <a:solidFill>
                  <a:schemeClr val="bg1"/>
                </a:solidFill>
              </a:rPr>
              <a:t>講演</a:t>
            </a:r>
            <a:endParaRPr lang="ja-JP" altLang="ja-JP" sz="1300" dirty="0">
              <a:solidFill>
                <a:schemeClr val="bg1"/>
              </a:solidFill>
            </a:endParaRPr>
          </a:p>
        </p:txBody>
      </p:sp>
      <p:cxnSp>
        <p:nvCxnSpPr>
          <p:cNvPr id="74" name="直線コネクタ 73"/>
          <p:cNvCxnSpPr/>
          <p:nvPr/>
        </p:nvCxnSpPr>
        <p:spPr>
          <a:xfrm>
            <a:off x="4339590" y="4809490"/>
            <a:ext cx="581660" cy="0"/>
          </a:xfrm>
          <a:prstGeom prst="line">
            <a:avLst/>
          </a:prstGeom>
          <a:ln w="28575">
            <a:solidFill>
              <a:srgbClr val="9971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4339590" y="5119390"/>
            <a:ext cx="581660" cy="0"/>
          </a:xfrm>
          <a:prstGeom prst="line">
            <a:avLst/>
          </a:prstGeom>
          <a:ln w="28575">
            <a:solidFill>
              <a:srgbClr val="9971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4377690" y="4841260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000" b="1" dirty="0">
                <a:latin typeface="ＤＦＧ平成ゴシック体W7" pitchFamily="50" charset="-128"/>
                <a:ea typeface="ＤＦＧ平成ゴシック体W7" pitchFamily="50" charset="-128"/>
              </a:rPr>
              <a:t>講師</a:t>
            </a:r>
            <a:endParaRPr lang="ja-JP" altLang="ja-JP" sz="1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011420" y="3854470"/>
            <a:ext cx="214503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850" b="1" dirty="0">
                <a:latin typeface="ＤＦＧ平成ゴシック体W7" pitchFamily="50" charset="-128"/>
                <a:ea typeface="ＤＦＧ平成ゴシック体W7" pitchFamily="50" charset="-128"/>
              </a:rPr>
              <a:t>地球温暖化問題と</a:t>
            </a:r>
            <a:endParaRPr lang="en-US" altLang="ja-JP" sz="1850" b="1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ja-JP" altLang="ja-JP" sz="1850" b="1" dirty="0">
                <a:latin typeface="ＤＦＧ平成ゴシック体W7" pitchFamily="50" charset="-128"/>
                <a:ea typeface="ＤＦＧ平成ゴシック体W7" pitchFamily="50" charset="-128"/>
              </a:rPr>
              <a:t>新エネルギーの今</a:t>
            </a:r>
            <a:endParaRPr lang="ja-JP" altLang="ja-JP" sz="18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4985385" y="4781570"/>
            <a:ext cx="2399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500" b="1" dirty="0">
                <a:latin typeface="ＤＦＧ平成ゴシック体W7" pitchFamily="50" charset="-128"/>
                <a:ea typeface="ＤＦＧ平成ゴシック体W7" pitchFamily="50" charset="-128"/>
              </a:rPr>
              <a:t>明日　来男</a:t>
            </a:r>
            <a:endParaRPr lang="en-US" altLang="ja-JP" sz="1500" b="1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ja-JP" altLang="ja-JP" sz="1200" b="1" dirty="0">
                <a:latin typeface="ＤＦＧ平成ゴシック体W7" pitchFamily="50" charset="-128"/>
                <a:ea typeface="ＤＦＧ平成ゴシック体W7" pitchFamily="50" charset="-128"/>
              </a:rPr>
              <a:t>（環境コンサルタント）</a:t>
            </a:r>
            <a:endParaRPr lang="ja-JP" altLang="ja-JP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4290060" y="5705668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第</a:t>
            </a:r>
            <a:r>
              <a:rPr lang="en-US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2</a:t>
            </a:r>
            <a:r>
              <a:rPr lang="ja-JP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部</a:t>
            </a:r>
            <a:endParaRPr lang="ja-JP" altLang="ja-JP" sz="14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082540" y="5685368"/>
            <a:ext cx="2209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15</a:t>
            </a:r>
            <a:r>
              <a:rPr lang="ja-JP" altLang="ja-JP" sz="1700" b="1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30</a:t>
            </a:r>
            <a:r>
              <a:rPr lang="ja-JP" altLang="ja-JP" sz="1700" b="1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16</a:t>
            </a:r>
            <a:r>
              <a:rPr lang="ja-JP" altLang="ja-JP" sz="1700" b="1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30</a:t>
            </a:r>
            <a:endParaRPr lang="ja-JP" altLang="ja-JP" sz="17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4168140" y="6254308"/>
            <a:ext cx="85632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</a:rPr>
              <a:t>パネル</a:t>
            </a:r>
            <a:endParaRPr lang="en-US" altLang="ja-JP" sz="1300" dirty="0">
              <a:solidFill>
                <a:schemeClr val="bg1"/>
              </a:solidFill>
            </a:endParaRPr>
          </a:p>
          <a:p>
            <a:pPr algn="ctr"/>
            <a:r>
              <a:rPr lang="ja-JP" altLang="en-US" sz="1300" dirty="0">
                <a:solidFill>
                  <a:schemeClr val="bg1"/>
                </a:solidFill>
              </a:rPr>
              <a:t>セッション</a:t>
            </a:r>
            <a:endParaRPr lang="ja-JP" altLang="ja-JP" sz="1300" dirty="0">
              <a:solidFill>
                <a:schemeClr val="bg1"/>
              </a:solidFill>
            </a:endParaRPr>
          </a:p>
        </p:txBody>
      </p:sp>
      <p:cxnSp>
        <p:nvCxnSpPr>
          <p:cNvPr id="85" name="直線コネクタ 84"/>
          <p:cNvCxnSpPr/>
          <p:nvPr/>
        </p:nvCxnSpPr>
        <p:spPr>
          <a:xfrm>
            <a:off x="4339590" y="7101398"/>
            <a:ext cx="581660" cy="0"/>
          </a:xfrm>
          <a:prstGeom prst="line">
            <a:avLst/>
          </a:prstGeom>
          <a:ln w="28575">
            <a:solidFill>
              <a:srgbClr val="9971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4339590" y="7411298"/>
            <a:ext cx="581660" cy="0"/>
          </a:xfrm>
          <a:prstGeom prst="line">
            <a:avLst/>
          </a:prstGeom>
          <a:ln w="28575">
            <a:solidFill>
              <a:srgbClr val="9971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4269740" y="7133168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ＤＦＧ平成ゴシック体W7" pitchFamily="50" charset="-128"/>
                <a:ea typeface="ＤＦＧ平成ゴシック体W7" pitchFamily="50" charset="-128"/>
              </a:rPr>
              <a:t>パネラー</a:t>
            </a:r>
            <a:endParaRPr lang="ja-JP" altLang="ja-JP" sz="1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011420" y="6146378"/>
            <a:ext cx="235458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850" b="1" dirty="0">
                <a:latin typeface="ＤＦＧ平成ゴシック体W7" pitchFamily="50" charset="-128"/>
                <a:ea typeface="ＤＦＧ平成ゴシック体W7" pitchFamily="50" charset="-128"/>
              </a:rPr>
              <a:t>子供達の</a:t>
            </a:r>
            <a:endParaRPr lang="en-US" altLang="ja-JP" sz="1850" b="1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ja-JP" altLang="ja-JP" sz="1850" b="1" dirty="0">
                <a:latin typeface="ＤＦＧ平成ゴシック体W7" pitchFamily="50" charset="-128"/>
                <a:ea typeface="ＤＦＧ平成ゴシック体W7" pitchFamily="50" charset="-128"/>
              </a:rPr>
              <a:t>未来の為にすべき事</a:t>
            </a:r>
            <a:endParaRPr lang="ja-JP" altLang="ja-JP" sz="18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985385" y="7073478"/>
            <a:ext cx="2399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500" b="1" dirty="0">
                <a:latin typeface="ＤＦＧ平成ゴシック体W7" pitchFamily="50" charset="-128"/>
                <a:ea typeface="ＤＦＧ平成ゴシック体W7" pitchFamily="50" charset="-128"/>
              </a:rPr>
              <a:t>明日　</a:t>
            </a:r>
            <a:r>
              <a:rPr lang="ja-JP" altLang="ja-JP" sz="1600" b="1" dirty="0"/>
              <a:t>来子</a:t>
            </a:r>
            <a:endParaRPr lang="en-US" altLang="ja-JP" sz="1500" b="1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ja-JP" altLang="ja-JP" sz="1200" b="1" dirty="0"/>
              <a:t>（アスクル大学教授）</a:t>
            </a:r>
            <a:endParaRPr lang="ja-JP" altLang="ja-JP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985385" y="7607746"/>
            <a:ext cx="2399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500" b="1" dirty="0">
                <a:latin typeface="ＤＦＧ平成ゴシック体W7" pitchFamily="50" charset="-128"/>
                <a:ea typeface="ＤＦＧ平成ゴシック体W7" pitchFamily="50" charset="-128"/>
              </a:rPr>
              <a:t>明日　</a:t>
            </a:r>
            <a:r>
              <a:rPr lang="ja-JP" altLang="ja-JP" sz="1600" b="1" dirty="0"/>
              <a:t>来人</a:t>
            </a:r>
            <a:endParaRPr lang="en-US" altLang="ja-JP" sz="1500" b="1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ja-JP" altLang="ja-JP" sz="1200" b="1" dirty="0"/>
              <a:t>（アスクル研究所所長）</a:t>
            </a:r>
            <a:endParaRPr lang="ja-JP" altLang="ja-JP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985385" y="8171110"/>
            <a:ext cx="2399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500" b="1" dirty="0">
                <a:latin typeface="ＤＦＧ平成ゴシック体W7" pitchFamily="50" charset="-128"/>
                <a:ea typeface="ＤＦＧ平成ゴシック体W7" pitchFamily="50" charset="-128"/>
              </a:rPr>
              <a:t>明日　</a:t>
            </a:r>
            <a:r>
              <a:rPr lang="ja-JP" altLang="ja-JP" sz="1600" b="1" dirty="0"/>
              <a:t>来太</a:t>
            </a:r>
            <a:endParaRPr lang="en-US" altLang="ja-JP" sz="1500" b="1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ja-JP" altLang="ja-JP" sz="1200" b="1" dirty="0"/>
              <a:t>（アスクル市民代表）</a:t>
            </a:r>
            <a:endParaRPr lang="ja-JP" altLang="ja-JP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873611" y="9514818"/>
            <a:ext cx="1844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05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お問い合わせ・お申込み</a:t>
            </a:r>
            <a:endParaRPr lang="ja-JP" altLang="ja-JP" sz="105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866139" y="9796968"/>
            <a:ext cx="3442335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950" b="1" dirty="0">
                <a:solidFill>
                  <a:schemeClr val="bg1"/>
                </a:solidFill>
              </a:rPr>
              <a:t>アスクル市民セミナー事務局</a:t>
            </a:r>
            <a:endParaRPr lang="ja-JP" altLang="ja-JP" sz="1950" dirty="0">
              <a:solidFill>
                <a:schemeClr val="bg1"/>
              </a:soli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957955" y="9577382"/>
            <a:ext cx="701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TEL</a:t>
            </a:r>
            <a:r>
              <a:rPr lang="ja-JP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：</a:t>
            </a:r>
            <a:endParaRPr lang="ja-JP" altLang="ja-JP" sz="14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027010" y="9802167"/>
            <a:ext cx="701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solidFill>
                  <a:schemeClr val="bg1"/>
                </a:solidFill>
              </a:rPr>
              <a:t>MAIL</a:t>
            </a:r>
            <a:r>
              <a:rPr lang="ja-JP" altLang="ja-JP" sz="1400" b="1" dirty="0">
                <a:solidFill>
                  <a:schemeClr val="bg1"/>
                </a:solidFill>
              </a:rPr>
              <a:t>：</a:t>
            </a:r>
            <a:endParaRPr lang="ja-JP" altLang="ja-JP" sz="14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3986518" y="10017025"/>
            <a:ext cx="701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solidFill>
                  <a:schemeClr val="bg1"/>
                </a:solidFill>
              </a:rPr>
              <a:t>URL</a:t>
            </a:r>
            <a:r>
              <a:rPr lang="ja-JP" altLang="ja-JP" sz="1400" b="1" dirty="0">
                <a:solidFill>
                  <a:schemeClr val="bg1"/>
                </a:solidFill>
              </a:rPr>
              <a:t>：</a:t>
            </a:r>
            <a:endParaRPr lang="ja-JP" altLang="ja-JP" sz="14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4629286" y="9455663"/>
            <a:ext cx="2080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03-1234-1111</a:t>
            </a:r>
            <a:endParaRPr lang="ja-JP" altLang="ja-JP" sz="2400" spc="-15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607858" y="9823304"/>
            <a:ext cx="20802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××××</a:t>
            </a:r>
            <a:r>
              <a:rPr lang="ja-JP" altLang="ja-JP" sz="13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＠</a:t>
            </a:r>
            <a:r>
              <a:rPr lang="en-US" altLang="ja-JP" sz="13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××××</a:t>
            </a:r>
            <a:endParaRPr lang="ja-JP" altLang="ja-JP" sz="1300" spc="-15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624517" y="10008848"/>
            <a:ext cx="20802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http://www.askult.com/</a:t>
            </a:r>
            <a:endParaRPr lang="ja-JP" altLang="ja-JP" sz="1300" spc="-15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2778516" y="430091"/>
            <a:ext cx="2164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600" b="1" spc="600" dirty="0">
                <a:solidFill>
                  <a:schemeClr val="bg1"/>
                </a:solidFill>
                <a:latin typeface="ＤＦＧ平成明朝体W9" pitchFamily="18" charset="-128"/>
                <a:ea typeface="ＤＦＧ平成明朝体W9" pitchFamily="18" charset="-128"/>
              </a:rPr>
              <a:t>みんなで考える</a:t>
            </a:r>
            <a:endParaRPr lang="ja-JP" altLang="ja-JP" sz="1600" spc="600" dirty="0">
              <a:solidFill>
                <a:schemeClr val="bg1"/>
              </a:solidFill>
              <a:latin typeface="ＤＦＧ平成明朝体W9" pitchFamily="18" charset="-128"/>
              <a:ea typeface="ＤＦＧ平成明朝体W9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216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ＤＦＧ平成ゴシック体W5</vt:lpstr>
      <vt:lpstr>ＤＦＧ平成ゴシック体W7</vt:lpstr>
      <vt:lpstr>ＤＦＧ平成ゴシック体W9</vt:lpstr>
      <vt:lpstr>ＤＦＧ平成明朝体W7</vt:lpstr>
      <vt:lpstr>ＤＦＧ平成明朝体W9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2017-01-19T10:46:38Z</dcterms:created>
  <dcterms:modified xsi:type="dcterms:W3CDTF">2017-02-23T11:20:33Z</dcterms:modified>
</cp:coreProperties>
</file>