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A4F"/>
    <a:srgbClr val="9AC7A4"/>
    <a:srgbClr val="251E1C"/>
    <a:srgbClr val="5FA3DC"/>
    <a:srgbClr val="052867"/>
    <a:srgbClr val="0061AC"/>
    <a:srgbClr val="4060A9"/>
    <a:srgbClr val="FF6600"/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\\Server-win\share\アスクル関連\１月作業\0111アスクル\AI\009_929d_sns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5575" cy="10921321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09_929d_sns\fukidas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4415" y="2666048"/>
            <a:ext cx="596900" cy="596900"/>
          </a:xfrm>
          <a:prstGeom prst="rect">
            <a:avLst/>
          </a:prstGeom>
          <a:noFill/>
        </p:spPr>
      </p:pic>
      <p:pic>
        <p:nvPicPr>
          <p:cNvPr id="38" name="Picture 7" descr="\\Server-win\share\アスクル関連\１月作業\0111アスクル\AI\009_929d_sns\fukidas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4415" y="3414772"/>
            <a:ext cx="596900" cy="596900"/>
          </a:xfrm>
          <a:prstGeom prst="rect">
            <a:avLst/>
          </a:prstGeom>
          <a:noFill/>
        </p:spPr>
      </p:pic>
      <p:pic>
        <p:nvPicPr>
          <p:cNvPr id="39" name="Picture 7" descr="\\Server-win\share\アスクル関連\１月作業\0111アスクル\AI\009_929d_sns\fukidas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4415" y="4229720"/>
            <a:ext cx="596900" cy="596900"/>
          </a:xfrm>
          <a:prstGeom prst="rect">
            <a:avLst/>
          </a:prstGeom>
          <a:noFill/>
        </p:spPr>
      </p:pic>
      <p:pic>
        <p:nvPicPr>
          <p:cNvPr id="1027" name="Picture 3" descr="\\Server-win\share\アスクル関連\１月作業\0111アスクル\AI\009_929d_sns\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421" y="5036230"/>
            <a:ext cx="3314700" cy="39497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09_929d_sns\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04820" y="5050744"/>
            <a:ext cx="3314700" cy="3949700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09_929d_sns\hane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250950" y="-4851400"/>
            <a:ext cx="10312400" cy="5994400"/>
          </a:xfrm>
          <a:prstGeom prst="rect">
            <a:avLst/>
          </a:prstGeom>
          <a:noFill/>
        </p:spPr>
      </p:pic>
      <p:sp>
        <p:nvSpPr>
          <p:cNvPr id="43" name="テキスト ボックス 42"/>
          <p:cNvSpPr txBox="1"/>
          <p:nvPr/>
        </p:nvSpPr>
        <p:spPr>
          <a:xfrm>
            <a:off x="2105025" y="371475"/>
            <a:ext cx="3414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集客・販促にすぐ役立つ！！</a:t>
            </a:r>
            <a:endParaRPr kumimoji="1" lang="ja-JP" altLang="en-US" sz="24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57200" y="1009650"/>
            <a:ext cx="1688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rgbClr val="4060A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初心者の為の</a:t>
            </a:r>
            <a:endParaRPr kumimoji="1" lang="ja-JP" altLang="en-US" sz="2000" dirty="0">
              <a:solidFill>
                <a:srgbClr val="4060A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542925" y="1419225"/>
            <a:ext cx="6667500" cy="742950"/>
          </a:xfrm>
          <a:prstGeom prst="rect">
            <a:avLst/>
          </a:prstGeom>
          <a:ln w="12700">
            <a:solidFill>
              <a:srgbClr val="0061AC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57" name="直線コネクタ 56"/>
          <p:cNvCxnSpPr/>
          <p:nvPr/>
        </p:nvCxnSpPr>
        <p:spPr>
          <a:xfrm>
            <a:off x="1135380" y="1417320"/>
            <a:ext cx="0" cy="754380"/>
          </a:xfrm>
          <a:prstGeom prst="line">
            <a:avLst/>
          </a:prstGeom>
          <a:ln w="12700">
            <a:solidFill>
              <a:srgbClr val="00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>
            <a:off x="1871563" y="1417320"/>
            <a:ext cx="0" cy="754380"/>
          </a:xfrm>
          <a:prstGeom prst="line">
            <a:avLst/>
          </a:prstGeom>
          <a:ln w="12700">
            <a:solidFill>
              <a:srgbClr val="00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2470487" y="1417320"/>
            <a:ext cx="0" cy="754380"/>
          </a:xfrm>
          <a:prstGeom prst="line">
            <a:avLst/>
          </a:prstGeom>
          <a:ln w="12700">
            <a:solidFill>
              <a:srgbClr val="00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3349823" y="1417320"/>
            <a:ext cx="0" cy="754380"/>
          </a:xfrm>
          <a:prstGeom prst="line">
            <a:avLst/>
          </a:prstGeom>
          <a:ln w="12700">
            <a:solidFill>
              <a:srgbClr val="00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4202107" y="1417320"/>
            <a:ext cx="0" cy="754380"/>
          </a:xfrm>
          <a:prstGeom prst="line">
            <a:avLst/>
          </a:prstGeom>
          <a:ln w="12700">
            <a:solidFill>
              <a:srgbClr val="00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>
            <a:off x="4967907" y="1417320"/>
            <a:ext cx="0" cy="754380"/>
          </a:xfrm>
          <a:prstGeom prst="line">
            <a:avLst/>
          </a:prstGeom>
          <a:ln w="12700">
            <a:solidFill>
              <a:srgbClr val="00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5585499" y="1417320"/>
            <a:ext cx="0" cy="754380"/>
          </a:xfrm>
          <a:prstGeom prst="line">
            <a:avLst/>
          </a:prstGeom>
          <a:ln w="12700">
            <a:solidFill>
              <a:srgbClr val="00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6423307" y="1417320"/>
            <a:ext cx="0" cy="754380"/>
          </a:xfrm>
          <a:prstGeom prst="line">
            <a:avLst/>
          </a:prstGeom>
          <a:ln w="12700">
            <a:solidFill>
              <a:srgbClr val="00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495300" y="1261110"/>
            <a:ext cx="60625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800" dirty="0">
                <a:solidFill>
                  <a:srgbClr val="4060A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S</a:t>
            </a:r>
            <a:endParaRPr kumimoji="1" lang="ja-JP" altLang="en-US" sz="5800" dirty="0">
              <a:solidFill>
                <a:srgbClr val="4060A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837655" y="1261110"/>
            <a:ext cx="60625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800" dirty="0">
                <a:solidFill>
                  <a:srgbClr val="4060A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S</a:t>
            </a:r>
            <a:endParaRPr kumimoji="1" lang="ja-JP" altLang="en-US" sz="5800" dirty="0">
              <a:solidFill>
                <a:srgbClr val="4060A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113383" y="1261110"/>
            <a:ext cx="67037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800" dirty="0">
                <a:solidFill>
                  <a:srgbClr val="4060A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N</a:t>
            </a:r>
            <a:endParaRPr kumimoji="1" lang="ja-JP" altLang="en-US" sz="5800" dirty="0">
              <a:solidFill>
                <a:srgbClr val="4060A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2466295" y="1261110"/>
            <a:ext cx="928459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800" dirty="0">
                <a:solidFill>
                  <a:srgbClr val="4060A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活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311723" y="1261110"/>
            <a:ext cx="928459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800" dirty="0">
                <a:solidFill>
                  <a:srgbClr val="4060A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用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164771" y="1261110"/>
            <a:ext cx="88197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800" dirty="0">
                <a:solidFill>
                  <a:srgbClr val="4060A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セ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915331" y="1261110"/>
            <a:ext cx="63831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800" dirty="0">
                <a:solidFill>
                  <a:srgbClr val="4060A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ミ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596547" y="1261110"/>
            <a:ext cx="89960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800" dirty="0">
                <a:solidFill>
                  <a:srgbClr val="4060A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ナ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6408067" y="1261110"/>
            <a:ext cx="864339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800" dirty="0" err="1">
                <a:solidFill>
                  <a:srgbClr val="4060A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ー</a:t>
            </a:r>
            <a:endParaRPr kumimoji="1" lang="ja-JP" altLang="en-US" sz="5800" dirty="0">
              <a:solidFill>
                <a:srgbClr val="4060A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082040" y="280035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5FA3D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日時</a:t>
            </a: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082040" y="355116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5FA3D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会場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082040" y="434325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5FA3D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定員</a:t>
            </a: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653540" y="2504440"/>
            <a:ext cx="2705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300" spc="300" dirty="0">
                <a:latin typeface="ＤＦＧ平成ゴシック体W9" pitchFamily="50" charset="-128"/>
                <a:ea typeface="ＤＦＧ平成ゴシック体W9" pitchFamily="50" charset="-128"/>
              </a:rPr>
              <a:t>2017</a:t>
            </a:r>
            <a:r>
              <a:rPr lang="ja-JP" altLang="en-US" sz="2300" spc="300" dirty="0">
                <a:latin typeface="ＤＦＧ平成ゴシック体W9" pitchFamily="50" charset="-128"/>
                <a:ea typeface="ＤＦＧ平成ゴシック体W9" pitchFamily="50" charset="-128"/>
              </a:rPr>
              <a:t>年</a:t>
            </a:r>
            <a:r>
              <a:rPr lang="en-US" altLang="ja-JP" sz="4000" spc="300" dirty="0">
                <a:latin typeface="ＤＦＧ平成ゴシック体W9" pitchFamily="50" charset="-128"/>
                <a:ea typeface="ＤＦＧ平成ゴシック体W9" pitchFamily="50" charset="-128"/>
              </a:rPr>
              <a:t>4</a:t>
            </a:r>
            <a:r>
              <a:rPr lang="ja-JP" altLang="ja-JP" sz="2300" b="1" spc="300" dirty="0">
                <a:latin typeface="ＤＦＧ平成ゴシック体W9" pitchFamily="50" charset="-128"/>
                <a:ea typeface="ＤＦＧ平成ゴシック体W9" pitchFamily="50" charset="-128"/>
              </a:rPr>
              <a:t>月</a:t>
            </a:r>
            <a:r>
              <a:rPr lang="en-US" altLang="ja-JP" sz="4000" spc="300" dirty="0">
                <a:latin typeface="ＤＦＧ平成ゴシック体W9" pitchFamily="50" charset="-128"/>
                <a:ea typeface="ＤＦＧ平成ゴシック体W9" pitchFamily="50" charset="-128"/>
              </a:rPr>
              <a:t>8</a:t>
            </a:r>
            <a:r>
              <a:rPr lang="ja-JP" altLang="ja-JP" sz="2300" b="1" spc="300" dirty="0">
                <a:latin typeface="ＤＦＧ平成ゴシック体W9" pitchFamily="50" charset="-128"/>
                <a:ea typeface="ＤＦＧ平成ゴシック体W9" pitchFamily="50" charset="-128"/>
              </a:rPr>
              <a:t>日</a:t>
            </a:r>
            <a:endParaRPr lang="ja-JP" altLang="ja-JP" sz="2300" spc="3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0" name="円/楕円 79"/>
          <p:cNvSpPr/>
          <p:nvPr/>
        </p:nvSpPr>
        <p:spPr>
          <a:xfrm>
            <a:off x="4210050" y="2797810"/>
            <a:ext cx="350520" cy="327660"/>
          </a:xfrm>
          <a:prstGeom prst="ellipse">
            <a:avLst/>
          </a:prstGeom>
          <a:solidFill>
            <a:srgbClr val="4B98D6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149680" y="2738551"/>
            <a:ext cx="492170" cy="4001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土</a:t>
            </a:r>
            <a:endParaRPr lang="en-US" altLang="ja-JP" sz="20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4554854" y="2783507"/>
            <a:ext cx="2173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spc="300" dirty="0">
                <a:latin typeface="ＤＦＧ平成ゴシック体W9" pitchFamily="50" charset="-128"/>
                <a:ea typeface="ＤＦＧ平成ゴシック体W9" pitchFamily="50" charset="-128"/>
              </a:rPr>
              <a:t>14</a:t>
            </a:r>
            <a:r>
              <a:rPr lang="ja-JP" altLang="ja-JP" sz="1800" b="1" spc="300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800" spc="300" dirty="0"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r>
              <a:rPr lang="ja-JP" altLang="ja-JP" sz="1800" b="1" spc="300" dirty="0">
                <a:latin typeface="ＤＦＧ平成ゴシック体W9" pitchFamily="50" charset="-128"/>
                <a:ea typeface="ＤＦＧ平成ゴシック体W9" pitchFamily="50" charset="-128"/>
              </a:rPr>
              <a:t>～</a:t>
            </a:r>
            <a:r>
              <a:rPr lang="en-US" altLang="ja-JP" sz="1800" spc="300" dirty="0">
                <a:latin typeface="ＤＦＧ平成ゴシック体W9" pitchFamily="50" charset="-128"/>
                <a:ea typeface="ＤＦＧ平成ゴシック体W9" pitchFamily="50" charset="-128"/>
              </a:rPr>
              <a:t>16</a:t>
            </a:r>
            <a:r>
              <a:rPr lang="ja-JP" altLang="ja-JP" sz="1800" b="1" spc="300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800" spc="300" dirty="0"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endParaRPr lang="ja-JP" altLang="ja-JP" sz="1800" spc="3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653540" y="3453636"/>
            <a:ext cx="227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400" b="1" dirty="0">
                <a:latin typeface="ＤＦＧ平成ゴシック体W7" pitchFamily="50" charset="-128"/>
                <a:ea typeface="ＤＦＧ平成ゴシック体W7" pitchFamily="50" charset="-128"/>
              </a:rPr>
              <a:t>アスクル会議室</a:t>
            </a:r>
            <a:endParaRPr lang="ja-JP" altLang="ja-JP" sz="2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3792155" y="3606036"/>
            <a:ext cx="2273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b="1" dirty="0">
                <a:latin typeface="ＤＦＧ平成ゴシック体W7" pitchFamily="50" charset="-128"/>
                <a:ea typeface="ＤＦＧ平成ゴシック体W7" pitchFamily="50" charset="-128"/>
              </a:rPr>
              <a:t>（東京都江東区豊洲</a:t>
            </a:r>
            <a:r>
              <a:rPr lang="en-US" altLang="zh-TW" sz="1400" b="1" dirty="0">
                <a:latin typeface="ＤＦＧ平成ゴシック体W7" pitchFamily="50" charset="-128"/>
                <a:ea typeface="ＤＦＧ平成ゴシック体W7" pitchFamily="50" charset="-128"/>
              </a:rPr>
              <a:t>3-2-3)</a:t>
            </a:r>
            <a:endParaRPr lang="ja-JP" altLang="ja-JP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1651306" y="4025876"/>
            <a:ext cx="2006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800" b="1" dirty="0">
                <a:latin typeface="ＤＦＧ平成ゴシック体W7" pitchFamily="50" charset="-128"/>
                <a:ea typeface="ＤＦＧ平成ゴシック体W7" pitchFamily="50" charset="-128"/>
              </a:rPr>
              <a:t>先着</a:t>
            </a:r>
            <a:r>
              <a:rPr lang="en-US" altLang="ja-JP" sz="4000" dirty="0">
                <a:latin typeface="ＤＦＧ平成ゴシック体W9" pitchFamily="50" charset="-128"/>
                <a:ea typeface="ＤＦＧ平成ゴシック体W9" pitchFamily="50" charset="-128"/>
              </a:rPr>
              <a:t>50</a:t>
            </a:r>
            <a:r>
              <a:rPr lang="ja-JP" altLang="en-US" sz="1800" b="1" spc="-200" dirty="0">
                <a:latin typeface="ＤＦＧ平成ゴシック体W7" pitchFamily="50" charset="-128"/>
                <a:ea typeface="ＤＦＧ平成ゴシック体W7" pitchFamily="50" charset="-128"/>
              </a:rPr>
              <a:t>名様</a:t>
            </a:r>
            <a:endParaRPr lang="ja-JP" altLang="ja-JP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676400" y="5212081"/>
            <a:ext cx="899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第</a:t>
            </a:r>
            <a:r>
              <a:rPr lang="en-US" altLang="ja-JP" sz="2000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</a:t>
            </a:r>
            <a:r>
              <a:rPr lang="ja-JP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部</a:t>
            </a:r>
            <a:endParaRPr lang="ja-JP" altLang="ja-JP" sz="2000" dirty="0">
              <a:solidFill>
                <a:srgbClr val="251E1C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158240" y="5593081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14</a:t>
            </a:r>
            <a:r>
              <a:rPr lang="ja-JP" altLang="en-US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r>
              <a:rPr lang="ja-JP" altLang="en-US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～</a:t>
            </a:r>
            <a:r>
              <a:rPr lang="en-US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15</a:t>
            </a:r>
            <a:r>
              <a:rPr lang="ja-JP" altLang="en-US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endParaRPr lang="ja-JP" altLang="ja-JP" sz="2000" dirty="0">
              <a:solidFill>
                <a:srgbClr val="251E1C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cxnSp>
        <p:nvCxnSpPr>
          <p:cNvPr id="89" name="直線コネクタ 88"/>
          <p:cNvCxnSpPr/>
          <p:nvPr/>
        </p:nvCxnSpPr>
        <p:spPr>
          <a:xfrm>
            <a:off x="1158240" y="5974080"/>
            <a:ext cx="1920240" cy="0"/>
          </a:xfrm>
          <a:prstGeom prst="line">
            <a:avLst/>
          </a:prstGeom>
          <a:ln w="12700">
            <a:solidFill>
              <a:srgbClr val="9AC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テキスト ボックス 89"/>
          <p:cNvSpPr txBox="1"/>
          <p:nvPr/>
        </p:nvSpPr>
        <p:spPr>
          <a:xfrm>
            <a:off x="1059180" y="6324601"/>
            <a:ext cx="220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ＳＮＳの</a:t>
            </a:r>
            <a:endParaRPr lang="en-US" altLang="ja-JP" sz="2000" b="1" dirty="0">
              <a:solidFill>
                <a:srgbClr val="251E1C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r>
              <a:rPr lang="ja-JP" altLang="en-US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基礎知識と可能性</a:t>
            </a:r>
            <a:endParaRPr lang="ja-JP" altLang="ja-JP" sz="2000" dirty="0">
              <a:solidFill>
                <a:srgbClr val="251E1C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cxnSp>
        <p:nvCxnSpPr>
          <p:cNvPr id="91" name="直線コネクタ 90"/>
          <p:cNvCxnSpPr/>
          <p:nvPr/>
        </p:nvCxnSpPr>
        <p:spPr>
          <a:xfrm>
            <a:off x="1775460" y="7625144"/>
            <a:ext cx="777240" cy="0"/>
          </a:xfrm>
          <a:prstGeom prst="line">
            <a:avLst/>
          </a:prstGeom>
          <a:ln w="12700">
            <a:solidFill>
              <a:srgbClr val="9AC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/>
          <p:cNvSpPr txBox="1"/>
          <p:nvPr/>
        </p:nvSpPr>
        <p:spPr>
          <a:xfrm>
            <a:off x="1965960" y="7399021"/>
            <a:ext cx="5562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rgbClr val="251E1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講師</a:t>
            </a:r>
            <a:endParaRPr lang="ja-JP" altLang="ja-JP" sz="1000" dirty="0">
              <a:solidFill>
                <a:srgbClr val="251E1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807720" y="7811060"/>
            <a:ext cx="2697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251E1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明日　来男</a:t>
            </a:r>
          </a:p>
          <a:p>
            <a:pPr algn="ctr"/>
            <a:r>
              <a:rPr lang="ja-JP" altLang="en-US" sz="1200" b="1" dirty="0">
                <a:solidFill>
                  <a:srgbClr val="251E1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（アスクル大学情報処理学部教授）</a:t>
            </a:r>
            <a:endParaRPr lang="ja-JP" altLang="ja-JP" sz="1200" dirty="0">
              <a:solidFill>
                <a:srgbClr val="251E1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5138211" y="5212081"/>
            <a:ext cx="899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第</a:t>
            </a:r>
            <a:r>
              <a:rPr lang="en-US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2</a:t>
            </a:r>
            <a:r>
              <a:rPr lang="ja-JP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部</a:t>
            </a:r>
            <a:endParaRPr lang="ja-JP" altLang="ja-JP" sz="2000" dirty="0">
              <a:solidFill>
                <a:srgbClr val="251E1C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4620051" y="5593081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15</a:t>
            </a:r>
            <a:r>
              <a:rPr lang="ja-JP" altLang="en-US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r>
              <a:rPr lang="ja-JP" altLang="en-US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～</a:t>
            </a:r>
            <a:r>
              <a:rPr lang="en-US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16</a:t>
            </a:r>
            <a:r>
              <a:rPr lang="ja-JP" altLang="en-US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endParaRPr lang="ja-JP" altLang="ja-JP" sz="2000" dirty="0">
              <a:solidFill>
                <a:srgbClr val="251E1C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cxnSp>
        <p:nvCxnSpPr>
          <p:cNvPr id="98" name="直線コネクタ 97"/>
          <p:cNvCxnSpPr/>
          <p:nvPr/>
        </p:nvCxnSpPr>
        <p:spPr>
          <a:xfrm>
            <a:off x="4620051" y="5974080"/>
            <a:ext cx="1920240" cy="0"/>
          </a:xfrm>
          <a:prstGeom prst="line">
            <a:avLst/>
          </a:prstGeom>
          <a:ln w="12700">
            <a:solidFill>
              <a:srgbClr val="F5D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テキスト ボックス 98"/>
          <p:cNvSpPr txBox="1"/>
          <p:nvPr/>
        </p:nvSpPr>
        <p:spPr>
          <a:xfrm>
            <a:off x="4520991" y="6324601"/>
            <a:ext cx="2202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具体的成功事例とリスク管理</a:t>
            </a:r>
            <a:endParaRPr lang="ja-JP" altLang="ja-JP" sz="2000" dirty="0">
              <a:solidFill>
                <a:srgbClr val="251E1C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cxnSp>
        <p:nvCxnSpPr>
          <p:cNvPr id="100" name="直線コネクタ 99"/>
          <p:cNvCxnSpPr/>
          <p:nvPr/>
        </p:nvCxnSpPr>
        <p:spPr>
          <a:xfrm>
            <a:off x="5237271" y="7625144"/>
            <a:ext cx="777240" cy="0"/>
          </a:xfrm>
          <a:prstGeom prst="line">
            <a:avLst/>
          </a:prstGeom>
          <a:ln w="12700">
            <a:solidFill>
              <a:srgbClr val="F5D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テキスト ボックス 100"/>
          <p:cNvSpPr txBox="1"/>
          <p:nvPr/>
        </p:nvSpPr>
        <p:spPr>
          <a:xfrm>
            <a:off x="5427771" y="7399021"/>
            <a:ext cx="5562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rgbClr val="251E1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講師</a:t>
            </a:r>
            <a:endParaRPr lang="ja-JP" altLang="ja-JP" sz="1000" dirty="0">
              <a:solidFill>
                <a:srgbClr val="251E1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4269531" y="7811060"/>
            <a:ext cx="2697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251E1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明日　来子</a:t>
            </a:r>
          </a:p>
          <a:p>
            <a:pPr algn="ctr"/>
            <a:r>
              <a:rPr lang="ja-JP" altLang="en-US" sz="1200" b="1" dirty="0">
                <a:solidFill>
                  <a:srgbClr val="251E1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（アスクル大学情報処理学部教授）</a:t>
            </a:r>
          </a:p>
        </p:txBody>
      </p:sp>
      <p:cxnSp>
        <p:nvCxnSpPr>
          <p:cNvPr id="104" name="直線コネクタ 103"/>
          <p:cNvCxnSpPr/>
          <p:nvPr/>
        </p:nvCxnSpPr>
        <p:spPr>
          <a:xfrm>
            <a:off x="518160" y="9296400"/>
            <a:ext cx="22936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>
            <a:off x="4952667" y="9296400"/>
            <a:ext cx="22936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テキスト ボックス 105"/>
          <p:cNvSpPr txBox="1"/>
          <p:nvPr/>
        </p:nvSpPr>
        <p:spPr>
          <a:xfrm>
            <a:off x="2286000" y="9128761"/>
            <a:ext cx="3230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ＤＦＧ平成ゴシック体W7" pitchFamily="50" charset="-128"/>
                <a:ea typeface="ＤＦＧ平成ゴシック体W7" pitchFamily="50" charset="-128"/>
              </a:rPr>
              <a:t>お問い合わせ・お申込み</a:t>
            </a:r>
            <a:endParaRPr lang="ja-JP" altLang="ja-JP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359886" y="9443248"/>
            <a:ext cx="518569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b="1" dirty="0">
                <a:latin typeface="ＤＦＧ平成ゴシック体W7" pitchFamily="50" charset="-128"/>
                <a:ea typeface="ＤＦＧ平成ゴシック体W7" pitchFamily="50" charset="-128"/>
              </a:rPr>
              <a:t>アスクルビジネストレンドセミナー事務局</a:t>
            </a:r>
            <a:endParaRPr lang="ja-JP" altLang="ja-JP" sz="23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1280160" y="10027921"/>
            <a:ext cx="624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ＤＦＧ平成ゴシック体W7" pitchFamily="50" charset="-128"/>
                <a:ea typeface="ＤＦＧ平成ゴシック体W7" pitchFamily="50" charset="-128"/>
              </a:rPr>
              <a:t>TEL</a:t>
            </a:r>
            <a:r>
              <a:rPr lang="ja-JP" altLang="en-US" sz="1400" b="1" dirty="0"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endParaRPr lang="ja-JP" altLang="ja-JP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1748507" y="9946168"/>
            <a:ext cx="209959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300" b="1" dirty="0"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  <a:endParaRPr lang="ja-JP" altLang="ja-JP" sz="23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3840480" y="9883141"/>
            <a:ext cx="777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b="1" dirty="0">
                <a:latin typeface="ＤＦＧ平成ゴシック体W7" pitchFamily="50" charset="-128"/>
                <a:ea typeface="ＤＦＧ平成ゴシック体W7" pitchFamily="50" charset="-128"/>
              </a:rPr>
              <a:t>MAIL</a:t>
            </a:r>
            <a:r>
              <a:rPr lang="ja-JP" altLang="en-US" sz="1400" b="1" dirty="0"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endParaRPr lang="ja-JP" altLang="ja-JP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4485555" y="9884444"/>
            <a:ext cx="2115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ＤＦＧ平成ゴシック体W7" pitchFamily="50" charset="-128"/>
                <a:ea typeface="ＤＦＧ平成ゴシック体W7" pitchFamily="50" charset="-128"/>
              </a:rPr>
              <a:t>××××</a:t>
            </a:r>
            <a:r>
              <a:rPr lang="ja-JP" altLang="en-US" sz="1400" b="1" dirty="0">
                <a:latin typeface="ＤＦＧ平成ゴシック体W7" pitchFamily="50" charset="-128"/>
                <a:ea typeface="ＤＦＧ平成ゴシック体W7" pitchFamily="50" charset="-128"/>
              </a:rPr>
              <a:t>＠</a:t>
            </a:r>
            <a:r>
              <a:rPr lang="en-US" altLang="ja-JP" sz="1400" b="1" dirty="0">
                <a:latin typeface="ＤＦＧ平成ゴシック体W7" pitchFamily="50" charset="-128"/>
                <a:ea typeface="ＤＦＧ平成ゴシック体W7" pitchFamily="50" charset="-128"/>
              </a:rPr>
              <a:t>××××</a:t>
            </a:r>
            <a:endParaRPr lang="ja-JP" altLang="ja-JP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3840480" y="10122025"/>
            <a:ext cx="777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b="1" dirty="0">
                <a:latin typeface="ＤＦＧ平成ゴシック体W7" pitchFamily="50" charset="-128"/>
                <a:ea typeface="ＤＦＧ平成ゴシック体W7" pitchFamily="50" charset="-128"/>
              </a:rPr>
              <a:t>URL</a:t>
            </a:r>
            <a:r>
              <a:rPr lang="ja-JP" altLang="en-US" sz="1400" b="1" dirty="0"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endParaRPr lang="ja-JP" altLang="ja-JP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485554" y="10123328"/>
            <a:ext cx="228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ＤＦＧ平成ゴシック体W7" pitchFamily="50" charset="-128"/>
                <a:ea typeface="ＤＦＧ平成ゴシック体W7" pitchFamily="50" charset="-128"/>
              </a:rPr>
              <a:t>http://www.askult.com/</a:t>
            </a:r>
            <a:endParaRPr lang="ja-JP" altLang="ja-JP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grpSp>
        <p:nvGrpSpPr>
          <p:cNvPr id="114" name="グループ化 113"/>
          <p:cNvGrpSpPr/>
          <p:nvPr/>
        </p:nvGrpSpPr>
        <p:grpSpPr>
          <a:xfrm>
            <a:off x="6413500" y="1986280"/>
            <a:ext cx="939800" cy="939800"/>
            <a:chOff x="6413500" y="1986280"/>
            <a:chExt cx="939800" cy="939800"/>
          </a:xfrm>
        </p:grpSpPr>
        <p:pic>
          <p:nvPicPr>
            <p:cNvPr id="1035" name="Picture 11" descr="\\Server-win\share\アスクル関連\１月作業\0111アスクル\AI\009_929d_sns\maru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13500" y="1986280"/>
              <a:ext cx="939800" cy="939800"/>
            </a:xfrm>
            <a:prstGeom prst="rect">
              <a:avLst/>
            </a:prstGeom>
            <a:noFill/>
          </p:spPr>
        </p:pic>
        <p:sp>
          <p:nvSpPr>
            <p:cNvPr id="74" name="テキスト ボックス 73"/>
            <p:cNvSpPr txBox="1"/>
            <p:nvPr/>
          </p:nvSpPr>
          <p:spPr>
            <a:xfrm>
              <a:off x="6462132" y="2129790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800" dirty="0">
                  <a:solidFill>
                    <a:schemeClr val="bg1"/>
                  </a:solidFill>
                  <a:latin typeface="ＤＦＧ平成ゴシック体W5" pitchFamily="50" charset="-128"/>
                  <a:ea typeface="ＤＦＧ平成ゴシック体W5" pitchFamily="50" charset="-128"/>
                </a:rPr>
                <a:t>参加費</a:t>
              </a:r>
            </a:p>
            <a:p>
              <a:pPr algn="ctr"/>
              <a:r>
                <a:rPr lang="ja-JP" altLang="en-US" sz="1800" dirty="0">
                  <a:solidFill>
                    <a:schemeClr val="bg1"/>
                  </a:solidFill>
                  <a:latin typeface="ＤＦＧ平成ゴシック体W5" pitchFamily="50" charset="-128"/>
                  <a:ea typeface="ＤＦＧ平成ゴシック体W5" pitchFamily="50" charset="-128"/>
                </a:rPr>
                <a:t>無料</a:t>
              </a:r>
              <a:endParaRPr kumimoji="1" lang="ja-JP" altLang="en-US" sz="18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endParaRPr>
            </a:p>
          </p:txBody>
        </p:sp>
      </p:grpSp>
      <p:pic>
        <p:nvPicPr>
          <p:cNvPr id="34" name="Picture 5" descr="\\Server-win\share\アスクル関連\１月作業\0111アスクル\AI\009_929d_sns\aiko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55939" y="7439252"/>
            <a:ext cx="228600" cy="2413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09_929d_sns\aiko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462" y="7439252"/>
            <a:ext cx="228600" cy="241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214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ＤＦＧ平成ゴシック体W5</vt:lpstr>
      <vt:lpstr>ＤＦＧ平成ゴシック体W7</vt:lpstr>
      <vt:lpstr>ＤＦＧ平成ゴシック体W9</vt:lpstr>
      <vt:lpstr>HGP創英角ｺﾞｼｯｸUB</vt:lpstr>
      <vt:lpstr>HGP明朝E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2017-01-19T10:47:54Z</dcterms:created>
  <dcterms:modified xsi:type="dcterms:W3CDTF">2017-02-23T11:22:30Z</dcterms:modified>
</cp:coreProperties>
</file>