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trictFirstAndLastChars="0" saveSubsetFonts="1">
  <p:sldMasterIdLst>
    <p:sldMasterId id="2147483676" r:id="rId1"/>
  </p:sldMasterIdLst>
  <p:notesMasterIdLst>
    <p:notesMasterId r:id="rId4"/>
  </p:notesMasterIdLst>
  <p:handoutMasterIdLst>
    <p:handoutMasterId r:id="rId5"/>
  </p:handoutMasterIdLst>
  <p:sldIdLst>
    <p:sldId id="260" r:id="rId2"/>
    <p:sldId id="261" r:id="rId3"/>
  </p:sldIdLst>
  <p:sldSz cx="7775575" cy="10907713"/>
  <p:notesSz cx="7318375" cy="10450513"/>
  <p:kinsoku lang="ja-JP" invalStChars="、。，．・：；？！゛゜ヽヾゝゞ々ー’”）〕］｝〉》」』】°‰′″℃￠％ぁぃぅぇぉっゃゅょゎァィゥェォッャュョヮヵヶ!%),.:;?]}｡｣､･ｧｨｩｪｫｬｭｮｯｰﾞﾟ" invalEndChars="‘“（〔［｛〈《「『【￥＄$([\{｢￡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92">
          <p15:clr>
            <a:srgbClr val="A4A3A4"/>
          </p15:clr>
        </p15:guide>
        <p15:guide id="2" pos="2305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D2900"/>
    <a:srgbClr val="4B1F00"/>
    <a:srgbClr val="FF6600"/>
    <a:srgbClr val="000099"/>
    <a:srgbClr val="0000FF"/>
    <a:srgbClr val="FF3300"/>
    <a:srgbClr val="663300"/>
    <a:srgbClr val="9C308D"/>
    <a:srgbClr val="800080"/>
    <a:srgbClr val="99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033" autoAdjust="0"/>
    <p:restoredTop sz="99515" autoAdjust="0"/>
  </p:normalViewPr>
  <p:slideViewPr>
    <p:cSldViewPr snapToGrid="0">
      <p:cViewPr varScale="1">
        <p:scale>
          <a:sx n="50" d="100"/>
          <a:sy n="50" d="100"/>
        </p:scale>
        <p:origin x="190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-2148" y="-108"/>
      </p:cViewPr>
      <p:guideLst>
        <p:guide orient="horz" pos="3292"/>
        <p:guide pos="2305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5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144967" y="0"/>
            <a:ext cx="3171825" cy="522288"/>
          </a:xfrm>
          <a:prstGeom prst="rect">
            <a:avLst/>
          </a:prstGeom>
        </p:spPr>
        <p:txBody>
          <a:bodyPr vert="horz" lIns="91396" tIns="45699" rIns="91396" bIns="45699" rtlCol="0"/>
          <a:lstStyle>
            <a:lvl1pPr algn="r">
              <a:defRPr sz="1100"/>
            </a:lvl1pPr>
          </a:lstStyle>
          <a:p>
            <a:fld id="{EA4C0380-2DE9-498B-B68D-60B46204BA8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5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144967" y="9926643"/>
            <a:ext cx="3171825" cy="522287"/>
          </a:xfrm>
          <a:prstGeom prst="rect">
            <a:avLst/>
          </a:prstGeom>
        </p:spPr>
        <p:txBody>
          <a:bodyPr vert="horz" lIns="91396" tIns="45699" rIns="91396" bIns="45699" rtlCol="0" anchor="b"/>
          <a:lstStyle>
            <a:lvl1pPr algn="r">
              <a:defRPr sz="1100"/>
            </a:lvl1pPr>
          </a:lstStyle>
          <a:p>
            <a:fld id="{78A262EF-70DF-4926-8929-0A60A2E81DC8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05215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7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93" y="3"/>
            <a:ext cx="3171295" cy="524339"/>
          </a:xfrm>
          <a:prstGeom prst="rect">
            <a:avLst/>
          </a:prstGeom>
        </p:spPr>
        <p:txBody>
          <a:bodyPr vert="horz" lIns="97119" tIns="48560" rIns="97119" bIns="48560" rtlCol="0"/>
          <a:lstStyle>
            <a:lvl1pPr algn="r">
              <a:defRPr sz="11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2017/2/23</a:t>
            </a:fld>
            <a:endParaRPr kumimoji="1" lang="ja-JP" altLang="en-US" dirty="0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19" tIns="48560" rIns="97119" bIns="48560" rtlCol="0" anchor="ctr"/>
          <a:lstStyle/>
          <a:p>
            <a:endParaRPr lang="ja-JP" altLang="en-US" dirty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3"/>
            <a:ext cx="5854700" cy="4114889"/>
          </a:xfrm>
          <a:prstGeom prst="rect">
            <a:avLst/>
          </a:prstGeom>
        </p:spPr>
        <p:txBody>
          <a:bodyPr vert="horz" lIns="97119" tIns="48560" rIns="97119" bIns="4856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7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l">
              <a:defRPr sz="1100"/>
            </a:lvl1pPr>
          </a:lstStyle>
          <a:p>
            <a:endParaRPr kumimoji="1" lang="ja-JP" altLang="en-US" dirty="0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93" y="9926178"/>
            <a:ext cx="3171295" cy="524338"/>
          </a:xfrm>
          <a:prstGeom prst="rect">
            <a:avLst/>
          </a:prstGeom>
        </p:spPr>
        <p:txBody>
          <a:bodyPr vert="horz" lIns="97119" tIns="48560" rIns="97119" bIns="48560" rtlCol="0" anchor="b"/>
          <a:lstStyle>
            <a:lvl1pPr algn="r">
              <a:defRPr sz="11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dirty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 dirty="0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 dirty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\\Server-win\share\アスクル関連\１月作業\0111アスクル\AI\010_930d_sns\haikei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3784" y="5727821"/>
            <a:ext cx="10705802" cy="5727540"/>
          </a:xfrm>
          <a:prstGeom prst="rect">
            <a:avLst/>
          </a:prstGeom>
          <a:noFill/>
        </p:spPr>
      </p:pic>
      <p:sp>
        <p:nvSpPr>
          <p:cNvPr id="56" name="正方形/長方形 55"/>
          <p:cNvSpPr/>
          <p:nvPr/>
        </p:nvSpPr>
        <p:spPr>
          <a:xfrm>
            <a:off x="523875" y="2381250"/>
            <a:ext cx="600075" cy="238125"/>
          </a:xfrm>
          <a:prstGeom prst="rect">
            <a:avLst/>
          </a:prstGeom>
          <a:solidFill>
            <a:srgbClr val="4B1F00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7" name="正方形/長方形 56"/>
          <p:cNvSpPr/>
          <p:nvPr/>
        </p:nvSpPr>
        <p:spPr>
          <a:xfrm>
            <a:off x="523875" y="3466207"/>
            <a:ext cx="600075" cy="238125"/>
          </a:xfrm>
          <a:prstGeom prst="rect">
            <a:avLst/>
          </a:prstGeom>
          <a:solidFill>
            <a:srgbClr val="4B1F00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58" name="正方形/長方形 57"/>
          <p:cNvSpPr/>
          <p:nvPr/>
        </p:nvSpPr>
        <p:spPr>
          <a:xfrm>
            <a:off x="523875" y="4633193"/>
            <a:ext cx="600075" cy="238125"/>
          </a:xfrm>
          <a:prstGeom prst="rect">
            <a:avLst/>
          </a:prstGeom>
          <a:solidFill>
            <a:srgbClr val="4B1F00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pic>
        <p:nvPicPr>
          <p:cNvPr id="1032" name="Picture 8" descr="\\Server-win\share\アスクル関連\１月作業\0111アスクル\AI\010_930d_sns\maru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293" y="4607194"/>
            <a:ext cx="952500" cy="952500"/>
          </a:xfrm>
          <a:prstGeom prst="rect">
            <a:avLst/>
          </a:prstGeom>
          <a:noFill/>
        </p:spPr>
      </p:pic>
      <p:pic>
        <p:nvPicPr>
          <p:cNvPr id="1033" name="Picture 9" descr="\\Server-win\share\アスクル関連\１月作業\0111アスクル\AI\010_930d_sns\maruobi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7525" y="5918200"/>
            <a:ext cx="2032000" cy="317500"/>
          </a:xfrm>
          <a:prstGeom prst="rect">
            <a:avLst/>
          </a:prstGeom>
          <a:noFill/>
        </p:spPr>
      </p:pic>
      <p:pic>
        <p:nvPicPr>
          <p:cNvPr id="1035" name="Picture 11" descr="\\Server-win\share\アスクル関連\１月作業\0111アスクル\AI\010_930d_sns\waku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1900" y="2311400"/>
            <a:ext cx="3352800" cy="1511300"/>
          </a:xfrm>
          <a:prstGeom prst="rect">
            <a:avLst/>
          </a:prstGeom>
          <a:noFill/>
        </p:spPr>
      </p:pic>
      <p:pic>
        <p:nvPicPr>
          <p:cNvPr id="40" name="Picture 11" descr="\\Server-win\share\アスクル関連\１月作業\0111アスクル\AI\010_930d_sns\waku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71900" y="4114279"/>
            <a:ext cx="3352800" cy="1511300"/>
          </a:xfrm>
          <a:prstGeom prst="rect">
            <a:avLst/>
          </a:prstGeom>
          <a:noFill/>
        </p:spPr>
      </p:pic>
      <p:pic>
        <p:nvPicPr>
          <p:cNvPr id="1027" name="Picture 3" descr="\\Server-win\share\アスクル関連\１月作業\0111アスクル\AI\010_930d_sns\aikon0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35237" y="1743710"/>
            <a:ext cx="368300" cy="368300"/>
          </a:xfrm>
          <a:prstGeom prst="rect">
            <a:avLst/>
          </a:prstGeom>
          <a:noFill/>
        </p:spPr>
      </p:pic>
      <p:pic>
        <p:nvPicPr>
          <p:cNvPr id="1028" name="Picture 4" descr="\\Server-win\share\アスクル関連\１月作業\0111アスクル\AI\010_930d_sns\aikon02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49206" y="435708"/>
            <a:ext cx="495300" cy="508000"/>
          </a:xfrm>
          <a:prstGeom prst="rect">
            <a:avLst/>
          </a:prstGeom>
          <a:noFill/>
        </p:spPr>
      </p:pic>
      <p:pic>
        <p:nvPicPr>
          <p:cNvPr id="1029" name="Picture 5" descr="\\Server-win\share\アスクル関連\１月作業\0111アスクル\AI\010_930d_sns\aikon03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86058" y="324046"/>
            <a:ext cx="673100" cy="673100"/>
          </a:xfrm>
          <a:prstGeom prst="rect">
            <a:avLst/>
          </a:prstGeom>
          <a:noFill/>
        </p:spPr>
      </p:pic>
      <p:pic>
        <p:nvPicPr>
          <p:cNvPr id="1030" name="Picture 6" descr="\\Server-win\share\アスクル関連\１月作業\0111アスクル\AI\010_930d_sns\aikon04.pn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5009" y="1018686"/>
            <a:ext cx="901700" cy="889000"/>
          </a:xfrm>
          <a:prstGeom prst="rect">
            <a:avLst/>
          </a:prstGeom>
          <a:noFill/>
        </p:spPr>
      </p:pic>
      <p:pic>
        <p:nvPicPr>
          <p:cNvPr id="1034" name="Picture 10" descr="\\Server-win\share\アスクル関連\１月作業\0111アスクル\AI\010_930d_sns\SNS.pn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657350" y="1114425"/>
            <a:ext cx="5486400" cy="647700"/>
          </a:xfrm>
          <a:prstGeom prst="rect">
            <a:avLst/>
          </a:prstGeom>
          <a:noFill/>
        </p:spPr>
      </p:pic>
      <p:sp>
        <p:nvSpPr>
          <p:cNvPr id="43" name="テキスト ボックス 42"/>
          <p:cNvSpPr txBox="1"/>
          <p:nvPr/>
        </p:nvSpPr>
        <p:spPr>
          <a:xfrm>
            <a:off x="2343150" y="609600"/>
            <a:ext cx="330250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latin typeface="HGPｺﾞｼｯｸE" panose="020B0900000000000000" pitchFamily="50" charset="-128"/>
                <a:ea typeface="HGPｺﾞｼｯｸE" panose="020B0900000000000000" pitchFamily="50" charset="-128"/>
              </a:rPr>
              <a:t>集客・販促にすぐ役立つ！！</a:t>
            </a:r>
            <a:endParaRPr kumimoji="1" lang="ja-JP" altLang="en-US" sz="2000" dirty="0">
              <a:latin typeface="HGPｺﾞｼｯｸE" panose="020B0900000000000000" pitchFamily="50" charset="-128"/>
              <a:ea typeface="HGPｺﾞｼｯｸE" panose="020B0900000000000000" pitchFamily="50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 rot="21126707">
            <a:off x="517220" y="1133475"/>
            <a:ext cx="10935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初心者の</a:t>
            </a:r>
          </a:p>
          <a:p>
            <a:pPr algn="ctr"/>
            <a:r>
              <a:rPr lang="ja-JP" altLang="en-US" sz="1800" dirty="0">
                <a:latin typeface="ＤＦＧ平成ゴシック体W7" pitchFamily="50" charset="-128"/>
                <a:ea typeface="ＤＦＧ平成ゴシック体W7" pitchFamily="50" charset="-128"/>
              </a:rPr>
              <a:t>為の</a:t>
            </a:r>
            <a:endParaRPr kumimoji="1" lang="ja-JP" altLang="en-US" sz="18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539115" y="2324100"/>
            <a:ext cx="5693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日時</a:t>
            </a: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539115" y="3407152"/>
            <a:ext cx="5693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会場</a:t>
            </a: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539115" y="4589760"/>
            <a:ext cx="56938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500" dirty="0">
                <a:solidFill>
                  <a:schemeClr val="bg1"/>
                </a:solidFill>
                <a:latin typeface="ＤＦＧ平成ゴシック体W7" pitchFamily="50" charset="-128"/>
                <a:ea typeface="ＤＦＧ平成ゴシック体W7" pitchFamily="50" charset="-128"/>
              </a:rPr>
              <a:t>定員</a:t>
            </a: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80060" y="2527300"/>
            <a:ext cx="20421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100" dirty="0">
                <a:latin typeface="ＤＦＧ平成ゴシック体W9" pitchFamily="50" charset="-128"/>
                <a:ea typeface="ＤＦＧ平成ゴシック体W9" pitchFamily="50" charset="-128"/>
              </a:rPr>
              <a:t>2017</a:t>
            </a:r>
            <a:r>
              <a:rPr lang="ja-JP" altLang="en-US" sz="2100" dirty="0">
                <a:latin typeface="ＤＦＧ平成ゴシック体W9" pitchFamily="50" charset="-128"/>
                <a:ea typeface="ＤＦＧ平成ゴシック体W9" pitchFamily="50" charset="-128"/>
              </a:rPr>
              <a:t>年</a:t>
            </a:r>
            <a:r>
              <a:rPr lang="en-US" altLang="ja-JP" sz="3200" dirty="0">
                <a:latin typeface="ＤＦＧ平成ゴシック体W9" pitchFamily="50" charset="-128"/>
                <a:ea typeface="ＤＦＧ平成ゴシック体W9" pitchFamily="50" charset="-128"/>
              </a:rPr>
              <a:t>4</a:t>
            </a:r>
            <a:r>
              <a:rPr lang="ja-JP" altLang="ja-JP" sz="2100" b="1" dirty="0">
                <a:latin typeface="ＤＦＧ平成ゴシック体W9" pitchFamily="50" charset="-128"/>
                <a:ea typeface="ＤＦＧ平成ゴシック体W9" pitchFamily="50" charset="-128"/>
              </a:rPr>
              <a:t>月</a:t>
            </a:r>
            <a:r>
              <a:rPr lang="en-US" altLang="ja-JP" sz="3200" dirty="0">
                <a:latin typeface="ＤＦＧ平成ゴシック体W9" pitchFamily="50" charset="-128"/>
                <a:ea typeface="ＤＦＧ平成ゴシック体W9" pitchFamily="50" charset="-128"/>
              </a:rPr>
              <a:t>8</a:t>
            </a:r>
            <a:r>
              <a:rPr lang="ja-JP" altLang="ja-JP" sz="2100" b="1" dirty="0">
                <a:latin typeface="ＤＦＧ平成ゴシック体W9" pitchFamily="50" charset="-128"/>
                <a:ea typeface="ＤＦＧ平成ゴシック体W9" pitchFamily="50" charset="-128"/>
              </a:rPr>
              <a:t>日</a:t>
            </a:r>
            <a:endParaRPr lang="ja-JP" altLang="ja-JP" sz="21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4" name="円/楕円 63"/>
          <p:cNvSpPr/>
          <p:nvPr/>
        </p:nvSpPr>
        <p:spPr>
          <a:xfrm>
            <a:off x="2472690" y="2782570"/>
            <a:ext cx="280416" cy="262128"/>
          </a:xfrm>
          <a:prstGeom prst="ellipse">
            <a:avLst/>
          </a:prstGeom>
          <a:solidFill>
            <a:srgbClr val="4B98D6"/>
          </a:solidFill>
        </p:spPr>
        <p:txBody>
          <a:bodyPr wrap="square" lIns="0" tIns="0" rIns="0" bIns="0" rtlCol="0" anchor="ctr">
            <a:spAutoFit/>
          </a:bodyPr>
          <a:lstStyle/>
          <a:p>
            <a:pPr algn="ctr"/>
            <a:endParaRPr kumimoji="1" lang="ja-JP" altLang="en-US" sz="3200" b="1" dirty="0"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2374220" y="2715989"/>
            <a:ext cx="492170" cy="338554"/>
          </a:xfrm>
          <a:prstGeom prst="rect">
            <a:avLst/>
          </a:prstGeom>
          <a:noFill/>
        </p:spPr>
        <p:txBody>
          <a:bodyPr wrap="square" rtlCol="0" anchor="ctr" anchorCtr="1">
            <a:spAutoFit/>
          </a:bodyPr>
          <a:lstStyle/>
          <a:p>
            <a:pPr algn="ctr"/>
            <a:r>
              <a:rPr lang="ja-JP" altLang="en-US" sz="16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土</a:t>
            </a:r>
            <a:endParaRPr lang="en-US" altLang="ja-JP" sz="16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55294" y="2966387"/>
            <a:ext cx="2173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800" dirty="0">
                <a:latin typeface="ＤＦＧ平成ゴシック体W9" pitchFamily="50" charset="-128"/>
                <a:ea typeface="ＤＦＧ平成ゴシック体W9" pitchFamily="50" charset="-128"/>
              </a:rPr>
              <a:t>14</a:t>
            </a:r>
            <a:r>
              <a:rPr lang="ja-JP" altLang="ja-JP" sz="1800" b="1" dirty="0">
                <a:latin typeface="ＤＦＧ平成ゴシック体W9" pitchFamily="50" charset="-128"/>
                <a:ea typeface="ＤＦＧ平成ゴシック体W9" pitchFamily="50" charset="-128"/>
              </a:rPr>
              <a:t>：</a:t>
            </a:r>
            <a:r>
              <a:rPr lang="en-US" altLang="ja-JP" sz="1800" dirty="0">
                <a:latin typeface="ＤＦＧ平成ゴシック体W9" pitchFamily="50" charset="-128"/>
                <a:ea typeface="ＤＦＧ平成ゴシック体W9" pitchFamily="50" charset="-128"/>
              </a:rPr>
              <a:t>30</a:t>
            </a:r>
            <a:r>
              <a:rPr lang="ja-JP" altLang="ja-JP" sz="1800" b="1" dirty="0">
                <a:latin typeface="ＤＦＧ平成ゴシック体W9" pitchFamily="50" charset="-128"/>
                <a:ea typeface="ＤＦＧ平成ゴシック体W9" pitchFamily="50" charset="-128"/>
              </a:rPr>
              <a:t>～</a:t>
            </a:r>
            <a:r>
              <a:rPr lang="en-US" altLang="ja-JP" sz="1800" dirty="0">
                <a:latin typeface="ＤＦＧ平成ゴシック体W9" pitchFamily="50" charset="-128"/>
                <a:ea typeface="ＤＦＧ平成ゴシック体W9" pitchFamily="50" charset="-128"/>
              </a:rPr>
              <a:t>16</a:t>
            </a:r>
            <a:r>
              <a:rPr lang="ja-JP" altLang="ja-JP" sz="1800" b="1" dirty="0">
                <a:latin typeface="ＤＦＧ平成ゴシック体W9" pitchFamily="50" charset="-128"/>
                <a:ea typeface="ＤＦＧ平成ゴシック体W9" pitchFamily="50" charset="-128"/>
              </a:rPr>
              <a:t>：</a:t>
            </a:r>
            <a:r>
              <a:rPr lang="en-US" altLang="ja-JP" sz="1800" dirty="0">
                <a:latin typeface="ＤＦＧ平成ゴシック体W9" pitchFamily="50" charset="-128"/>
                <a:ea typeface="ＤＦＧ平成ゴシック体W9" pitchFamily="50" charset="-128"/>
              </a:rPr>
              <a:t>30</a:t>
            </a:r>
            <a:endParaRPr lang="ja-JP" altLang="ja-JP" sz="18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480060" y="3720336"/>
            <a:ext cx="22707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2400" b="1" dirty="0">
                <a:latin typeface="ＤＦＧ平成ゴシック体W7" pitchFamily="50" charset="-128"/>
                <a:ea typeface="ＤＦＧ平成ゴシック体W7" pitchFamily="50" charset="-128"/>
              </a:rPr>
              <a:t>アスクル会議室</a:t>
            </a:r>
            <a:endParaRPr lang="ja-JP" altLang="ja-JP" sz="24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439354" y="4108956"/>
            <a:ext cx="26924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1600" b="1" dirty="0">
                <a:latin typeface="ＤＦＧ平成ゴシック体W7" pitchFamily="50" charset="-128"/>
                <a:ea typeface="ＤＦＧ平成ゴシック体W7" pitchFamily="50" charset="-128"/>
              </a:rPr>
              <a:t>（東京都江東区豊洲</a:t>
            </a:r>
            <a:r>
              <a:rPr lang="en-US" altLang="zh-TW" sz="1600" b="1" dirty="0">
                <a:latin typeface="ＤＦＧ平成ゴシック体W7" pitchFamily="50" charset="-128"/>
                <a:ea typeface="ＤＦＧ平成ゴシック体W7" pitchFamily="50" charset="-128"/>
              </a:rPr>
              <a:t>3-2-3)</a:t>
            </a:r>
            <a:endParaRPr lang="ja-JP" altLang="ja-JP" sz="16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8" name="テキスト ボックス 67"/>
          <p:cNvSpPr txBox="1"/>
          <p:nvPr/>
        </p:nvSpPr>
        <p:spPr>
          <a:xfrm>
            <a:off x="447346" y="4757396"/>
            <a:ext cx="2006293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ja-JP" sz="1600" b="1" dirty="0">
                <a:latin typeface="ＤＦＧ平成ゴシック体W7" pitchFamily="50" charset="-128"/>
                <a:ea typeface="ＤＦＧ平成ゴシック体W7" pitchFamily="50" charset="-128"/>
              </a:rPr>
              <a:t>先着</a:t>
            </a:r>
            <a:r>
              <a:rPr lang="en-US" altLang="ja-JP" sz="3800" dirty="0">
                <a:latin typeface="ＤＦＧ平成ゴシック体W9" pitchFamily="50" charset="-128"/>
                <a:ea typeface="ＤＦＧ平成ゴシック体W9" pitchFamily="50" charset="-128"/>
              </a:rPr>
              <a:t>50</a:t>
            </a:r>
            <a:r>
              <a:rPr lang="ja-JP" altLang="en-US" sz="1600" b="1" spc="-200" dirty="0">
                <a:latin typeface="ＤＦＧ平成ゴシック体W7" pitchFamily="50" charset="-128"/>
                <a:ea typeface="ＤＦＧ平成ゴシック体W7" pitchFamily="50" charset="-128"/>
              </a:rPr>
              <a:t>名様</a:t>
            </a:r>
            <a:endParaRPr lang="ja-JP" altLang="ja-JP" sz="16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2316852" y="4766310"/>
            <a:ext cx="8771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参加費</a:t>
            </a:r>
          </a:p>
          <a:p>
            <a:pPr algn="ctr"/>
            <a:r>
              <a:rPr lang="ja-JP" altLang="en-US" sz="1800" dirty="0">
                <a:solidFill>
                  <a:schemeClr val="bg1"/>
                </a:solidFill>
                <a:latin typeface="ＤＦＧ平成ゴシック体W5" pitchFamily="50" charset="-128"/>
                <a:ea typeface="ＤＦＧ平成ゴシック体W5" pitchFamily="50" charset="-128"/>
              </a:rPr>
              <a:t>無料</a:t>
            </a:r>
            <a:endParaRPr kumimoji="1" lang="ja-JP" altLang="en-US" sz="1800" dirty="0">
              <a:solidFill>
                <a:schemeClr val="bg1"/>
              </a:solidFill>
              <a:latin typeface="ＤＦＧ平成ゴシック体W5" pitchFamily="50" charset="-128"/>
              <a:ea typeface="ＤＦＧ平成ゴシック体W5" pitchFamily="50" charset="-128"/>
            </a:endParaRPr>
          </a:p>
        </p:txBody>
      </p:sp>
      <p:sp>
        <p:nvSpPr>
          <p:cNvPr id="70" name="テキスト ボックス 69"/>
          <p:cNvSpPr txBox="1"/>
          <p:nvPr/>
        </p:nvSpPr>
        <p:spPr>
          <a:xfrm rot="20763115">
            <a:off x="3337559" y="2362202"/>
            <a:ext cx="8991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1500" b="1" dirty="0">
                <a:solidFill>
                  <a:srgbClr val="5D29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第</a:t>
            </a:r>
            <a:r>
              <a:rPr lang="en-US" altLang="ja-JP" sz="1500" dirty="0">
                <a:solidFill>
                  <a:srgbClr val="5D29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1</a:t>
            </a:r>
            <a:r>
              <a:rPr lang="ja-JP" altLang="ja-JP" sz="1500" b="1" dirty="0">
                <a:solidFill>
                  <a:srgbClr val="5D29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部</a:t>
            </a:r>
            <a:endParaRPr lang="ja-JP" altLang="ja-JP" sz="1500" dirty="0">
              <a:solidFill>
                <a:srgbClr val="5D29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71" name="テキスト ボックス 70"/>
          <p:cNvSpPr txBox="1"/>
          <p:nvPr/>
        </p:nvSpPr>
        <p:spPr>
          <a:xfrm>
            <a:off x="4912994" y="2333927"/>
            <a:ext cx="2173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800" dirty="0">
                <a:latin typeface="ＤＦＧ平成ゴシック体W9" pitchFamily="50" charset="-128"/>
                <a:ea typeface="ＤＦＧ平成ゴシック体W9" pitchFamily="50" charset="-128"/>
              </a:rPr>
              <a:t>14</a:t>
            </a:r>
            <a:r>
              <a:rPr lang="ja-JP" altLang="ja-JP" sz="1800" b="1" dirty="0">
                <a:latin typeface="ＤＦＧ平成ゴシック体W9" pitchFamily="50" charset="-128"/>
                <a:ea typeface="ＤＦＧ平成ゴシック体W9" pitchFamily="50" charset="-128"/>
              </a:rPr>
              <a:t>：</a:t>
            </a:r>
            <a:r>
              <a:rPr lang="en-US" altLang="ja-JP" sz="1800" dirty="0">
                <a:latin typeface="ＤＦＧ平成ゴシック体W9" pitchFamily="50" charset="-128"/>
                <a:ea typeface="ＤＦＧ平成ゴシック体W9" pitchFamily="50" charset="-128"/>
              </a:rPr>
              <a:t>30</a:t>
            </a:r>
            <a:r>
              <a:rPr lang="ja-JP" altLang="ja-JP" sz="1800" b="1" dirty="0">
                <a:latin typeface="ＤＦＧ平成ゴシック体W9" pitchFamily="50" charset="-128"/>
                <a:ea typeface="ＤＦＧ平成ゴシック体W9" pitchFamily="50" charset="-128"/>
              </a:rPr>
              <a:t>～</a:t>
            </a:r>
            <a:r>
              <a:rPr lang="en-US" altLang="ja-JP" sz="1800" dirty="0">
                <a:latin typeface="ＤＦＧ平成ゴシック体W9" pitchFamily="50" charset="-128"/>
                <a:ea typeface="ＤＦＧ平成ゴシック体W9" pitchFamily="50" charset="-128"/>
              </a:rPr>
              <a:t>15</a:t>
            </a:r>
            <a:r>
              <a:rPr lang="ja-JP" altLang="ja-JP" sz="1800" b="1" dirty="0">
                <a:latin typeface="ＤＦＧ平成ゴシック体W9" pitchFamily="50" charset="-128"/>
                <a:ea typeface="ＤＦＧ平成ゴシック体W9" pitchFamily="50" charset="-128"/>
              </a:rPr>
              <a:t>：</a:t>
            </a:r>
            <a:r>
              <a:rPr lang="en-US" altLang="ja-JP" sz="1800" dirty="0">
                <a:latin typeface="ＤＦＧ平成ゴシック体W9" pitchFamily="50" charset="-128"/>
                <a:ea typeface="ＤＦＧ平成ゴシック体W9" pitchFamily="50" charset="-128"/>
              </a:rPr>
              <a:t>30</a:t>
            </a:r>
            <a:endParaRPr lang="ja-JP" altLang="ja-JP" sz="18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72" name="テキスト ボックス 71"/>
          <p:cNvSpPr txBox="1"/>
          <p:nvPr/>
        </p:nvSpPr>
        <p:spPr>
          <a:xfrm>
            <a:off x="3870960" y="2758441"/>
            <a:ext cx="325374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00" b="1" dirty="0">
                <a:latin typeface="ＤＦＧ平成ゴシック体W9" pitchFamily="50" charset="-128"/>
                <a:ea typeface="ＤＦＧ平成ゴシック体W9" pitchFamily="50" charset="-128"/>
              </a:rPr>
              <a:t>ＳＮＳの基礎知識と可能性</a:t>
            </a:r>
            <a:endParaRPr lang="ja-JP" altLang="ja-JP" sz="1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cxnSp>
        <p:nvCxnSpPr>
          <p:cNvPr id="74" name="直線コネクタ 73"/>
          <p:cNvCxnSpPr/>
          <p:nvPr/>
        </p:nvCxnSpPr>
        <p:spPr>
          <a:xfrm>
            <a:off x="3973830" y="3291840"/>
            <a:ext cx="0" cy="2514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直線コネクタ 74"/>
          <p:cNvCxnSpPr/>
          <p:nvPr/>
        </p:nvCxnSpPr>
        <p:spPr>
          <a:xfrm>
            <a:off x="4379143" y="3291840"/>
            <a:ext cx="0" cy="2514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テキスト ボックス 75"/>
          <p:cNvSpPr txBox="1"/>
          <p:nvPr/>
        </p:nvSpPr>
        <p:spPr>
          <a:xfrm>
            <a:off x="3902710" y="3284221"/>
            <a:ext cx="5422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dirty="0">
                <a:latin typeface="ＤＦＧ平成ゴシック体W7" pitchFamily="50" charset="-128"/>
                <a:ea typeface="ＤＦＧ平成ゴシック体W7" pitchFamily="50" charset="-128"/>
              </a:rPr>
              <a:t>講師</a:t>
            </a:r>
            <a:endParaRPr lang="ja-JP" altLang="ja-JP" sz="11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7" name="テキスト ボックス 76"/>
          <p:cNvSpPr txBox="1"/>
          <p:nvPr/>
        </p:nvSpPr>
        <p:spPr>
          <a:xfrm>
            <a:off x="4433570" y="3213660"/>
            <a:ext cx="2697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latin typeface="ＤＦＧ平成ゴシック体W7" pitchFamily="50" charset="-128"/>
                <a:ea typeface="ＤＦＧ平成ゴシック体W7" pitchFamily="50" charset="-128"/>
              </a:rPr>
              <a:t>明日　来男</a:t>
            </a:r>
          </a:p>
          <a:p>
            <a:r>
              <a:rPr lang="ja-JP" altLang="en-US" sz="1000" b="1" dirty="0">
                <a:latin typeface="ＤＦＧ平成ゴシック体W7" pitchFamily="50" charset="-128"/>
                <a:ea typeface="ＤＦＧ平成ゴシック体W7" pitchFamily="50" charset="-128"/>
              </a:rPr>
              <a:t>（アスクル大学情報処理学部教授）</a:t>
            </a:r>
            <a:endParaRPr lang="ja-JP" altLang="ja-JP" sz="10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78" name="テキスト ボックス 77"/>
          <p:cNvSpPr txBox="1"/>
          <p:nvPr/>
        </p:nvSpPr>
        <p:spPr>
          <a:xfrm rot="20763115">
            <a:off x="3337559" y="4147887"/>
            <a:ext cx="89916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ja-JP" sz="1500" b="1" dirty="0">
                <a:solidFill>
                  <a:srgbClr val="5D29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第</a:t>
            </a:r>
            <a:r>
              <a:rPr lang="en-US" altLang="ja-JP" sz="1500" b="1" dirty="0">
                <a:solidFill>
                  <a:srgbClr val="5D29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2</a:t>
            </a:r>
            <a:r>
              <a:rPr lang="ja-JP" altLang="ja-JP" sz="1500" b="1" dirty="0">
                <a:solidFill>
                  <a:srgbClr val="5D2900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部</a:t>
            </a:r>
            <a:endParaRPr lang="ja-JP" altLang="ja-JP" sz="1500" dirty="0">
              <a:solidFill>
                <a:srgbClr val="5D2900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79" name="テキスト ボックス 78"/>
          <p:cNvSpPr txBox="1"/>
          <p:nvPr/>
        </p:nvSpPr>
        <p:spPr>
          <a:xfrm>
            <a:off x="4912994" y="4119612"/>
            <a:ext cx="21736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800" dirty="0">
                <a:latin typeface="ＤＦＧ平成ゴシック体W9" pitchFamily="50" charset="-128"/>
                <a:ea typeface="ＤＦＧ平成ゴシック体W9" pitchFamily="50" charset="-128"/>
              </a:rPr>
              <a:t>15</a:t>
            </a:r>
            <a:r>
              <a:rPr lang="ja-JP" altLang="ja-JP" sz="1800" b="1" dirty="0">
                <a:latin typeface="ＤＦＧ平成ゴシック体W9" pitchFamily="50" charset="-128"/>
                <a:ea typeface="ＤＦＧ平成ゴシック体W9" pitchFamily="50" charset="-128"/>
              </a:rPr>
              <a:t>：</a:t>
            </a:r>
            <a:r>
              <a:rPr lang="en-US" altLang="ja-JP" sz="1800" dirty="0">
                <a:latin typeface="ＤＦＧ平成ゴシック体W9" pitchFamily="50" charset="-128"/>
                <a:ea typeface="ＤＦＧ平成ゴシック体W9" pitchFamily="50" charset="-128"/>
              </a:rPr>
              <a:t>30</a:t>
            </a:r>
            <a:r>
              <a:rPr lang="ja-JP" altLang="ja-JP" sz="1800" b="1" dirty="0">
                <a:latin typeface="ＤＦＧ平成ゴシック体W9" pitchFamily="50" charset="-128"/>
                <a:ea typeface="ＤＦＧ平成ゴシック体W9" pitchFamily="50" charset="-128"/>
              </a:rPr>
              <a:t>～</a:t>
            </a:r>
            <a:r>
              <a:rPr lang="en-US" altLang="ja-JP" sz="1800" dirty="0">
                <a:latin typeface="ＤＦＧ平成ゴシック体W9" pitchFamily="50" charset="-128"/>
                <a:ea typeface="ＤＦＧ平成ゴシック体W9" pitchFamily="50" charset="-128"/>
              </a:rPr>
              <a:t>16</a:t>
            </a:r>
            <a:r>
              <a:rPr lang="ja-JP" altLang="ja-JP" sz="1800" b="1" dirty="0">
                <a:latin typeface="ＤＦＧ平成ゴシック体W9" pitchFamily="50" charset="-128"/>
                <a:ea typeface="ＤＦＧ平成ゴシック体W9" pitchFamily="50" charset="-128"/>
              </a:rPr>
              <a:t>：</a:t>
            </a:r>
            <a:r>
              <a:rPr lang="en-US" altLang="ja-JP" sz="1800" dirty="0">
                <a:latin typeface="ＤＦＧ平成ゴシック体W9" pitchFamily="50" charset="-128"/>
                <a:ea typeface="ＤＦＧ平成ゴシック体W9" pitchFamily="50" charset="-128"/>
              </a:rPr>
              <a:t>30</a:t>
            </a:r>
            <a:endParaRPr lang="ja-JP" altLang="ja-JP" sz="18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0" name="テキスト ボックス 79"/>
          <p:cNvSpPr txBox="1"/>
          <p:nvPr/>
        </p:nvSpPr>
        <p:spPr>
          <a:xfrm>
            <a:off x="3870960" y="4544126"/>
            <a:ext cx="325374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00" b="1" dirty="0">
                <a:latin typeface="ＤＦＧ平成ゴシック体W9" pitchFamily="50" charset="-128"/>
                <a:ea typeface="ＤＦＧ平成ゴシック体W9" pitchFamily="50" charset="-128"/>
              </a:rPr>
              <a:t>具体的成功事例とリスク管理</a:t>
            </a:r>
            <a:endParaRPr lang="ja-JP" altLang="ja-JP" sz="1900" dirty="0"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cxnSp>
        <p:nvCxnSpPr>
          <p:cNvPr id="81" name="直線コネクタ 80"/>
          <p:cNvCxnSpPr/>
          <p:nvPr/>
        </p:nvCxnSpPr>
        <p:spPr>
          <a:xfrm>
            <a:off x="3973830" y="5077525"/>
            <a:ext cx="0" cy="2514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直線コネクタ 81"/>
          <p:cNvCxnSpPr/>
          <p:nvPr/>
        </p:nvCxnSpPr>
        <p:spPr>
          <a:xfrm>
            <a:off x="4379143" y="5077525"/>
            <a:ext cx="0" cy="2514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3" name="テキスト ボックス 82"/>
          <p:cNvSpPr txBox="1"/>
          <p:nvPr/>
        </p:nvSpPr>
        <p:spPr>
          <a:xfrm>
            <a:off x="3902710" y="5069906"/>
            <a:ext cx="54229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dirty="0">
                <a:latin typeface="ＤＦＧ平成ゴシック体W7" pitchFamily="50" charset="-128"/>
                <a:ea typeface="ＤＦＧ平成ゴシック体W7" pitchFamily="50" charset="-128"/>
              </a:rPr>
              <a:t>講師</a:t>
            </a:r>
            <a:endParaRPr lang="ja-JP" altLang="ja-JP" sz="11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4" name="テキスト ボックス 83"/>
          <p:cNvSpPr txBox="1"/>
          <p:nvPr/>
        </p:nvSpPr>
        <p:spPr>
          <a:xfrm>
            <a:off x="4433570" y="4999345"/>
            <a:ext cx="2697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800" b="1" dirty="0">
                <a:latin typeface="ＤＦＧ平成ゴシック体W7" pitchFamily="50" charset="-128"/>
                <a:ea typeface="ＤＦＧ平成ゴシック体W7" pitchFamily="50" charset="-128"/>
              </a:rPr>
              <a:t>明日　来子</a:t>
            </a:r>
          </a:p>
          <a:p>
            <a:r>
              <a:rPr lang="ja-JP" altLang="en-US" sz="1000" b="1" dirty="0">
                <a:latin typeface="ＤＦＧ平成ゴシック体W7" pitchFamily="50" charset="-128"/>
                <a:ea typeface="ＤＦＧ平成ゴシック体W7" pitchFamily="50" charset="-128"/>
              </a:rPr>
              <a:t>（アスクル大学情報処理学部教授）</a:t>
            </a:r>
            <a:endParaRPr lang="ja-JP" altLang="ja-JP" sz="10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5" name="テキスト ボックス 84"/>
          <p:cNvSpPr txBox="1"/>
          <p:nvPr/>
        </p:nvSpPr>
        <p:spPr>
          <a:xfrm>
            <a:off x="464819" y="5919837"/>
            <a:ext cx="21736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dirty="0">
                <a:solidFill>
                  <a:schemeClr val="bg1"/>
                </a:solidFill>
                <a:latin typeface="ＤＦＧ平成ゴシック体W9" pitchFamily="50" charset="-128"/>
                <a:ea typeface="ＤＦＧ平成ゴシック体W9" pitchFamily="50" charset="-128"/>
              </a:rPr>
              <a:t>お問い合わせ・お申込み</a:t>
            </a:r>
            <a:endParaRPr lang="ja-JP" altLang="ja-JP" sz="1400" dirty="0">
              <a:solidFill>
                <a:schemeClr val="bg1"/>
              </a:solidFill>
              <a:latin typeface="ＤＦＧ平成ゴシック体W9" pitchFamily="50" charset="-128"/>
              <a:ea typeface="ＤＦＧ平成ゴシック体W9" pitchFamily="50" charset="-128"/>
            </a:endParaRPr>
          </a:p>
        </p:txBody>
      </p:sp>
      <p:sp>
        <p:nvSpPr>
          <p:cNvPr id="86" name="テキスト ボックス 85"/>
          <p:cNvSpPr txBox="1"/>
          <p:nvPr/>
        </p:nvSpPr>
        <p:spPr>
          <a:xfrm>
            <a:off x="455011" y="6328573"/>
            <a:ext cx="4560219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900" b="1" dirty="0">
                <a:latin typeface="ＤＦＧ平成ゴシック体W7" pitchFamily="50" charset="-128"/>
                <a:ea typeface="ＤＦＧ平成ゴシック体W7" pitchFamily="50" charset="-128"/>
              </a:rPr>
              <a:t>アスクルビジネストレンドセミナー事務局</a:t>
            </a:r>
            <a:endParaRPr lang="ja-JP" altLang="ja-JP" sz="19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8" name="テキスト ボックス 87"/>
          <p:cNvSpPr txBox="1"/>
          <p:nvPr/>
        </p:nvSpPr>
        <p:spPr>
          <a:xfrm>
            <a:off x="4826635" y="6116321"/>
            <a:ext cx="6248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b="1" dirty="0">
                <a:latin typeface="ＤＦＧ平成ゴシック体W7" pitchFamily="50" charset="-128"/>
                <a:ea typeface="ＤＦＧ平成ゴシック体W7" pitchFamily="50" charset="-128"/>
              </a:rPr>
              <a:t>TEL</a:t>
            </a:r>
            <a:r>
              <a:rPr lang="ja-JP" altLang="en-US" sz="1400" b="1" dirty="0">
                <a:latin typeface="ＤＦＧ平成ゴシック体W7" pitchFamily="50" charset="-128"/>
                <a:ea typeface="ＤＦＧ平成ゴシック体W7" pitchFamily="50" charset="-128"/>
              </a:rPr>
              <a:t>：</a:t>
            </a:r>
            <a:endParaRPr lang="ja-JP" altLang="ja-JP" sz="14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89" name="テキスト ボックス 88"/>
          <p:cNvSpPr txBox="1"/>
          <p:nvPr/>
        </p:nvSpPr>
        <p:spPr>
          <a:xfrm>
            <a:off x="5314032" y="6059968"/>
            <a:ext cx="209959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b="1" dirty="0">
                <a:latin typeface="ＤＦＧ平成ゴシック体W7" pitchFamily="50" charset="-128"/>
                <a:ea typeface="ＤＦＧ平成ゴシック体W7" pitchFamily="50" charset="-128"/>
              </a:rPr>
              <a:t>03-1234-1111</a:t>
            </a:r>
            <a:endParaRPr lang="ja-JP" altLang="ja-JP" sz="20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90" name="テキスト ボックス 89"/>
          <p:cNvSpPr txBox="1"/>
          <p:nvPr/>
        </p:nvSpPr>
        <p:spPr>
          <a:xfrm>
            <a:off x="4562475" y="6387802"/>
            <a:ext cx="88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b="1" dirty="0">
                <a:latin typeface="ＤＦＧ平成ゴシック体W7" pitchFamily="50" charset="-128"/>
                <a:ea typeface="ＤＦＧ平成ゴシック体W7" pitchFamily="50" charset="-128"/>
              </a:rPr>
              <a:t>MAIL</a:t>
            </a:r>
            <a:r>
              <a:rPr lang="ja-JP" altLang="en-US" sz="1400" b="1" dirty="0">
                <a:latin typeface="ＤＦＧ平成ゴシック体W7" pitchFamily="50" charset="-128"/>
                <a:ea typeface="ＤＦＧ平成ゴシック体W7" pitchFamily="50" charset="-128"/>
              </a:rPr>
              <a:t>：</a:t>
            </a:r>
            <a:endParaRPr lang="ja-JP" altLang="ja-JP" sz="14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91" name="テキスト ボックス 90"/>
          <p:cNvSpPr txBox="1"/>
          <p:nvPr/>
        </p:nvSpPr>
        <p:spPr>
          <a:xfrm>
            <a:off x="4562475" y="6618684"/>
            <a:ext cx="889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ja-JP" sz="1400" b="1" dirty="0">
                <a:latin typeface="ＤＦＧ平成ゴシック体W7" pitchFamily="50" charset="-128"/>
                <a:ea typeface="ＤＦＧ平成ゴシック体W7" pitchFamily="50" charset="-128"/>
              </a:rPr>
              <a:t>URL</a:t>
            </a:r>
            <a:r>
              <a:rPr lang="ja-JP" altLang="en-US" sz="1400" b="1" dirty="0">
                <a:latin typeface="ＤＦＧ平成ゴシック体W7" pitchFamily="50" charset="-128"/>
                <a:ea typeface="ＤＦＧ平成ゴシック体W7" pitchFamily="50" charset="-128"/>
              </a:rPr>
              <a:t>：</a:t>
            </a:r>
            <a:endParaRPr lang="ja-JP" altLang="ja-JP" sz="14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92" name="テキスト ボックス 91"/>
          <p:cNvSpPr txBox="1"/>
          <p:nvPr/>
        </p:nvSpPr>
        <p:spPr>
          <a:xfrm>
            <a:off x="5307682" y="6368752"/>
            <a:ext cx="209959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b="1" dirty="0">
                <a:latin typeface="ＤＦＧ平成ゴシック体W7" pitchFamily="50" charset="-128"/>
                <a:ea typeface="ＤＦＧ平成ゴシック体W7" pitchFamily="50" charset="-128"/>
              </a:rPr>
              <a:t>××××</a:t>
            </a:r>
            <a:r>
              <a:rPr lang="ja-JP" altLang="en-US" sz="1300" b="1" dirty="0">
                <a:latin typeface="ＤＦＧ平成ゴシック体W7" pitchFamily="50" charset="-128"/>
                <a:ea typeface="ＤＦＧ平成ゴシック体W7" pitchFamily="50" charset="-128"/>
              </a:rPr>
              <a:t>＠</a:t>
            </a:r>
            <a:r>
              <a:rPr lang="en-US" altLang="ja-JP" sz="1300" b="1" dirty="0">
                <a:latin typeface="ＤＦＧ平成ゴシック体W7" pitchFamily="50" charset="-128"/>
                <a:ea typeface="ＤＦＧ平成ゴシック体W7" pitchFamily="50" charset="-128"/>
              </a:rPr>
              <a:t>××××</a:t>
            </a:r>
            <a:endParaRPr lang="ja-JP" altLang="ja-JP" sz="13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  <p:sp>
        <p:nvSpPr>
          <p:cNvPr id="93" name="テキスト ボックス 92"/>
          <p:cNvSpPr txBox="1"/>
          <p:nvPr/>
        </p:nvSpPr>
        <p:spPr>
          <a:xfrm>
            <a:off x="5307682" y="6618684"/>
            <a:ext cx="2099594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00" b="1" dirty="0">
                <a:latin typeface="ＤＦＧ平成ゴシック体W7" pitchFamily="50" charset="-128"/>
                <a:ea typeface="ＤＦＧ平成ゴシック体W7" pitchFamily="50" charset="-128"/>
              </a:rPr>
              <a:t>http://www.askult.com/</a:t>
            </a:r>
            <a:endParaRPr lang="ja-JP" altLang="ja-JP" sz="1300" dirty="0">
              <a:latin typeface="ＤＦＧ平成ゴシック体W7" pitchFamily="50" charset="-128"/>
              <a:ea typeface="ＤＦＧ平成ゴシック体W7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071132631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4B98D6"/>
        </a:solidFill>
      </a:spPr>
      <a:bodyPr wrap="square" lIns="0" tIns="0" rIns="0" bIns="0" rtlCol="0" anchor="ctr">
        <a:spAutoFit/>
      </a:bodyPr>
      <a:lstStyle>
        <a:defPPr algn="ctr">
          <a:defRPr kumimoji="1" sz="3200" b="1" dirty="0" smtClean="0">
            <a:latin typeface="HGP創英角ｺﾞｼｯｸUB" panose="020B0900000000000000" pitchFamily="50" charset="-128"/>
            <a:ea typeface="HGP創英角ｺﾞｼｯｸUB" panose="020B0900000000000000" pitchFamily="50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205</Words>
  <Application>Microsoft Office PowerPoint</Application>
  <PresentationFormat>ユーザー設定</PresentationFormat>
  <Paragraphs>51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10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3" baseType="lpstr">
      <vt:lpstr>ＤＦＧ平成ゴシック体W5</vt:lpstr>
      <vt:lpstr>ＤＦＧ平成ゴシック体W7</vt:lpstr>
      <vt:lpstr>ＤＦＧ平成ゴシック体W9</vt:lpstr>
      <vt:lpstr>HGPｺﾞｼｯｸE</vt:lpstr>
      <vt:lpstr>HGP創英角ｺﾞｼｯｸUB</vt:lpstr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2017-01-19T10:49:12Z</dcterms:created>
  <dcterms:modified xsi:type="dcterms:W3CDTF">2017-02-23T11:24:27Z</dcterms:modified>
</cp:coreProperties>
</file>