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528E"/>
    <a:srgbClr val="445604"/>
    <a:srgbClr val="FF6600"/>
    <a:srgbClr val="000099"/>
    <a:srgbClr val="0000FF"/>
    <a:srgbClr val="FF3300"/>
    <a:srgbClr val="663300"/>
    <a:srgbClr val="9C308D"/>
    <a:srgbClr val="80008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\\Server-win\share\アスクル関連\１月作業\0111アスクル\AI\018_938d_shamisen\shamise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823" y="1902956"/>
            <a:ext cx="6261100" cy="4584700"/>
          </a:xfrm>
          <a:prstGeom prst="rect">
            <a:avLst/>
          </a:prstGeom>
          <a:noFill/>
        </p:spPr>
      </p:pic>
      <p:pic>
        <p:nvPicPr>
          <p:cNvPr id="1027" name="Picture 3" descr="\\Server-win\share\アスクル関連\１月作業\0111アスクル\AI\018_938d_shamisen\haike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786" y="5933401"/>
            <a:ext cx="7792361" cy="4983044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18_938d_shamisen\mar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476" y="6288768"/>
            <a:ext cx="3175000" cy="2197100"/>
          </a:xfrm>
          <a:prstGeom prst="rect">
            <a:avLst/>
          </a:prstGeom>
          <a:noFill/>
        </p:spPr>
      </p:pic>
      <p:pic>
        <p:nvPicPr>
          <p:cNvPr id="1030" name="Picture 6" descr="\\Server-win\share\アスクル関連\１月作業\0111アスクル\AI\018_938d_shamisen\ob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8286" y="298450"/>
            <a:ext cx="406400" cy="2044700"/>
          </a:xfrm>
          <a:prstGeom prst="rect">
            <a:avLst/>
          </a:prstGeom>
          <a:noFill/>
        </p:spPr>
      </p:pic>
      <p:pic>
        <p:nvPicPr>
          <p:cNvPr id="35" name="Picture 6" descr="\\Server-win\share\アスクル関連\１月作業\0111アスクル\AI\018_938d_shamisen\ob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8286" y="2501528"/>
            <a:ext cx="406400" cy="20447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18_938d_shamisen\let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2400" y="1003982"/>
            <a:ext cx="3657600" cy="342900"/>
          </a:xfrm>
          <a:prstGeom prst="rect">
            <a:avLst/>
          </a:prstGeom>
          <a:noFill/>
        </p:spPr>
      </p:pic>
      <p:pic>
        <p:nvPicPr>
          <p:cNvPr id="1032" name="Picture 8" descr="\\Server-win\share\アスクル関連\１月作業\0111アスクル\AI\018_938d_shamisen\shamisentaitoru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65561" y="547688"/>
            <a:ext cx="1181100" cy="5638800"/>
          </a:xfrm>
          <a:prstGeom prst="rect">
            <a:avLst/>
          </a:prstGeom>
          <a:noFill/>
        </p:spPr>
      </p:pic>
      <p:sp>
        <p:nvSpPr>
          <p:cNvPr id="38" name="テキスト ボックス 37"/>
          <p:cNvSpPr txBox="1"/>
          <p:nvPr/>
        </p:nvSpPr>
        <p:spPr>
          <a:xfrm>
            <a:off x="495300" y="512989"/>
            <a:ext cx="16882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200" dirty="0">
                <a:solidFill>
                  <a:srgbClr val="445604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気軽に楽しく</a:t>
            </a:r>
            <a:endParaRPr kumimoji="1" lang="ja-JP" altLang="en-US" sz="2200" dirty="0">
              <a:solidFill>
                <a:srgbClr val="445604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00075" y="1503589"/>
            <a:ext cx="3534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445604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小学生クラスからシニアクラスまで。</a:t>
            </a:r>
          </a:p>
          <a:p>
            <a:r>
              <a:rPr lang="ja-JP" altLang="en-US" sz="1800" dirty="0">
                <a:solidFill>
                  <a:srgbClr val="445604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若い男性大歓迎</a:t>
            </a:r>
            <a:r>
              <a:rPr lang="en-US" altLang="ja-JP" sz="1800" dirty="0">
                <a:solidFill>
                  <a:srgbClr val="445604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!!</a:t>
            </a:r>
            <a:endParaRPr kumimoji="1" lang="ja-JP" altLang="en-US" sz="1800" dirty="0">
              <a:solidFill>
                <a:srgbClr val="445604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924115" y="476250"/>
            <a:ext cx="446276" cy="140038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初心者大歓迎</a:t>
            </a:r>
            <a:endParaRPr kumimoji="1" lang="ja-JP" altLang="en-US" sz="17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000875" y="1779814"/>
            <a:ext cx="29046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7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!!</a:t>
            </a:r>
            <a:endParaRPr kumimoji="1" lang="ja-JP" altLang="en-US" sz="17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6924115" y="2698502"/>
            <a:ext cx="446276" cy="13090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プロが教える</a:t>
            </a:r>
            <a:endParaRPr kumimoji="1" lang="ja-JP" altLang="en-US" sz="17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991350" y="3935391"/>
            <a:ext cx="29046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7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!!</a:t>
            </a:r>
            <a:endParaRPr kumimoji="1" lang="ja-JP" altLang="en-US" sz="17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048125" y="6543675"/>
            <a:ext cx="2489784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ＤＦＧ平成明朝体W7" pitchFamily="18" charset="-128"/>
                <a:ea typeface="ＤＦＧ平成明朝体W7" pitchFamily="18" charset="-128"/>
              </a:rPr>
              <a:t>●</a:t>
            </a:r>
            <a:r>
              <a:rPr lang="ja-JP" altLang="en-US" dirty="0">
                <a:latin typeface="ＤＦＧ平成明朝体W7" pitchFamily="18" charset="-128"/>
                <a:ea typeface="ＤＦＧ平成明朝体W7" pitchFamily="18" charset="-128"/>
              </a:rPr>
              <a:t> 伝統芸能の勉強に！</a:t>
            </a:r>
            <a:endParaRPr kumimoji="1" lang="ja-JP" altLang="en-US" dirty="0">
              <a:latin typeface="ＤＦＧ平成明朝体W7" pitchFamily="18" charset="-128"/>
              <a:ea typeface="ＤＦＧ平成明朝体W7" pitchFamily="18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048125" y="7023174"/>
            <a:ext cx="214994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ＤＦＧ平成明朝体W7" pitchFamily="18" charset="-128"/>
                <a:ea typeface="ＤＦＧ平成明朝体W7" pitchFamily="18" charset="-128"/>
              </a:rPr>
              <a:t>●</a:t>
            </a:r>
            <a:r>
              <a:rPr lang="ja-JP" altLang="en-US" dirty="0">
                <a:latin typeface="ＤＦＧ平成明朝体W7" pitchFamily="18" charset="-128"/>
                <a:ea typeface="ＤＦＧ平成明朝体W7" pitchFamily="18" charset="-128"/>
              </a:rPr>
              <a:t>定年後の趣味に！</a:t>
            </a:r>
            <a:endParaRPr kumimoji="1" lang="ja-JP" altLang="en-US" dirty="0">
              <a:latin typeface="ＤＦＧ平成明朝体W7" pitchFamily="18" charset="-128"/>
              <a:ea typeface="ＤＦＧ平成明朝体W7" pitchFamily="18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057650" y="7489130"/>
            <a:ext cx="3470822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ＤＦＧ平成明朝体W7" pitchFamily="18" charset="-128"/>
                <a:ea typeface="ＤＦＧ平成明朝体W7" pitchFamily="18" charset="-128"/>
              </a:rPr>
              <a:t>●</a:t>
            </a:r>
            <a:r>
              <a:rPr lang="ja-JP" altLang="en-US" dirty="0">
                <a:latin typeface="ＤＦＧ平成明朝体W7" pitchFamily="18" charset="-128"/>
                <a:ea typeface="ＤＦＧ平成明朝体W7" pitchFamily="18" charset="-128"/>
              </a:rPr>
              <a:t>マンツーマン指導だから安心</a:t>
            </a:r>
            <a:endParaRPr kumimoji="1" lang="ja-JP" altLang="en-US" dirty="0">
              <a:latin typeface="ＤＦＧ平成明朝体W7" pitchFamily="18" charset="-128"/>
              <a:ea typeface="ＤＦＧ平成明朝体W7" pitchFamily="18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048125" y="7926511"/>
            <a:ext cx="3316934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ＤＦＧ平成明朝体W7" pitchFamily="18" charset="-128"/>
                <a:ea typeface="ＤＦＧ平成明朝体W7" pitchFamily="18" charset="-128"/>
              </a:rPr>
              <a:t>●</a:t>
            </a:r>
            <a:r>
              <a:rPr lang="ja-JP" altLang="en-US" dirty="0">
                <a:latin typeface="ＤＦＧ平成明朝体W7" pitchFamily="18" charset="-128"/>
                <a:ea typeface="ＤＦＧ平成明朝体W7" pitchFamily="18" charset="-128"/>
              </a:rPr>
              <a:t>三味線はレンタルもできます</a:t>
            </a:r>
            <a:endParaRPr kumimoji="1" lang="ja-JP" altLang="en-US" dirty="0">
              <a:latin typeface="ＤＦＧ平成明朝体W7" pitchFamily="18" charset="-128"/>
              <a:ea typeface="ＤＦＧ平成明朝体W7" pitchFamily="18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048125" y="8425234"/>
            <a:ext cx="2674130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ＤＦＧ平成明朝体W7" pitchFamily="18" charset="-128"/>
                <a:ea typeface="ＤＦＧ平成明朝体W7" pitchFamily="18" charset="-128"/>
              </a:rPr>
              <a:t>●</a:t>
            </a:r>
            <a:r>
              <a:rPr lang="ja-JP" altLang="en-US" dirty="0">
                <a:latin typeface="ＤＦＧ平成明朝体W7" pitchFamily="18" charset="-128"/>
                <a:ea typeface="ＤＦＧ平成明朝体W7" pitchFamily="18" charset="-128"/>
              </a:rPr>
              <a:t>定期演奏会もあります</a:t>
            </a:r>
            <a:endParaRPr kumimoji="1" lang="ja-JP" altLang="en-US" dirty="0">
              <a:latin typeface="ＤＦＧ平成明朝体W7" pitchFamily="18" charset="-128"/>
              <a:ea typeface="ＤＦＧ平成明朝体W7" pitchFamily="18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596984" y="6762750"/>
            <a:ext cx="2800767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34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無料体験教室</a:t>
            </a:r>
          </a:p>
          <a:p>
            <a:pPr algn="ctr"/>
            <a:r>
              <a:rPr lang="zh-TW" altLang="en-US" sz="34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実施中！</a:t>
            </a:r>
            <a:endParaRPr kumimoji="1" lang="ja-JP" altLang="en-US" sz="34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902542" y="7881168"/>
            <a:ext cx="2151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お気軽にお問い合わせください</a:t>
            </a:r>
            <a:endParaRPr kumimoji="1" lang="ja-JP" altLang="en-US" sz="12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83778" y="8755533"/>
            <a:ext cx="3329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100" dirty="0">
                <a:latin typeface="ＤＦＧ平成ゴシック体W9" pitchFamily="50" charset="-128"/>
                <a:ea typeface="ＤＦＧ平成ゴシック体W9" pitchFamily="50" charset="-128"/>
              </a:rPr>
              <a:t>アスクル音楽教室</a:t>
            </a:r>
            <a:endParaRPr kumimoji="1" lang="ja-JP" altLang="en-US" sz="31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98078" y="9336558"/>
            <a:ext cx="282962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300" dirty="0">
                <a:latin typeface="ＤＦＧ平成ゴシック体W7" pitchFamily="50" charset="-128"/>
                <a:ea typeface="ＤＦＧ平成ゴシック体W7" pitchFamily="50" charset="-128"/>
              </a:rPr>
              <a:t>03-1234-1111</a:t>
            </a:r>
            <a:endParaRPr kumimoji="1" lang="ja-JP" altLang="en-US" sz="33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612378" y="9850908"/>
            <a:ext cx="27093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東京都江東区豊洲</a:t>
            </a:r>
            <a:r>
              <a:rPr lang="en-US" altLang="zh-TW" sz="1800" dirty="0">
                <a:latin typeface="ＤＦＧ平成ゴシック体W7" pitchFamily="50" charset="-128"/>
                <a:ea typeface="ＤＦＧ平成ゴシック体W7" pitchFamily="50" charset="-128"/>
              </a:rPr>
              <a:t>3-2-3</a:t>
            </a:r>
          </a:p>
          <a:p>
            <a:r>
              <a:rPr lang="en-US" altLang="ja-JP" sz="1800" dirty="0">
                <a:latin typeface="ＤＦＧ平成ゴシック体W7" pitchFamily="50" charset="-128"/>
                <a:ea typeface="ＤＦＧ平成ゴシック体W7" pitchFamily="50" charset="-128"/>
              </a:rPr>
              <a:t>http://www.askult.com/</a:t>
            </a:r>
            <a:endParaRPr kumimoji="1" lang="ja-JP" altLang="en-US" sz="18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086225" y="9140403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500" dirty="0">
                <a:latin typeface="ＤＦＧ平成ゴシック体W7" pitchFamily="50" charset="-128"/>
                <a:ea typeface="ＤＦＧ平成ゴシック体W7" pitchFamily="50" charset="-128"/>
              </a:rPr>
              <a:t>授業料</a:t>
            </a:r>
            <a:endParaRPr kumimoji="1" lang="ja-JP" altLang="en-US" sz="15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152900" y="9245178"/>
            <a:ext cx="20521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>
                <a:latin typeface="ＤＦＧ平成ゴシック体W9" pitchFamily="50" charset="-128"/>
                <a:ea typeface="ＤＦＧ平成ゴシック体W9" pitchFamily="50" charset="-128"/>
              </a:rPr>
              <a:t>3,000</a:t>
            </a:r>
            <a:endParaRPr kumimoji="1" lang="ja-JP" altLang="en-US" sz="60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088409" y="972142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latin typeface="ＤＦＧ平成ゴシック体W7" pitchFamily="50" charset="-128"/>
                <a:ea typeface="ＤＦＧ平成ゴシック体W7" pitchFamily="50" charset="-128"/>
              </a:rPr>
              <a:t>円／月</a:t>
            </a:r>
            <a:endParaRPr kumimoji="1" lang="ja-JP" altLang="en-US" sz="2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cxnSp>
        <p:nvCxnSpPr>
          <p:cNvPr id="70" name="直線コネクタ 69"/>
          <p:cNvCxnSpPr/>
          <p:nvPr/>
        </p:nvCxnSpPr>
        <p:spPr>
          <a:xfrm>
            <a:off x="4000500" y="10220325"/>
            <a:ext cx="3219450" cy="0"/>
          </a:xfrm>
          <a:prstGeom prst="line">
            <a:avLst/>
          </a:prstGeom>
          <a:ln w="57150">
            <a:solidFill>
              <a:srgbClr val="8F52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188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ＤＦＧ平成ゴシック体W5</vt:lpstr>
      <vt:lpstr>ＤＦＧ平成ゴシック体W7</vt:lpstr>
      <vt:lpstr>ＤＦＧ平成ゴシック体W9</vt:lpstr>
      <vt:lpstr>ＤＦＧ平成明朝体W7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2017-01-19T10:54:34Z</dcterms:created>
  <dcterms:modified xsi:type="dcterms:W3CDTF">2017-02-23T11:41:44Z</dcterms:modified>
</cp:coreProperties>
</file>