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trictFirstAndLastChars="0" saveSubsetFonts="1">
  <p:sldMasterIdLst>
    <p:sldMasterId id="2147483676" r:id="rId1"/>
  </p:sldMasterIdLst>
  <p:notesMasterIdLst>
    <p:notesMasterId r:id="rId4"/>
  </p:notesMasterIdLst>
  <p:handoutMasterIdLst>
    <p:handoutMasterId r:id="rId5"/>
  </p:handoutMasterIdLst>
  <p:sldIdLst>
    <p:sldId id="260" r:id="rId2"/>
    <p:sldId id="261" r:id="rId3"/>
  </p:sldIdLst>
  <p:sldSz cx="7775575" cy="10907713"/>
  <p:notesSz cx="7318375" cy="10450513"/>
  <p:kinsoku lang="ja-JP" invalStChars="、。，．・：；？！゛゜ヽヾゝゞ々ー’”）〕］｝〉》」』】°‰′″℃￠％ぁぃぅぇぉっゃゅょゎァィゥェォッャュョヮヵヶ!%),.:;?]}｡｣､･ｧｨｩｪｫｬｭｮｯｰﾞﾟ" invalEndChars="‘“（〔［｛〈《「『【￥＄$([\{｢￡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92">
          <p15:clr>
            <a:srgbClr val="A4A3A4"/>
          </p15:clr>
        </p15:guide>
        <p15:guide id="2" pos="2305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50018"/>
    <a:srgbClr val="523E32"/>
    <a:srgbClr val="A71527"/>
    <a:srgbClr val="3C2618"/>
    <a:srgbClr val="FF6600"/>
    <a:srgbClr val="000099"/>
    <a:srgbClr val="0000FF"/>
    <a:srgbClr val="FF3300"/>
    <a:srgbClr val="663300"/>
    <a:srgbClr val="9C308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033" autoAdjust="0"/>
    <p:restoredTop sz="99387" autoAdjust="0"/>
  </p:normalViewPr>
  <p:slideViewPr>
    <p:cSldViewPr snapToGrid="0">
      <p:cViewPr varScale="1">
        <p:scale>
          <a:sx n="50" d="100"/>
          <a:sy n="50" d="100"/>
        </p:scale>
        <p:origin x="1900" y="28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70" d="100"/>
          <a:sy n="70" d="100"/>
        </p:scale>
        <p:origin x="-2148" y="-108"/>
      </p:cViewPr>
      <p:guideLst>
        <p:guide orient="horz" pos="3292"/>
        <p:guide pos="2305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5" y="0"/>
            <a:ext cx="3171825" cy="522288"/>
          </a:xfrm>
          <a:prstGeom prst="rect">
            <a:avLst/>
          </a:prstGeom>
        </p:spPr>
        <p:txBody>
          <a:bodyPr vert="horz" lIns="91396" tIns="45699" rIns="91396" bIns="45699" rtlCol="0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4144967" y="0"/>
            <a:ext cx="3171825" cy="522288"/>
          </a:xfrm>
          <a:prstGeom prst="rect">
            <a:avLst/>
          </a:prstGeom>
        </p:spPr>
        <p:txBody>
          <a:bodyPr vert="horz" lIns="91396" tIns="45699" rIns="91396" bIns="45699" rtlCol="0"/>
          <a:lstStyle>
            <a:lvl1pPr algn="r">
              <a:defRPr sz="1100"/>
            </a:lvl1pPr>
          </a:lstStyle>
          <a:p>
            <a:fld id="{EA4C0380-2DE9-498B-B68D-60B46204BA80}" type="datetimeFigureOut">
              <a:rPr kumimoji="1" lang="ja-JP" altLang="en-US" smtClean="0"/>
              <a:pPr/>
              <a:t>2017/2/24</a:t>
            </a:fld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5" y="9926643"/>
            <a:ext cx="3171825" cy="522287"/>
          </a:xfrm>
          <a:prstGeom prst="rect">
            <a:avLst/>
          </a:prstGeom>
        </p:spPr>
        <p:txBody>
          <a:bodyPr vert="horz" lIns="91396" tIns="45699" rIns="91396" bIns="45699" rtlCol="0" anchor="b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4144967" y="9926643"/>
            <a:ext cx="3171825" cy="522287"/>
          </a:xfrm>
          <a:prstGeom prst="rect">
            <a:avLst/>
          </a:prstGeom>
        </p:spPr>
        <p:txBody>
          <a:bodyPr vert="horz" lIns="91396" tIns="45699" rIns="91396" bIns="45699" rtlCol="0" anchor="b"/>
          <a:lstStyle>
            <a:lvl1pPr algn="r">
              <a:defRPr sz="1100"/>
            </a:lvl1pPr>
          </a:lstStyle>
          <a:p>
            <a:fld id="{78A262EF-70DF-4926-8929-0A60A2E81DC8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8540521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7" y="3"/>
            <a:ext cx="3171295" cy="524339"/>
          </a:xfrm>
          <a:prstGeom prst="rect">
            <a:avLst/>
          </a:prstGeom>
        </p:spPr>
        <p:txBody>
          <a:bodyPr vert="horz" lIns="97119" tIns="48560" rIns="97119" bIns="48560" rtlCol="0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93" y="3"/>
            <a:ext cx="3171295" cy="524339"/>
          </a:xfrm>
          <a:prstGeom prst="rect">
            <a:avLst/>
          </a:prstGeom>
        </p:spPr>
        <p:txBody>
          <a:bodyPr vert="horz" lIns="97119" tIns="48560" rIns="97119" bIns="48560" rtlCol="0"/>
          <a:lstStyle>
            <a:lvl1pPr algn="r">
              <a:defRPr sz="1100"/>
            </a:lvl1pPr>
          </a:lstStyle>
          <a:p>
            <a:fld id="{70F99883-74AE-4A2C-81B7-5B86A08198C0}" type="datetimeFigureOut">
              <a:rPr kumimoji="1" lang="ja-JP" altLang="en-US" smtClean="0"/>
              <a:pPr/>
              <a:t>2017/2/24</a:t>
            </a:fld>
            <a:endParaRPr kumimoji="1" lang="ja-JP" altLang="en-US" dirty="0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19" tIns="48560" rIns="97119" bIns="48560" rtlCol="0" anchor="ctr"/>
          <a:lstStyle/>
          <a:p>
            <a:endParaRPr lang="ja-JP" altLang="en-US" dirty="0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3"/>
            <a:ext cx="5854700" cy="4114889"/>
          </a:xfrm>
          <a:prstGeom prst="rect">
            <a:avLst/>
          </a:prstGeom>
        </p:spPr>
        <p:txBody>
          <a:bodyPr vert="horz" lIns="97119" tIns="48560" rIns="97119" bIns="4856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7" y="9926178"/>
            <a:ext cx="3171295" cy="524338"/>
          </a:xfrm>
          <a:prstGeom prst="rect">
            <a:avLst/>
          </a:prstGeom>
        </p:spPr>
        <p:txBody>
          <a:bodyPr vert="horz" lIns="97119" tIns="48560" rIns="97119" bIns="48560" rtlCol="0" anchor="b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93" y="9926178"/>
            <a:ext cx="3171295" cy="524338"/>
          </a:xfrm>
          <a:prstGeom prst="rect">
            <a:avLst/>
          </a:prstGeom>
        </p:spPr>
        <p:txBody>
          <a:bodyPr vert="horz" lIns="97119" tIns="48560" rIns="97119" bIns="48560" rtlCol="0" anchor="b"/>
          <a:lstStyle>
            <a:lvl1pPr algn="r">
              <a:defRPr sz="1100"/>
            </a:lvl1pPr>
          </a:lstStyle>
          <a:p>
            <a:fld id="{ACD93CC5-A9B8-46A1-B8C3-70AA73E05DA2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2/24/2017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2/24/2017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2/24/2017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2/24/2017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2/24/2017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2/24/2017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2/24/2017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2/24/2017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2/24/2017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2/24/2017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 dirty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2/24/2017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dirty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 dirty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dirty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\\Server-win\share\アスクル関連\１月作業\0111アスクル\AI\023_943d_vegetablecafe\background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-1"/>
            <a:ext cx="7775575" cy="10908635"/>
          </a:xfrm>
          <a:prstGeom prst="rect">
            <a:avLst/>
          </a:prstGeom>
          <a:noFill/>
        </p:spPr>
      </p:pic>
      <p:pic>
        <p:nvPicPr>
          <p:cNvPr id="1027" name="Picture 3" descr="\\Server-win\share\アスクル関連\１月作業\0111アスクル\AI\023_943d_vegetablecafe\balloon-pink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4350" y="537482"/>
            <a:ext cx="2438400" cy="1943100"/>
          </a:xfrm>
          <a:prstGeom prst="rect">
            <a:avLst/>
          </a:prstGeom>
          <a:noFill/>
        </p:spPr>
      </p:pic>
      <p:pic>
        <p:nvPicPr>
          <p:cNvPr id="1028" name="Picture 4" descr="\\Server-win\share\アスクル関連\１月作業\0111アスクル\AI\023_943d_vegetablecafe\ribbon-brown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304722" y="5789839"/>
            <a:ext cx="3746500" cy="381000"/>
          </a:xfrm>
          <a:prstGeom prst="rect">
            <a:avLst/>
          </a:prstGeom>
          <a:noFill/>
        </p:spPr>
      </p:pic>
      <p:sp>
        <p:nvSpPr>
          <p:cNvPr id="23" name="テキスト ボックス 22"/>
          <p:cNvSpPr txBox="1"/>
          <p:nvPr/>
        </p:nvSpPr>
        <p:spPr>
          <a:xfrm rot="-600000">
            <a:off x="614322" y="952470"/>
            <a:ext cx="2746306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200"/>
              </a:lnSpc>
            </a:pPr>
            <a:r>
              <a:rPr lang="ja-JP" altLang="en-US" sz="1700" dirty="0">
                <a:solidFill>
                  <a:srgbClr val="3C2618"/>
                </a:solidFill>
                <a:latin typeface="ＤＦＧ平成ゴシック体W7" pitchFamily="50" charset="-128"/>
                <a:ea typeface="ＤＦＧ平成ゴシック体W7" pitchFamily="50" charset="-128"/>
              </a:rPr>
              <a:t>野菜や果物をお手頃に</a:t>
            </a:r>
            <a:endParaRPr lang="en-US" altLang="ja-JP" sz="1700" dirty="0">
              <a:solidFill>
                <a:srgbClr val="3C2618"/>
              </a:solidFill>
              <a:latin typeface="ＤＦＧ平成ゴシック体W7" pitchFamily="50" charset="-128"/>
              <a:ea typeface="ＤＦＧ平成ゴシック体W7" pitchFamily="50" charset="-128"/>
            </a:endParaRPr>
          </a:p>
          <a:p>
            <a:pPr>
              <a:lnSpc>
                <a:spcPts val="2200"/>
              </a:lnSpc>
            </a:pPr>
            <a:r>
              <a:rPr lang="ja-JP" altLang="en-US" sz="1700" dirty="0">
                <a:solidFill>
                  <a:srgbClr val="3C2618"/>
                </a:solidFill>
                <a:latin typeface="ＤＦＧ平成ゴシック体W7" pitchFamily="50" charset="-128"/>
                <a:ea typeface="ＤＦＧ平成ゴシック体W7" pitchFamily="50" charset="-128"/>
              </a:rPr>
              <a:t>おいしくご提供する</a:t>
            </a:r>
            <a:endParaRPr lang="en-US" altLang="ja-JP" sz="1700" dirty="0">
              <a:solidFill>
                <a:srgbClr val="3C2618"/>
              </a:solidFill>
              <a:latin typeface="ＤＦＧ平成ゴシック体W7" pitchFamily="50" charset="-128"/>
              <a:ea typeface="ＤＦＧ平成ゴシック体W7" pitchFamily="50" charset="-128"/>
            </a:endParaRPr>
          </a:p>
          <a:p>
            <a:pPr>
              <a:lnSpc>
                <a:spcPts val="2200"/>
              </a:lnSpc>
            </a:pPr>
            <a:r>
              <a:rPr lang="ja-JP" altLang="en-US" sz="1700" dirty="0">
                <a:solidFill>
                  <a:srgbClr val="3C2618"/>
                </a:solidFill>
                <a:latin typeface="ＤＦＧ平成ゴシック体W7" pitchFamily="50" charset="-128"/>
                <a:ea typeface="ＤＦＧ平成ゴシック体W7" pitchFamily="50" charset="-128"/>
              </a:rPr>
              <a:t>オシャレなお店です。</a:t>
            </a:r>
            <a:endParaRPr kumimoji="1" lang="ja-JP" altLang="en-US" sz="1700" dirty="0">
              <a:solidFill>
                <a:srgbClr val="3C2618"/>
              </a:solidFill>
              <a:latin typeface="ＤＦＧ平成ゴシック体W7" pitchFamily="50" charset="-128"/>
              <a:ea typeface="ＤＦＧ平成ゴシック体W7" pitchFamily="50" charset="-128"/>
            </a:endParaRPr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3345542" y="921658"/>
            <a:ext cx="32221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400" kern="1500" spc="310" dirty="0">
                <a:latin typeface="ＤＦＧ平成ゴシック体W7" pitchFamily="50" charset="-128"/>
                <a:ea typeface="ＤＦＧ平成ゴシック体W7" pitchFamily="50" charset="-128"/>
              </a:rPr>
              <a:t>VEGETABLE&amp;FRUIT</a:t>
            </a:r>
            <a:endParaRPr kumimoji="1" lang="ja-JP" altLang="en-US" sz="1400" kern="1500" spc="310" dirty="0">
              <a:latin typeface="ＤＦＧ平成ゴシック体W7" pitchFamily="50" charset="-128"/>
              <a:ea typeface="ＤＦＧ平成ゴシック体W7" pitchFamily="50" charset="-128"/>
            </a:endParaRPr>
          </a:p>
        </p:txBody>
      </p:sp>
      <p:grpSp>
        <p:nvGrpSpPr>
          <p:cNvPr id="41" name="グループ化 40"/>
          <p:cNvGrpSpPr/>
          <p:nvPr/>
        </p:nvGrpSpPr>
        <p:grpSpPr>
          <a:xfrm>
            <a:off x="3152774" y="1151020"/>
            <a:ext cx="3591833" cy="677293"/>
            <a:chOff x="3152774" y="1151020"/>
            <a:chExt cx="3591833" cy="677293"/>
          </a:xfrm>
        </p:grpSpPr>
        <p:sp>
          <p:nvSpPr>
            <p:cNvPr id="36" name="テキスト ボックス 35"/>
            <p:cNvSpPr txBox="1"/>
            <p:nvPr/>
          </p:nvSpPr>
          <p:spPr>
            <a:xfrm>
              <a:off x="3152774" y="1212760"/>
              <a:ext cx="3591833" cy="615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ja-JP" sz="3400" kern="1500" spc="100" dirty="0">
                  <a:latin typeface="ＤＦＧ平成ゴシック体W7" pitchFamily="50" charset="-128"/>
                  <a:ea typeface="ＤＦＧ平成ゴシック体W7" pitchFamily="50" charset="-128"/>
                </a:rPr>
                <a:t>CAFE ASKUL</a:t>
              </a:r>
              <a:endParaRPr kumimoji="1" lang="ja-JP" altLang="en-US" sz="3400" kern="1500" spc="100" dirty="0">
                <a:latin typeface="ＤＦＧ平成ゴシック体W7" pitchFamily="50" charset="-128"/>
                <a:ea typeface="ＤＦＧ平成ゴシック体W7" pitchFamily="50" charset="-128"/>
              </a:endParaRPr>
            </a:p>
          </p:txBody>
        </p:sp>
        <p:sp>
          <p:nvSpPr>
            <p:cNvPr id="38" name="テキスト ボックス 37"/>
            <p:cNvSpPr txBox="1"/>
            <p:nvPr/>
          </p:nvSpPr>
          <p:spPr>
            <a:xfrm>
              <a:off x="4453654" y="1151020"/>
              <a:ext cx="28979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ja-JP" sz="2400" kern="1500" spc="100" dirty="0">
                  <a:latin typeface="ＤＦＧ平成ゴシック体W7" pitchFamily="50" charset="-128"/>
                  <a:ea typeface="ＤＦＧ平成ゴシック体W7" pitchFamily="50" charset="-128"/>
                </a:rPr>
                <a:t>′</a:t>
              </a:r>
            </a:p>
          </p:txBody>
        </p:sp>
      </p:grpSp>
      <p:sp>
        <p:nvSpPr>
          <p:cNvPr id="59" name="テキスト ボックス 58"/>
          <p:cNvSpPr txBox="1"/>
          <p:nvPr/>
        </p:nvSpPr>
        <p:spPr>
          <a:xfrm>
            <a:off x="5461453" y="3902075"/>
            <a:ext cx="14409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800" dirty="0">
                <a:latin typeface="ＤＦＧ平成ゴシック体W7" pitchFamily="50" charset="-128"/>
                <a:ea typeface="ＤＦＧ平成ゴシック体W7" pitchFamily="50" charset="-128"/>
              </a:rPr>
              <a:t>（</a:t>
            </a:r>
            <a:r>
              <a:rPr lang="en-US" altLang="ja-JP" sz="1800" dirty="0">
                <a:latin typeface="ＤＦＧ平成ゴシック体W7" pitchFamily="50" charset="-128"/>
                <a:ea typeface="ＤＦＧ平成ゴシック体W7" pitchFamily="50" charset="-128"/>
              </a:rPr>
              <a:t>SAT</a:t>
            </a:r>
            <a:r>
              <a:rPr lang="ja-JP" altLang="en-US" sz="1800" dirty="0">
                <a:latin typeface="ＤＦＧ平成ゴシック体W7" pitchFamily="50" charset="-128"/>
                <a:ea typeface="ＤＦＧ平成ゴシック体W7" pitchFamily="50" charset="-128"/>
              </a:rPr>
              <a:t>）</a:t>
            </a:r>
            <a:endParaRPr kumimoji="1" lang="ja-JP" altLang="en-US" sz="1800" dirty="0">
              <a:latin typeface="ＤＦＧ平成ゴシック体W7" pitchFamily="50" charset="-128"/>
              <a:ea typeface="ＤＦＧ平成ゴシック体W7" pitchFamily="50" charset="-128"/>
            </a:endParaRPr>
          </a:p>
        </p:txBody>
      </p:sp>
      <p:sp>
        <p:nvSpPr>
          <p:cNvPr id="60" name="テキスト ボックス 59"/>
          <p:cNvSpPr txBox="1"/>
          <p:nvPr/>
        </p:nvSpPr>
        <p:spPr>
          <a:xfrm>
            <a:off x="3686993" y="3641725"/>
            <a:ext cx="231375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4000" dirty="0">
                <a:latin typeface="ＤＦＧ平成ゴシック体W3" pitchFamily="50" charset="-128"/>
                <a:ea typeface="ＤＦＧ平成ゴシック体W3" pitchFamily="50" charset="-128"/>
              </a:rPr>
              <a:t>2017.3.4</a:t>
            </a:r>
            <a:endParaRPr kumimoji="1" lang="ja-JP" altLang="en-US" sz="4000" dirty="0">
              <a:latin typeface="ＤＦＧ平成ゴシック体W3" pitchFamily="50" charset="-128"/>
              <a:ea typeface="ＤＦＧ平成ゴシック体W3" pitchFamily="50" charset="-128"/>
            </a:endParaRPr>
          </a:p>
        </p:txBody>
      </p:sp>
      <p:sp>
        <p:nvSpPr>
          <p:cNvPr id="62" name="テキスト ボックス 61"/>
          <p:cNvSpPr txBox="1"/>
          <p:nvPr/>
        </p:nvSpPr>
        <p:spPr>
          <a:xfrm>
            <a:off x="3155042" y="5160739"/>
            <a:ext cx="4071258" cy="4514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800"/>
              </a:lnSpc>
            </a:pPr>
            <a:r>
              <a:rPr lang="en-US" altLang="ja-JP" sz="2400" spc="140" dirty="0">
                <a:latin typeface="ＭＳ Ｐ明朝" pitchFamily="18" charset="-128"/>
                <a:ea typeface="ＭＳ Ｐ明朝" pitchFamily="18" charset="-128"/>
              </a:rPr>
              <a:t>OPENNIG SPECIAL SET</a:t>
            </a:r>
            <a:endParaRPr kumimoji="1" lang="ja-JP" altLang="en-US" sz="2400" spc="140" dirty="0">
              <a:latin typeface="ＭＳ Ｐ明朝" pitchFamily="18" charset="-128"/>
              <a:ea typeface="ＭＳ Ｐ明朝" pitchFamily="18" charset="-128"/>
            </a:endParaRPr>
          </a:p>
        </p:txBody>
      </p:sp>
      <p:sp>
        <p:nvSpPr>
          <p:cNvPr id="63" name="テキスト ボックス 62"/>
          <p:cNvSpPr txBox="1"/>
          <p:nvPr/>
        </p:nvSpPr>
        <p:spPr>
          <a:xfrm>
            <a:off x="3135992" y="5746204"/>
            <a:ext cx="4071258" cy="4514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800"/>
              </a:lnSpc>
            </a:pPr>
            <a:r>
              <a:rPr lang="ja-JP" altLang="en-US" sz="1500" dirty="0">
                <a:solidFill>
                  <a:schemeClr val="bg1"/>
                </a:solidFill>
                <a:latin typeface="ＤＦＧ平成ゴシック体W7" pitchFamily="50" charset="-128"/>
                <a:ea typeface="ＤＦＧ平成ゴシック体W7" pitchFamily="50" charset="-128"/>
              </a:rPr>
              <a:t>期間：</a:t>
            </a:r>
            <a:r>
              <a:rPr lang="en-US" altLang="ja-JP" sz="1500" dirty="0">
                <a:solidFill>
                  <a:schemeClr val="bg1"/>
                </a:solidFill>
                <a:latin typeface="ＤＦＧ平成ゴシック体W7" pitchFamily="50" charset="-128"/>
                <a:ea typeface="ＤＦＧ平成ゴシック体W7" pitchFamily="50" charset="-128"/>
              </a:rPr>
              <a:t>2017.3.4(SAT)</a:t>
            </a:r>
            <a:r>
              <a:rPr lang="ja-JP" altLang="en-US" sz="1500" dirty="0">
                <a:solidFill>
                  <a:schemeClr val="bg1"/>
                </a:solidFill>
                <a:latin typeface="ＤＦＧ平成ゴシック体W7" pitchFamily="50" charset="-128"/>
                <a:ea typeface="ＤＦＧ平成ゴシック体W7" pitchFamily="50" charset="-128"/>
              </a:rPr>
              <a:t>～</a:t>
            </a:r>
            <a:r>
              <a:rPr lang="en-US" altLang="ja-JP" sz="1500" dirty="0">
                <a:solidFill>
                  <a:schemeClr val="bg1"/>
                </a:solidFill>
                <a:latin typeface="ＤＦＧ平成ゴシック体W7" pitchFamily="50" charset="-128"/>
                <a:ea typeface="ＤＦＧ平成ゴシック体W7" pitchFamily="50" charset="-128"/>
              </a:rPr>
              <a:t>2017.3.12(SUN)</a:t>
            </a:r>
            <a:endParaRPr kumimoji="1" lang="ja-JP" altLang="en-US" sz="1500" dirty="0">
              <a:solidFill>
                <a:schemeClr val="bg1"/>
              </a:solidFill>
              <a:latin typeface="ＤＦＧ平成ゴシック体W7" pitchFamily="50" charset="-128"/>
              <a:ea typeface="ＤＦＧ平成ゴシック体W7" pitchFamily="50" charset="-128"/>
            </a:endParaRPr>
          </a:p>
        </p:txBody>
      </p:sp>
      <p:sp>
        <p:nvSpPr>
          <p:cNvPr id="65" name="テキスト ボックス 64"/>
          <p:cNvSpPr txBox="1"/>
          <p:nvPr/>
        </p:nvSpPr>
        <p:spPr>
          <a:xfrm>
            <a:off x="5330824" y="9296400"/>
            <a:ext cx="1879601" cy="4568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800"/>
              </a:lnSpc>
            </a:pPr>
            <a:r>
              <a:rPr lang="en-US" altLang="ja-JP" sz="4400" spc="140" dirty="0">
                <a:solidFill>
                  <a:srgbClr val="C50018"/>
                </a:solidFill>
                <a:latin typeface="ＤＦＧ平成ゴシック体W7" pitchFamily="50" charset="-128"/>
                <a:ea typeface="ＤＦＧ平成ゴシック体W7" pitchFamily="50" charset="-128"/>
              </a:rPr>
              <a:t>1,280</a:t>
            </a:r>
            <a:endParaRPr kumimoji="1" lang="ja-JP" altLang="en-US" sz="4400" spc="140" dirty="0">
              <a:solidFill>
                <a:srgbClr val="C50018"/>
              </a:solidFill>
              <a:latin typeface="ＤＦＧ平成ゴシック体W7" pitchFamily="50" charset="-128"/>
              <a:ea typeface="ＤＦＧ平成ゴシック体W7" pitchFamily="50" charset="-128"/>
            </a:endParaRPr>
          </a:p>
        </p:txBody>
      </p:sp>
      <p:sp>
        <p:nvSpPr>
          <p:cNvPr id="66" name="テキスト ボックス 65"/>
          <p:cNvSpPr txBox="1"/>
          <p:nvPr/>
        </p:nvSpPr>
        <p:spPr>
          <a:xfrm>
            <a:off x="5086350" y="9291414"/>
            <a:ext cx="469900" cy="4514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800"/>
              </a:lnSpc>
            </a:pPr>
            <a:r>
              <a:rPr lang="ja-JP" altLang="en-US" sz="2400" spc="140" dirty="0">
                <a:solidFill>
                  <a:srgbClr val="C50018"/>
                </a:solidFill>
                <a:latin typeface="ＤＦＧ平成ゴシック体W9" pitchFamily="50" charset="-128"/>
                <a:ea typeface="ＤＦＧ平成ゴシック体W9" pitchFamily="50" charset="-128"/>
              </a:rPr>
              <a:t>￥</a:t>
            </a:r>
            <a:endParaRPr kumimoji="1" lang="ja-JP" altLang="en-US" sz="2400" spc="140" dirty="0">
              <a:solidFill>
                <a:srgbClr val="C50018"/>
              </a:solidFill>
              <a:latin typeface="ＤＦＧ平成ゴシック体W9" pitchFamily="50" charset="-128"/>
              <a:ea typeface="ＤＦＧ平成ゴシック体W9" pitchFamily="50" charset="-128"/>
            </a:endParaRPr>
          </a:p>
        </p:txBody>
      </p:sp>
      <p:sp>
        <p:nvSpPr>
          <p:cNvPr id="67" name="テキスト ボックス 66"/>
          <p:cNvSpPr txBox="1"/>
          <p:nvPr/>
        </p:nvSpPr>
        <p:spPr>
          <a:xfrm>
            <a:off x="4997450" y="9040589"/>
            <a:ext cx="660400" cy="3897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800"/>
              </a:lnSpc>
            </a:pPr>
            <a:r>
              <a:rPr lang="en-US" altLang="ja-JP" sz="1300" dirty="0">
                <a:solidFill>
                  <a:srgbClr val="3C2618"/>
                </a:solidFill>
                <a:latin typeface="ＤＦＧ平成ゴシック体W7" pitchFamily="50" charset="-128"/>
                <a:ea typeface="ＤＦＧ平成ゴシック体W7" pitchFamily="50" charset="-128"/>
              </a:rPr>
              <a:t>(</a:t>
            </a:r>
            <a:r>
              <a:rPr lang="ja-JP" altLang="en-US" sz="1300" dirty="0">
                <a:solidFill>
                  <a:srgbClr val="3C2618"/>
                </a:solidFill>
                <a:latin typeface="ＤＦＧ平成ゴシック体W7" pitchFamily="50" charset="-128"/>
                <a:ea typeface="ＤＦＧ平成ゴシック体W7" pitchFamily="50" charset="-128"/>
              </a:rPr>
              <a:t>税抜</a:t>
            </a:r>
            <a:r>
              <a:rPr lang="en-US" altLang="ja-JP" sz="1300" dirty="0">
                <a:solidFill>
                  <a:srgbClr val="3C2618"/>
                </a:solidFill>
                <a:latin typeface="ＤＦＧ平成ゴシック体W7" pitchFamily="50" charset="-128"/>
                <a:ea typeface="ＤＦＧ平成ゴシック体W7" pitchFamily="50" charset="-128"/>
              </a:rPr>
              <a:t>)</a:t>
            </a:r>
            <a:endParaRPr kumimoji="1" lang="ja-JP" altLang="en-US" sz="1300" dirty="0">
              <a:solidFill>
                <a:srgbClr val="3C2618"/>
              </a:solidFill>
              <a:latin typeface="ＤＦＧ平成ゴシック体W7" pitchFamily="50" charset="-128"/>
              <a:ea typeface="ＤＦＧ平成ゴシック体W7" pitchFamily="50" charset="-128"/>
            </a:endParaRPr>
          </a:p>
        </p:txBody>
      </p:sp>
      <p:sp>
        <p:nvSpPr>
          <p:cNvPr id="68" name="テキスト ボックス 67"/>
          <p:cNvSpPr txBox="1"/>
          <p:nvPr/>
        </p:nvSpPr>
        <p:spPr>
          <a:xfrm>
            <a:off x="3128372" y="9735274"/>
            <a:ext cx="4071258" cy="4514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800"/>
              </a:lnSpc>
            </a:pPr>
            <a:r>
              <a:rPr lang="ja-JP" altLang="en-US" sz="1200" dirty="0">
                <a:solidFill>
                  <a:srgbClr val="3C2618"/>
                </a:solidFill>
                <a:latin typeface="ＤＦＧ平成ゴシック体W7" pitchFamily="50" charset="-128"/>
                <a:ea typeface="ＤＦＧ平成ゴシック体W7" pitchFamily="50" charset="-128"/>
              </a:rPr>
              <a:t>他にも体にやさしいメニューを多数ご用意しています！！</a:t>
            </a:r>
            <a:endParaRPr kumimoji="1" lang="ja-JP" altLang="en-US" sz="1200" dirty="0">
              <a:solidFill>
                <a:srgbClr val="3C2618"/>
              </a:solidFill>
              <a:latin typeface="ＤＦＧ平成ゴシック体W7" pitchFamily="50" charset="-128"/>
              <a:ea typeface="ＤＦＧ平成ゴシック体W7" pitchFamily="50" charset="-128"/>
            </a:endParaRPr>
          </a:p>
        </p:txBody>
      </p:sp>
      <p:sp>
        <p:nvSpPr>
          <p:cNvPr id="69" name="正方形/長方形 68"/>
          <p:cNvSpPr/>
          <p:nvPr/>
        </p:nvSpPr>
        <p:spPr>
          <a:xfrm>
            <a:off x="843533" y="9190212"/>
            <a:ext cx="1620000" cy="1044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lIns="0" tIns="0" rIns="0" bIns="0" rtlCol="0" anchor="ctr">
            <a:spAutoFit/>
          </a:bodyPr>
          <a:lstStyle/>
          <a:p>
            <a:pPr algn="ctr"/>
            <a:endParaRPr kumimoji="1" lang="ja-JP" altLang="en-US" sz="3200" b="1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70" name="テキスト ボックス 69"/>
          <p:cNvSpPr txBox="1"/>
          <p:nvPr/>
        </p:nvSpPr>
        <p:spPr>
          <a:xfrm>
            <a:off x="1298828" y="9523806"/>
            <a:ext cx="840295" cy="4010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dirty="0">
                <a:latin typeface="+mn-ea"/>
              </a:rPr>
              <a:t>ダミー</a:t>
            </a:r>
            <a:endParaRPr kumimoji="1" lang="ja-JP" altLang="en-US" dirty="0">
              <a:latin typeface="+mn-ea"/>
            </a:endParaRPr>
          </a:p>
        </p:txBody>
      </p:sp>
      <p:sp>
        <p:nvSpPr>
          <p:cNvPr id="71" name="テキスト ボックス 70"/>
          <p:cNvSpPr txBox="1"/>
          <p:nvPr/>
        </p:nvSpPr>
        <p:spPr>
          <a:xfrm>
            <a:off x="312147" y="7105744"/>
            <a:ext cx="2421528" cy="4514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800"/>
              </a:lnSpc>
            </a:pPr>
            <a:r>
              <a:rPr lang="en-US" altLang="ja-JP" sz="1600" dirty="0">
                <a:solidFill>
                  <a:schemeClr val="bg1"/>
                </a:solidFill>
                <a:latin typeface="ＭＳ Ｐ明朝" pitchFamily="18" charset="-128"/>
                <a:ea typeface="ＭＳ Ｐ明朝" pitchFamily="18" charset="-128"/>
              </a:rPr>
              <a:t>VEGETABLE&amp;FRUIT</a:t>
            </a:r>
            <a:endParaRPr kumimoji="1" lang="ja-JP" altLang="en-US" sz="1600" dirty="0">
              <a:solidFill>
                <a:schemeClr val="bg1"/>
              </a:solidFill>
              <a:latin typeface="ＭＳ Ｐ明朝" pitchFamily="18" charset="-128"/>
              <a:ea typeface="ＭＳ Ｐ明朝" pitchFamily="18" charset="-128"/>
            </a:endParaRPr>
          </a:p>
        </p:txBody>
      </p:sp>
      <p:sp>
        <p:nvSpPr>
          <p:cNvPr id="72" name="テキスト ボックス 71"/>
          <p:cNvSpPr txBox="1"/>
          <p:nvPr/>
        </p:nvSpPr>
        <p:spPr>
          <a:xfrm>
            <a:off x="247729" y="7419975"/>
            <a:ext cx="2986678" cy="4514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800"/>
              </a:lnSpc>
            </a:pPr>
            <a:r>
              <a:rPr lang="en-US" altLang="ja-JP" sz="3000" spc="-20" dirty="0">
                <a:solidFill>
                  <a:schemeClr val="bg1"/>
                </a:solidFill>
                <a:latin typeface="ＭＳ Ｐ明朝" pitchFamily="18" charset="-128"/>
                <a:ea typeface="ＭＳ Ｐ明朝" pitchFamily="18" charset="-128"/>
              </a:rPr>
              <a:t>CAFÉ ASKUL</a:t>
            </a:r>
            <a:endParaRPr kumimoji="1" lang="ja-JP" altLang="en-US" sz="3000" spc="-20" dirty="0">
              <a:solidFill>
                <a:schemeClr val="bg1"/>
              </a:solidFill>
              <a:latin typeface="ＭＳ Ｐ明朝" pitchFamily="18" charset="-128"/>
              <a:ea typeface="ＭＳ Ｐ明朝" pitchFamily="18" charset="-128"/>
            </a:endParaRPr>
          </a:p>
        </p:txBody>
      </p:sp>
      <p:sp>
        <p:nvSpPr>
          <p:cNvPr id="73" name="テキスト ボックス 72"/>
          <p:cNvSpPr txBox="1"/>
          <p:nvPr/>
        </p:nvSpPr>
        <p:spPr>
          <a:xfrm>
            <a:off x="432549" y="7852573"/>
            <a:ext cx="2329701" cy="4514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800"/>
              </a:lnSpc>
            </a:pPr>
            <a:r>
              <a:rPr lang="en-US" altLang="ja-JP" sz="2500" spc="-30" dirty="0">
                <a:solidFill>
                  <a:schemeClr val="bg1"/>
                </a:solidFill>
                <a:latin typeface="ＭＳ Ｐゴシック" pitchFamily="50" charset="-128"/>
                <a:ea typeface="ＭＳ Ｐゴシック" pitchFamily="50" charset="-128"/>
              </a:rPr>
              <a:t>03-1234-1111</a:t>
            </a:r>
            <a:endParaRPr kumimoji="1" lang="ja-JP" altLang="en-US" sz="2500" spc="-30" dirty="0">
              <a:solidFill>
                <a:schemeClr val="bg1"/>
              </a:solidFill>
              <a:latin typeface="ＭＳ Ｐゴシック" pitchFamily="50" charset="-128"/>
              <a:ea typeface="ＭＳ Ｐゴシック" pitchFamily="50" charset="-128"/>
            </a:endParaRPr>
          </a:p>
        </p:txBody>
      </p:sp>
      <p:sp>
        <p:nvSpPr>
          <p:cNvPr id="74" name="テキスト ボックス 73"/>
          <p:cNvSpPr txBox="1"/>
          <p:nvPr/>
        </p:nvSpPr>
        <p:spPr>
          <a:xfrm>
            <a:off x="406226" y="8206903"/>
            <a:ext cx="2432224" cy="3919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800"/>
              </a:lnSpc>
            </a:pPr>
            <a:r>
              <a:rPr lang="zh-TW" altLang="en-US" sz="1400" spc="-10" dirty="0">
                <a:solidFill>
                  <a:schemeClr val="bg1"/>
                </a:solidFill>
                <a:latin typeface="ＭＳ Ｐゴシック" pitchFamily="50" charset="-128"/>
                <a:ea typeface="ＭＳ Ｐゴシック" pitchFamily="50" charset="-128"/>
              </a:rPr>
              <a:t>東京都江東区豊洲</a:t>
            </a:r>
            <a:r>
              <a:rPr lang="en-US" altLang="zh-TW" sz="1400" spc="-10" dirty="0">
                <a:solidFill>
                  <a:schemeClr val="bg1"/>
                </a:solidFill>
                <a:latin typeface="ＭＳ Ｐゴシック" pitchFamily="50" charset="-128"/>
                <a:ea typeface="ＭＳ Ｐゴシック" pitchFamily="50" charset="-128"/>
              </a:rPr>
              <a:t>3-2-3</a:t>
            </a:r>
            <a:endParaRPr kumimoji="1" lang="ja-JP" altLang="en-US" sz="1400" spc="-10" dirty="0">
              <a:solidFill>
                <a:schemeClr val="bg1"/>
              </a:solidFill>
              <a:latin typeface="ＭＳ Ｐゴシック" pitchFamily="50" charset="-128"/>
              <a:ea typeface="ＭＳ Ｐゴシック" pitchFamily="50" charset="-128"/>
            </a:endParaRPr>
          </a:p>
        </p:txBody>
      </p:sp>
      <p:sp>
        <p:nvSpPr>
          <p:cNvPr id="75" name="テキスト ボックス 74"/>
          <p:cNvSpPr txBox="1"/>
          <p:nvPr/>
        </p:nvSpPr>
        <p:spPr>
          <a:xfrm>
            <a:off x="312906" y="8479695"/>
            <a:ext cx="2535069" cy="3962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800"/>
              </a:lnSpc>
            </a:pPr>
            <a:r>
              <a:rPr lang="en-US" altLang="zh-TW" sz="1600" dirty="0">
                <a:solidFill>
                  <a:schemeClr val="bg1"/>
                </a:solidFill>
                <a:latin typeface="ＭＳ Ｐゴシック" pitchFamily="50" charset="-128"/>
                <a:ea typeface="ＭＳ Ｐゴシック" pitchFamily="50" charset="-128"/>
              </a:rPr>
              <a:t>10</a:t>
            </a:r>
            <a:r>
              <a:rPr lang="zh-TW" altLang="en-US" sz="1600" dirty="0">
                <a:solidFill>
                  <a:schemeClr val="bg1"/>
                </a:solidFill>
                <a:latin typeface="ＭＳ Ｐゴシック" pitchFamily="50" charset="-128"/>
                <a:ea typeface="ＭＳ Ｐゴシック" pitchFamily="50" charset="-128"/>
              </a:rPr>
              <a:t>：</a:t>
            </a:r>
            <a:r>
              <a:rPr lang="en-US" altLang="zh-TW" sz="1600" dirty="0">
                <a:solidFill>
                  <a:schemeClr val="bg1"/>
                </a:solidFill>
                <a:latin typeface="ＭＳ Ｐゴシック" pitchFamily="50" charset="-128"/>
                <a:ea typeface="ＭＳ Ｐゴシック" pitchFamily="50" charset="-128"/>
              </a:rPr>
              <a:t>00</a:t>
            </a:r>
            <a:r>
              <a:rPr lang="zh-TW" altLang="en-US" sz="1600" dirty="0">
                <a:solidFill>
                  <a:schemeClr val="bg1"/>
                </a:solidFill>
                <a:latin typeface="ＭＳ Ｐゴシック" pitchFamily="50" charset="-128"/>
                <a:ea typeface="ＭＳ Ｐゴシック" pitchFamily="50" charset="-128"/>
              </a:rPr>
              <a:t>～</a:t>
            </a:r>
            <a:r>
              <a:rPr lang="en-US" altLang="zh-TW" sz="1600" dirty="0">
                <a:solidFill>
                  <a:schemeClr val="bg1"/>
                </a:solidFill>
                <a:latin typeface="ＭＳ Ｐゴシック" pitchFamily="50" charset="-128"/>
                <a:ea typeface="ＭＳ Ｐゴシック" pitchFamily="50" charset="-128"/>
              </a:rPr>
              <a:t>22</a:t>
            </a:r>
            <a:r>
              <a:rPr lang="zh-TW" altLang="en-US" sz="1600" dirty="0">
                <a:solidFill>
                  <a:schemeClr val="bg1"/>
                </a:solidFill>
                <a:latin typeface="ＭＳ Ｐゴシック" pitchFamily="50" charset="-128"/>
                <a:ea typeface="ＭＳ Ｐゴシック" pitchFamily="50" charset="-128"/>
              </a:rPr>
              <a:t>：</a:t>
            </a:r>
            <a:r>
              <a:rPr lang="en-US" altLang="zh-TW" sz="1600" dirty="0">
                <a:solidFill>
                  <a:schemeClr val="bg1"/>
                </a:solidFill>
                <a:latin typeface="ＭＳ Ｐゴシック" pitchFamily="50" charset="-128"/>
                <a:ea typeface="ＭＳ Ｐゴシック" pitchFamily="50" charset="-128"/>
              </a:rPr>
              <a:t>00(</a:t>
            </a:r>
            <a:r>
              <a:rPr lang="zh-TW" altLang="en-US" sz="1600" dirty="0">
                <a:solidFill>
                  <a:schemeClr val="bg1"/>
                </a:solidFill>
                <a:latin typeface="ＭＳ Ｐゴシック" pitchFamily="50" charset="-128"/>
                <a:ea typeface="ＭＳ Ｐゴシック" pitchFamily="50" charset="-128"/>
              </a:rPr>
              <a:t>不定休</a:t>
            </a:r>
            <a:r>
              <a:rPr lang="en-US" altLang="zh-TW" sz="1600" dirty="0">
                <a:solidFill>
                  <a:schemeClr val="bg1"/>
                </a:solidFill>
                <a:latin typeface="ＭＳ Ｐゴシック" pitchFamily="50" charset="-128"/>
                <a:ea typeface="ＭＳ Ｐゴシック" pitchFamily="50" charset="-128"/>
              </a:rPr>
              <a:t>)</a:t>
            </a:r>
            <a:endParaRPr kumimoji="1" lang="ja-JP" altLang="en-US" sz="1600" dirty="0">
              <a:solidFill>
                <a:schemeClr val="bg1"/>
              </a:solidFill>
              <a:latin typeface="ＭＳ Ｐゴシック" pitchFamily="50" charset="-128"/>
              <a:ea typeface="ＭＳ Ｐゴシック" pitchFamily="50" charset="-128"/>
            </a:endParaRPr>
          </a:p>
        </p:txBody>
      </p:sp>
      <p:sp>
        <p:nvSpPr>
          <p:cNvPr id="76" name="テキスト ボックス 75"/>
          <p:cNvSpPr txBox="1"/>
          <p:nvPr/>
        </p:nvSpPr>
        <p:spPr>
          <a:xfrm>
            <a:off x="216897" y="8689245"/>
            <a:ext cx="2986678" cy="394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800"/>
              </a:lnSpc>
            </a:pPr>
            <a:r>
              <a:rPr lang="en-US" altLang="zh-TW" sz="1500" spc="50" dirty="0">
                <a:solidFill>
                  <a:schemeClr val="bg1"/>
                </a:solidFill>
                <a:latin typeface="ＭＳ Ｐゴシック" pitchFamily="50" charset="-128"/>
                <a:ea typeface="ＭＳ Ｐゴシック" pitchFamily="50" charset="-128"/>
              </a:rPr>
              <a:t>http://www.askult.com/</a:t>
            </a:r>
            <a:endParaRPr kumimoji="1" lang="ja-JP" altLang="en-US" sz="1500" spc="50" dirty="0">
              <a:solidFill>
                <a:schemeClr val="bg1"/>
              </a:solidFill>
              <a:latin typeface="ＭＳ Ｐゴシック" pitchFamily="50" charset="-128"/>
              <a:ea typeface="ＭＳ Ｐゴシック" pitchFamily="50" charset="-128"/>
            </a:endParaRPr>
          </a:p>
        </p:txBody>
      </p:sp>
      <p:sp>
        <p:nvSpPr>
          <p:cNvPr id="53" name="テキスト ボックス 52"/>
          <p:cNvSpPr txBox="1"/>
          <p:nvPr/>
        </p:nvSpPr>
        <p:spPr>
          <a:xfrm>
            <a:off x="3607420" y="6209332"/>
            <a:ext cx="365063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4800"/>
              </a:lnSpc>
            </a:pPr>
            <a:r>
              <a:rPr lang="ja-JP" altLang="en-US" sz="2000" spc="40" dirty="0">
                <a:solidFill>
                  <a:srgbClr val="3C2618"/>
                </a:solidFill>
                <a:latin typeface="ＤＦＧ平成ゴシック体W7" pitchFamily="50" charset="-128"/>
                <a:ea typeface="ＤＦＧ平成ゴシック体W7" pitchFamily="50" charset="-128"/>
              </a:rPr>
              <a:t>●</a:t>
            </a:r>
            <a:r>
              <a:rPr lang="en-US" altLang="ja-JP" sz="2000" spc="40" dirty="0">
                <a:solidFill>
                  <a:srgbClr val="3C2618"/>
                </a:solidFill>
                <a:latin typeface="ＤＦＧ平成ゴシック体W7" pitchFamily="50" charset="-128"/>
                <a:ea typeface="ＤＦＧ平成ゴシック体W7" pitchFamily="50" charset="-128"/>
              </a:rPr>
              <a:t>17</a:t>
            </a:r>
            <a:r>
              <a:rPr lang="ja-JP" altLang="en-US" sz="2000" spc="40" dirty="0">
                <a:solidFill>
                  <a:srgbClr val="3C2618"/>
                </a:solidFill>
                <a:latin typeface="ＤＦＧ平成ゴシック体W7" pitchFamily="50" charset="-128"/>
                <a:ea typeface="ＤＦＧ平成ゴシック体W7" pitchFamily="50" charset="-128"/>
              </a:rPr>
              <a:t>品目サラダ</a:t>
            </a:r>
          </a:p>
          <a:p>
            <a:pPr>
              <a:lnSpc>
                <a:spcPts val="4800"/>
              </a:lnSpc>
            </a:pPr>
            <a:r>
              <a:rPr lang="ja-JP" altLang="en-US" sz="2000" spc="40" dirty="0">
                <a:solidFill>
                  <a:srgbClr val="3C2618"/>
                </a:solidFill>
                <a:latin typeface="ＤＦＧ平成ゴシック体W7" pitchFamily="50" charset="-128"/>
                <a:ea typeface="ＤＦＧ平成ゴシック体W7" pitchFamily="50" charset="-128"/>
              </a:rPr>
              <a:t>●アサイーボウル</a:t>
            </a:r>
            <a:endParaRPr lang="en-US" altLang="ja-JP" sz="2000" spc="40" dirty="0">
              <a:solidFill>
                <a:srgbClr val="3C2618"/>
              </a:solidFill>
              <a:latin typeface="ＤＦＧ平成ゴシック体W7" pitchFamily="50" charset="-128"/>
              <a:ea typeface="ＤＦＧ平成ゴシック体W7" pitchFamily="50" charset="-128"/>
            </a:endParaRPr>
          </a:p>
          <a:p>
            <a:pPr>
              <a:lnSpc>
                <a:spcPts val="4800"/>
              </a:lnSpc>
            </a:pPr>
            <a:r>
              <a:rPr lang="ja-JP" altLang="en-US" sz="2000" spc="40" dirty="0">
                <a:solidFill>
                  <a:srgbClr val="3C2618"/>
                </a:solidFill>
                <a:latin typeface="ＤＦＧ平成ゴシック体W7" pitchFamily="50" charset="-128"/>
                <a:ea typeface="ＤＦＧ平成ゴシック体W7" pitchFamily="50" charset="-128"/>
              </a:rPr>
              <a:t>●オーガニックパンケーキ</a:t>
            </a:r>
          </a:p>
          <a:p>
            <a:pPr>
              <a:lnSpc>
                <a:spcPts val="4800"/>
              </a:lnSpc>
            </a:pPr>
            <a:r>
              <a:rPr lang="ja-JP" altLang="en-US" sz="2000" spc="40" dirty="0">
                <a:solidFill>
                  <a:srgbClr val="3C2618"/>
                </a:solidFill>
                <a:latin typeface="ＤＦＧ平成ゴシック体W7" pitchFamily="50" charset="-128"/>
                <a:ea typeface="ＤＦＧ平成ゴシック体W7" pitchFamily="50" charset="-128"/>
              </a:rPr>
              <a:t>●オリジナルスムージー</a:t>
            </a:r>
          </a:p>
        </p:txBody>
      </p:sp>
      <p:pic>
        <p:nvPicPr>
          <p:cNvPr id="1029" name="Picture 5" descr="\\Server-win\share\アスクル関連\１月作業\0111アスクル\AI\023_943d_vegetablecafe\title-OPEN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612345" y="1902507"/>
            <a:ext cx="4673600" cy="1536700"/>
          </a:xfrm>
          <a:prstGeom prst="rect">
            <a:avLst/>
          </a:prstGeom>
          <a:noFill/>
        </p:spPr>
      </p:pic>
      <p:cxnSp>
        <p:nvCxnSpPr>
          <p:cNvPr id="43" name="直線コネクタ 42"/>
          <p:cNvCxnSpPr/>
          <p:nvPr/>
        </p:nvCxnSpPr>
        <p:spPr>
          <a:xfrm>
            <a:off x="3248025" y="5181600"/>
            <a:ext cx="3867150" cy="0"/>
          </a:xfrm>
          <a:prstGeom prst="line">
            <a:avLst/>
          </a:prstGeom>
          <a:ln cmpd="sng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直線コネクタ 49"/>
          <p:cNvCxnSpPr/>
          <p:nvPr/>
        </p:nvCxnSpPr>
        <p:spPr>
          <a:xfrm>
            <a:off x="3248025" y="5616922"/>
            <a:ext cx="3867150" cy="0"/>
          </a:xfrm>
          <a:prstGeom prst="line">
            <a:avLst/>
          </a:prstGeom>
          <a:ln cmpd="sng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円/楕円 50"/>
          <p:cNvSpPr/>
          <p:nvPr/>
        </p:nvSpPr>
        <p:spPr>
          <a:xfrm>
            <a:off x="819150" y="5133975"/>
            <a:ext cx="1933575" cy="1933575"/>
          </a:xfrm>
          <a:prstGeom prst="ellipse">
            <a:avLst/>
          </a:prstGeom>
        </p:spPr>
        <p:txBody>
          <a:bodyPr wrap="square" lIns="0" tIns="0" rIns="0" bIns="0" rtlCol="0" anchor="ctr">
            <a:spAutoFit/>
          </a:bodyPr>
          <a:lstStyle/>
          <a:p>
            <a:pPr algn="ctr"/>
            <a:endParaRPr kumimoji="1" lang="ja-JP" altLang="en-US" sz="3200" b="1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52" name="円/楕円 51"/>
          <p:cNvSpPr/>
          <p:nvPr/>
        </p:nvSpPr>
        <p:spPr>
          <a:xfrm>
            <a:off x="847724" y="5087778"/>
            <a:ext cx="1781175" cy="1764000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lIns="0" tIns="0" rIns="0" bIns="0" rtlCol="0" anchor="ctr">
            <a:spAutoFit/>
          </a:bodyPr>
          <a:lstStyle/>
          <a:p>
            <a:pPr algn="ctr"/>
            <a:endParaRPr kumimoji="1" lang="ja-JP" altLang="en-US" sz="3200" b="1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58" name="テキスト ボックス 57"/>
          <p:cNvSpPr txBox="1"/>
          <p:nvPr/>
        </p:nvSpPr>
        <p:spPr>
          <a:xfrm>
            <a:off x="1348903" y="5776581"/>
            <a:ext cx="840295" cy="4010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dirty="0">
                <a:latin typeface="+mn-ea"/>
              </a:rPr>
              <a:t>ダミー</a:t>
            </a:r>
            <a:endParaRPr kumimoji="1" lang="ja-JP" altLang="en-US" dirty="0">
              <a:latin typeface="+mn-ea"/>
            </a:endParaRPr>
          </a:p>
        </p:txBody>
      </p:sp>
      <p:sp>
        <p:nvSpPr>
          <p:cNvPr id="54" name="円/楕円 53"/>
          <p:cNvSpPr/>
          <p:nvPr/>
        </p:nvSpPr>
        <p:spPr>
          <a:xfrm>
            <a:off x="847724" y="2977009"/>
            <a:ext cx="1781175" cy="1764000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lIns="0" tIns="0" rIns="0" bIns="0" rtlCol="0" anchor="ctr">
            <a:spAutoFit/>
          </a:bodyPr>
          <a:lstStyle/>
          <a:p>
            <a:pPr algn="ctr"/>
            <a:endParaRPr kumimoji="1" lang="ja-JP" altLang="en-US" sz="3200" b="1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55" name="テキスト ボックス 54"/>
          <p:cNvSpPr txBox="1"/>
          <p:nvPr/>
        </p:nvSpPr>
        <p:spPr>
          <a:xfrm>
            <a:off x="1348903" y="3665812"/>
            <a:ext cx="840295" cy="4010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dirty="0">
                <a:latin typeface="+mn-ea"/>
              </a:rPr>
              <a:t>ダミー</a:t>
            </a:r>
            <a:endParaRPr kumimoji="1" lang="ja-JP" altLang="en-US" dirty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071132631"/>
      </p:ext>
    </p:extLst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wrap="square" lIns="0" tIns="0" rIns="0" bIns="0">
        <a:spAutoFit/>
      </a:bodyPr>
      <a:lstStyle>
        <a:defPPr>
          <a:defRPr sz="3200" b="1" dirty="0" smtClean="0">
            <a:latin typeface="HGP創英角ｺﾞｼｯｸUB" panose="020B0900000000000000" pitchFamily="50" charset="-128"/>
            <a:ea typeface="HGP創英角ｺﾞｼｯｸUB" panose="020B0900000000000000" pitchFamily="50" charset="-128"/>
          </a:defRPr>
        </a:defPPr>
      </a:lstStyle>
    </a:spDef>
  </a:objectDefaults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204</Words>
  <Application>Microsoft Office PowerPoint</Application>
  <PresentationFormat>ユーザー設定</PresentationFormat>
  <Paragraphs>44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10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3" baseType="lpstr">
      <vt:lpstr>ＤＦＧ平成ゴシック体W3</vt:lpstr>
      <vt:lpstr>ＤＦＧ平成ゴシック体W7</vt:lpstr>
      <vt:lpstr>ＤＦＧ平成ゴシック体W9</vt:lpstr>
      <vt:lpstr>HGP創英角ｺﾞｼｯｸUB</vt:lpstr>
      <vt:lpstr>HG丸ｺﾞｼｯｸM-PRO</vt:lpstr>
      <vt:lpstr>ＭＳ Ｐゴシック</vt:lpstr>
      <vt:lpstr>ＭＳ Ｐ明朝</vt:lpstr>
      <vt:lpstr>Arial</vt:lpstr>
      <vt:lpstr>Calibri</vt:lpstr>
      <vt:lpstr>Calibri Light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2017-01-20T05:53:30Z</dcterms:created>
  <dcterms:modified xsi:type="dcterms:W3CDTF">2017-02-24T01:57:18Z</dcterms:modified>
</cp:coreProperties>
</file>