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0011"/>
    <a:srgbClr val="FBC82B"/>
    <a:srgbClr val="77531E"/>
    <a:srgbClr val="C8152D"/>
    <a:srgbClr val="CC0000"/>
    <a:srgbClr val="CC3300"/>
    <a:srgbClr val="663300"/>
    <a:srgbClr val="996633"/>
    <a:srgbClr val="FFFFE1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3" autoAdjust="0"/>
    <p:restoredTop sz="99507" autoAdjust="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2017/2/24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2017/2/24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図 3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63"/>
            <a:ext cx="5455931" cy="4885954"/>
          </a:xfrm>
          <a:prstGeom prst="rect">
            <a:avLst/>
          </a:prstGeom>
        </p:spPr>
      </p:pic>
      <p:sp>
        <p:nvSpPr>
          <p:cNvPr id="31" name="正方形/長方形 30"/>
          <p:cNvSpPr/>
          <p:nvPr/>
        </p:nvSpPr>
        <p:spPr>
          <a:xfrm>
            <a:off x="486603" y="6353175"/>
            <a:ext cx="6796361" cy="2971800"/>
          </a:xfrm>
          <a:prstGeom prst="rect">
            <a:avLst/>
          </a:prstGeom>
          <a:solidFill>
            <a:schemeClr val="bg1"/>
          </a:solidFill>
          <a:ln w="57150">
            <a:solidFill>
              <a:srgbClr val="E50011"/>
            </a:solidFill>
            <a:miter lim="800000"/>
          </a:ln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5651575" y="1172"/>
            <a:ext cx="2124000" cy="1368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9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写真を（上）</a:t>
            </a:r>
            <a:endParaRPr lang="en-US" altLang="ja-JP" sz="1900" b="1" dirty="0">
              <a:solidFill>
                <a:srgbClr val="000066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9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5651575" y="1362278"/>
            <a:ext cx="2124000" cy="1368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9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写真を（下）</a:t>
            </a:r>
            <a:endParaRPr lang="en-US" altLang="ja-JP" sz="1900" b="1" dirty="0">
              <a:solidFill>
                <a:srgbClr val="000066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9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</a:p>
        </p:txBody>
      </p:sp>
      <p:grpSp>
        <p:nvGrpSpPr>
          <p:cNvPr id="8" name="グループ化 7"/>
          <p:cNvGrpSpPr/>
          <p:nvPr/>
        </p:nvGrpSpPr>
        <p:grpSpPr>
          <a:xfrm>
            <a:off x="5259469" y="2857555"/>
            <a:ext cx="2033020" cy="2033020"/>
            <a:chOff x="5272169" y="2844855"/>
            <a:chExt cx="2033020" cy="2033020"/>
          </a:xfrm>
        </p:grpSpPr>
        <p:pic>
          <p:nvPicPr>
            <p:cNvPr id="6" name="図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72169" y="2844855"/>
              <a:ext cx="2033020" cy="2033020"/>
            </a:xfrm>
            <a:prstGeom prst="rect">
              <a:avLst/>
            </a:prstGeom>
          </p:spPr>
        </p:pic>
        <p:sp>
          <p:nvSpPr>
            <p:cNvPr id="7" name="正方形/長方形 6"/>
            <p:cNvSpPr/>
            <p:nvPr/>
          </p:nvSpPr>
          <p:spPr>
            <a:xfrm rot="558231">
              <a:off x="5484959" y="3367962"/>
              <a:ext cx="1590179" cy="1179810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/>
            <a:p>
              <a:pPr algn="ctr" fontAlgn="ctr">
                <a:lnSpc>
                  <a:spcPts val="3000"/>
                </a:lnSpc>
              </a:pPr>
              <a:r>
                <a:rPr lang="ja-JP" altLang="en-US" sz="26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年</a:t>
              </a:r>
              <a:r>
                <a:rPr lang="ja-JP" altLang="en-US" sz="2600" b="1" spc="-3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齢・</a:t>
              </a:r>
              <a:r>
                <a:rPr lang="ja-JP" altLang="en-US" sz="26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経験</a:t>
              </a:r>
            </a:p>
            <a:p>
              <a:pPr algn="ctr" fontAlgn="ctr">
                <a:lnSpc>
                  <a:spcPts val="6200"/>
                </a:lnSpc>
              </a:pPr>
              <a:r>
                <a:rPr lang="ja-JP" altLang="en-US" sz="5800" b="1" spc="6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不</a:t>
              </a:r>
              <a:r>
                <a:rPr lang="ja-JP" altLang="en-US" sz="58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問</a:t>
              </a:r>
            </a:p>
          </p:txBody>
        </p:sp>
      </p:grpSp>
      <p:grpSp>
        <p:nvGrpSpPr>
          <p:cNvPr id="13" name="グループ化 12"/>
          <p:cNvGrpSpPr/>
          <p:nvPr/>
        </p:nvGrpSpPr>
        <p:grpSpPr>
          <a:xfrm>
            <a:off x="470685" y="5047456"/>
            <a:ext cx="3300991" cy="1133858"/>
            <a:chOff x="-3300991" y="4524069"/>
            <a:chExt cx="3300991" cy="1133858"/>
          </a:xfrm>
        </p:grpSpPr>
        <p:pic>
          <p:nvPicPr>
            <p:cNvPr id="9" name="図 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300991" y="4524069"/>
              <a:ext cx="3300991" cy="1133858"/>
            </a:xfrm>
            <a:prstGeom prst="rect">
              <a:avLst/>
            </a:prstGeom>
          </p:spPr>
        </p:pic>
        <p:sp>
          <p:nvSpPr>
            <p:cNvPr id="10" name="正方形/長方形 9"/>
            <p:cNvSpPr/>
            <p:nvPr/>
          </p:nvSpPr>
          <p:spPr>
            <a:xfrm>
              <a:off x="-2189105" y="4596639"/>
              <a:ext cx="1077218" cy="430887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 fontAlgn="ctr"/>
              <a:r>
                <a:rPr lang="ja-JP" altLang="en-US" sz="28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勤務地</a:t>
              </a:r>
            </a:p>
          </p:txBody>
        </p:sp>
        <p:sp>
          <p:nvSpPr>
            <p:cNvPr id="11" name="正方形/長方形 10"/>
            <p:cNvSpPr/>
            <p:nvPr/>
          </p:nvSpPr>
          <p:spPr>
            <a:xfrm>
              <a:off x="-3061138" y="5107438"/>
              <a:ext cx="2821285" cy="461665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/>
            <a:p>
              <a:pPr algn="ctr" fontAlgn="ctr"/>
              <a:r>
                <a:rPr lang="ja-JP" altLang="en-US" sz="30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居酒屋 あすくる</a:t>
              </a:r>
            </a:p>
          </p:txBody>
        </p:sp>
      </p:grpSp>
      <p:grpSp>
        <p:nvGrpSpPr>
          <p:cNvPr id="14" name="グループ化 13"/>
          <p:cNvGrpSpPr/>
          <p:nvPr/>
        </p:nvGrpSpPr>
        <p:grpSpPr>
          <a:xfrm>
            <a:off x="4004198" y="5047456"/>
            <a:ext cx="3300991" cy="1133858"/>
            <a:chOff x="-3300991" y="4524069"/>
            <a:chExt cx="3300991" cy="1133858"/>
          </a:xfrm>
        </p:grpSpPr>
        <p:pic>
          <p:nvPicPr>
            <p:cNvPr id="15" name="図 1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300991" y="4524069"/>
              <a:ext cx="3300991" cy="1133858"/>
            </a:xfrm>
            <a:prstGeom prst="rect">
              <a:avLst/>
            </a:prstGeom>
          </p:spPr>
        </p:pic>
        <p:sp>
          <p:nvSpPr>
            <p:cNvPr id="16" name="正方形/長方形 15"/>
            <p:cNvSpPr/>
            <p:nvPr/>
          </p:nvSpPr>
          <p:spPr>
            <a:xfrm>
              <a:off x="-2189105" y="4596639"/>
              <a:ext cx="1077218" cy="430887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 fontAlgn="ctr"/>
              <a:r>
                <a:rPr lang="ja-JP" altLang="en-US" sz="28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時　給</a:t>
              </a:r>
            </a:p>
          </p:txBody>
        </p:sp>
        <p:sp>
          <p:nvSpPr>
            <p:cNvPr id="17" name="正方形/長方形 16"/>
            <p:cNvSpPr/>
            <p:nvPr/>
          </p:nvSpPr>
          <p:spPr>
            <a:xfrm>
              <a:off x="-3027477" y="5136466"/>
              <a:ext cx="2753959" cy="461665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/>
            <a:p>
              <a:pPr algn="ctr" fontAlgn="b"/>
              <a:r>
                <a:rPr lang="en-US" altLang="ja-JP" sz="30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900</a:t>
              </a:r>
              <a:r>
                <a:rPr lang="ja-JP" altLang="en-US" sz="30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円</a:t>
              </a:r>
              <a:r>
                <a:rPr lang="en-US" altLang="ja-JP" sz="30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〜 </a:t>
              </a:r>
              <a:r>
                <a:rPr lang="en-US" altLang="ja-JP" sz="12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※</a:t>
              </a:r>
              <a:r>
                <a:rPr lang="ja-JP" altLang="en-US" sz="12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昇給制度有り</a:t>
              </a:r>
            </a:p>
          </p:txBody>
        </p:sp>
      </p:grpSp>
      <p:sp>
        <p:nvSpPr>
          <p:cNvPr id="18" name="正方形/長方形 17"/>
          <p:cNvSpPr>
            <a:spLocks/>
          </p:cNvSpPr>
          <p:nvPr/>
        </p:nvSpPr>
        <p:spPr>
          <a:xfrm>
            <a:off x="710538" y="6618557"/>
            <a:ext cx="3024000" cy="342000"/>
          </a:xfrm>
          <a:prstGeom prst="rect">
            <a:avLst/>
          </a:prstGeom>
          <a:solidFill>
            <a:srgbClr val="E50011"/>
          </a:solidFill>
        </p:spPr>
        <p:txBody>
          <a:bodyPr wrap="square" tIns="54000" bIns="0" anchor="ctr" anchorCtr="0">
            <a:noAutofit/>
          </a:bodyPr>
          <a:lstStyle/>
          <a:p>
            <a:pPr algn="ctr" fontAlgn="ctr">
              <a:lnSpc>
                <a:spcPts val="2000"/>
              </a:lnSpc>
            </a:pPr>
            <a:r>
              <a:rPr lang="ja-JP" altLang="en-US" sz="2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時　間</a:t>
            </a:r>
          </a:p>
        </p:txBody>
      </p:sp>
      <p:sp>
        <p:nvSpPr>
          <p:cNvPr id="19" name="正方形/長方形 18"/>
          <p:cNvSpPr>
            <a:spLocks/>
          </p:cNvSpPr>
          <p:nvPr/>
        </p:nvSpPr>
        <p:spPr>
          <a:xfrm>
            <a:off x="710538" y="7952057"/>
            <a:ext cx="3024000" cy="342000"/>
          </a:xfrm>
          <a:prstGeom prst="rect">
            <a:avLst/>
          </a:prstGeom>
          <a:solidFill>
            <a:srgbClr val="E50011"/>
          </a:solidFill>
        </p:spPr>
        <p:txBody>
          <a:bodyPr wrap="square" tIns="54000" bIns="0" anchor="ctr" anchorCtr="0">
            <a:noAutofit/>
          </a:bodyPr>
          <a:lstStyle/>
          <a:p>
            <a:pPr algn="ctr" fontAlgn="ctr">
              <a:lnSpc>
                <a:spcPts val="2000"/>
              </a:lnSpc>
            </a:pPr>
            <a:r>
              <a:rPr lang="ja-JP" altLang="en-US" sz="2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　齢</a:t>
            </a:r>
          </a:p>
        </p:txBody>
      </p:sp>
      <p:sp>
        <p:nvSpPr>
          <p:cNvPr id="20" name="正方形/長方形 19"/>
          <p:cNvSpPr>
            <a:spLocks/>
          </p:cNvSpPr>
          <p:nvPr/>
        </p:nvSpPr>
        <p:spPr>
          <a:xfrm>
            <a:off x="4036246" y="6618557"/>
            <a:ext cx="3024000" cy="342000"/>
          </a:xfrm>
          <a:prstGeom prst="rect">
            <a:avLst/>
          </a:prstGeom>
          <a:solidFill>
            <a:srgbClr val="E50011"/>
          </a:solidFill>
        </p:spPr>
        <p:txBody>
          <a:bodyPr wrap="square" tIns="54000" bIns="0" anchor="ctr" anchorCtr="0">
            <a:noAutofit/>
          </a:bodyPr>
          <a:lstStyle/>
          <a:p>
            <a:pPr algn="ctr" fontAlgn="ctr">
              <a:lnSpc>
                <a:spcPts val="2000"/>
              </a:lnSpc>
            </a:pPr>
            <a:r>
              <a:rPr lang="ja-JP" altLang="en-US" sz="2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休　日</a:t>
            </a:r>
          </a:p>
        </p:txBody>
      </p:sp>
      <p:sp>
        <p:nvSpPr>
          <p:cNvPr id="21" name="正方形/長方形 20"/>
          <p:cNvSpPr>
            <a:spLocks/>
          </p:cNvSpPr>
          <p:nvPr/>
        </p:nvSpPr>
        <p:spPr>
          <a:xfrm>
            <a:off x="4036246" y="7952057"/>
            <a:ext cx="3024000" cy="342000"/>
          </a:xfrm>
          <a:prstGeom prst="rect">
            <a:avLst/>
          </a:prstGeom>
          <a:solidFill>
            <a:srgbClr val="E50011"/>
          </a:solidFill>
        </p:spPr>
        <p:txBody>
          <a:bodyPr wrap="square" tIns="54000" bIns="0" anchor="ctr" anchorCtr="0">
            <a:noAutofit/>
          </a:bodyPr>
          <a:lstStyle/>
          <a:p>
            <a:pPr algn="ctr" fontAlgn="ctr">
              <a:lnSpc>
                <a:spcPts val="2000"/>
              </a:lnSpc>
            </a:pPr>
            <a:r>
              <a:rPr lang="ja-JP" altLang="en-US" sz="2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待　遇</a:t>
            </a:r>
          </a:p>
        </p:txBody>
      </p:sp>
      <p:sp>
        <p:nvSpPr>
          <p:cNvPr id="22" name="正方形/長方形 21"/>
          <p:cNvSpPr/>
          <p:nvPr/>
        </p:nvSpPr>
        <p:spPr>
          <a:xfrm>
            <a:off x="937265" y="7053971"/>
            <a:ext cx="2575508" cy="730969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pPr fontAlgn="ctr">
              <a:lnSpc>
                <a:spcPts val="3100"/>
              </a:lnSpc>
            </a:pPr>
            <a:r>
              <a:rPr lang="en-US" altLang="ja-JP" sz="2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17:00〜24:00</a:t>
            </a:r>
            <a:endParaRPr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>
              <a:lnSpc>
                <a:spcPts val="1300"/>
              </a:lnSpc>
            </a:pPr>
            <a:r>
              <a:rPr lang="en-US" altLang="ja-JP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※</a:t>
            </a:r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１日４ｈ</a:t>
            </a:r>
            <a:r>
              <a:rPr lang="en-US" altLang="ja-JP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〜</a:t>
            </a:r>
            <a:r>
              <a:rPr lang="ja-JP" altLang="en-US" sz="1200" b="1" dirty="0" err="1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、</a:t>
            </a:r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週２日</a:t>
            </a:r>
            <a:r>
              <a:rPr lang="en-US" altLang="ja-JP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〜</a:t>
            </a:r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ＯＫ！</a:t>
            </a:r>
          </a:p>
          <a:p>
            <a:pPr>
              <a:lnSpc>
                <a:spcPts val="1300"/>
              </a:lnSpc>
            </a:pPr>
            <a:r>
              <a:rPr lang="en-US" altLang="ja-JP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※</a:t>
            </a:r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土・日勤務できる方大歓迎！</a:t>
            </a:r>
          </a:p>
        </p:txBody>
      </p:sp>
      <p:sp>
        <p:nvSpPr>
          <p:cNvPr id="23" name="正方形/長方形 22"/>
          <p:cNvSpPr/>
          <p:nvPr/>
        </p:nvSpPr>
        <p:spPr>
          <a:xfrm>
            <a:off x="1032515" y="8399860"/>
            <a:ext cx="2409185" cy="795089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pPr fontAlgn="ctr">
              <a:lnSpc>
                <a:spcPts val="3100"/>
              </a:lnSpc>
            </a:pPr>
            <a:r>
              <a:rPr lang="en-US" altLang="zh-TW" sz="2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18</a:t>
            </a:r>
            <a:r>
              <a:rPr lang="zh-TW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歳</a:t>
            </a:r>
            <a:r>
              <a:rPr lang="en-US" altLang="zh-TW" sz="2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〜50</a:t>
            </a:r>
            <a:r>
              <a:rPr lang="zh-TW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歳位</a:t>
            </a:r>
          </a:p>
          <a:p>
            <a:pPr fontAlgn="ctr">
              <a:lnSpc>
                <a:spcPts val="3100"/>
              </a:lnSpc>
            </a:pPr>
            <a:r>
              <a:rPr lang="zh-TW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男女不問</a:t>
            </a:r>
            <a:endParaRPr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4570751" y="8395693"/>
            <a:ext cx="2001500" cy="803425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pPr fontAlgn="ctr">
              <a:lnSpc>
                <a:spcPts val="3100"/>
              </a:lnSpc>
            </a:pPr>
            <a:r>
              <a:rPr lang="zh-TW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交通費支給、</a:t>
            </a:r>
          </a:p>
          <a:p>
            <a:pPr fontAlgn="ctr">
              <a:lnSpc>
                <a:spcPts val="3100"/>
              </a:lnSpc>
            </a:pPr>
            <a:r>
              <a:rPr lang="zh-TW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制服貸与</a:t>
            </a:r>
            <a:endParaRPr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4258347" y="7048364"/>
            <a:ext cx="2575508" cy="577081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pPr algn="ctr" fontAlgn="ctr">
              <a:lnSpc>
                <a:spcPts val="3100"/>
              </a:lnSpc>
            </a:pPr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シフト制</a:t>
            </a:r>
          </a:p>
          <a:p>
            <a:pPr algn="ctr">
              <a:lnSpc>
                <a:spcPts val="1300"/>
              </a:lnSpc>
            </a:pPr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★学生、フリーター、既婚者歓迎</a:t>
            </a:r>
          </a:p>
        </p:txBody>
      </p:sp>
      <p:sp>
        <p:nvSpPr>
          <p:cNvPr id="27" name="正方形/長方形 26"/>
          <p:cNvSpPr/>
          <p:nvPr/>
        </p:nvSpPr>
        <p:spPr>
          <a:xfrm>
            <a:off x="0" y="9519003"/>
            <a:ext cx="7776000" cy="1404000"/>
          </a:xfrm>
          <a:prstGeom prst="rect">
            <a:avLst/>
          </a:prstGeom>
          <a:solidFill>
            <a:srgbClr val="FBC82B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grpSp>
        <p:nvGrpSpPr>
          <p:cNvPr id="29" name="グループ化 28"/>
          <p:cNvGrpSpPr/>
          <p:nvPr/>
        </p:nvGrpSpPr>
        <p:grpSpPr>
          <a:xfrm>
            <a:off x="483385" y="9813405"/>
            <a:ext cx="1332000" cy="612000"/>
            <a:chOff x="-1479418" y="8797405"/>
            <a:chExt cx="1332000" cy="612000"/>
          </a:xfrm>
        </p:grpSpPr>
        <p:sp>
          <p:nvSpPr>
            <p:cNvPr id="28" name="正方形/長方形 27"/>
            <p:cNvSpPr/>
            <p:nvPr/>
          </p:nvSpPr>
          <p:spPr>
            <a:xfrm>
              <a:off x="-1479418" y="8797405"/>
              <a:ext cx="1332000" cy="61200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endParaRPr kumimoji="1" lang="ja-JP" altLang="en-US" sz="32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26" name="正方形/長方形 25"/>
            <p:cNvSpPr/>
            <p:nvPr/>
          </p:nvSpPr>
          <p:spPr>
            <a:xfrm>
              <a:off x="-1466674" y="8841795"/>
              <a:ext cx="1306512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ご応募＆</a:t>
              </a:r>
            </a:p>
            <a:p>
              <a:r>
                <a:rPr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お問い合わせ</a:t>
              </a:r>
            </a:p>
          </p:txBody>
        </p:sp>
      </p:grpSp>
      <p:sp>
        <p:nvSpPr>
          <p:cNvPr id="30" name="正方形/長方形 29"/>
          <p:cNvSpPr/>
          <p:nvPr/>
        </p:nvSpPr>
        <p:spPr>
          <a:xfrm>
            <a:off x="2060220" y="9778618"/>
            <a:ext cx="5087129" cy="777136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r>
              <a:rPr lang="en-US" altLang="ja-JP" sz="1300" b="1" spc="-30" dirty="0"/>
              <a:t>■</a:t>
            </a:r>
            <a:r>
              <a:rPr lang="ja-JP" altLang="en-US" sz="1300" b="1" spc="-30" dirty="0"/>
              <a:t>電話後、履歴書（写貼）をご持参ください。まずは気軽にお電話下さい。</a:t>
            </a:r>
            <a:endParaRPr lang="en-US" altLang="ja-JP" sz="1300" b="1" spc="-30" dirty="0"/>
          </a:p>
          <a:p>
            <a:pPr>
              <a:lnSpc>
                <a:spcPts val="4500"/>
              </a:lnSpc>
            </a:pPr>
            <a:r>
              <a:rPr lang="en-US" altLang="ja-JP" sz="2800" b="1" dirty="0">
                <a:latin typeface="Century Gothic" panose="020B0502020202020204" pitchFamily="34" charset="0"/>
                <a:ea typeface="メイリオ" panose="020B0604030504040204" pitchFamily="50" charset="-128"/>
                <a:cs typeface="メイリオ" panose="020B0604030504040204" pitchFamily="50" charset="-128"/>
              </a:rPr>
              <a:t>TEL</a:t>
            </a:r>
            <a:r>
              <a:rPr lang="en-US" altLang="ja-JP" sz="4000" b="1" dirty="0">
                <a:latin typeface="Century Gothic" panose="020B0502020202020204" pitchFamily="34" charset="0"/>
                <a:ea typeface="メイリオ" panose="020B0604030504040204" pitchFamily="50" charset="-128"/>
                <a:cs typeface="メイリオ" panose="020B0604030504040204" pitchFamily="50" charset="-128"/>
              </a:rPr>
              <a:t>03-1234-1111</a:t>
            </a:r>
            <a:r>
              <a:rPr lang="ja-JP" altLang="en-US" sz="1100" b="1" dirty="0"/>
              <a:t>（担当：明日　来男）</a:t>
            </a: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411693" y="430859"/>
            <a:ext cx="4053686" cy="368049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dist">
              <a:lnSpc>
                <a:spcPts val="4400"/>
              </a:lnSpc>
            </a:pPr>
            <a:r>
              <a:rPr lang="ja-JP" altLang="en-US" sz="4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ホール・キッチン</a:t>
            </a:r>
            <a:endParaRPr lang="en-US" altLang="ja-JP" sz="44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dist">
              <a:lnSpc>
                <a:spcPts val="8800"/>
              </a:lnSpc>
            </a:pPr>
            <a:r>
              <a:rPr lang="ja-JP" altLang="en-US" sz="88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スタッフ</a:t>
            </a:r>
            <a:endParaRPr lang="en-US" altLang="ja-JP" sz="88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dist">
              <a:lnSpc>
                <a:spcPts val="15600"/>
              </a:lnSpc>
            </a:pPr>
            <a:r>
              <a:rPr lang="ja-JP" altLang="en-US" sz="15600" spc="-15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募集</a:t>
            </a:r>
            <a:endParaRPr kumimoji="1" lang="ja-JP" altLang="en-US" sz="15600" spc="-15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711326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square" lIns="0" tIns="0" rIns="0" bIns="0">
        <a:spAutoFit/>
      </a:bodyPr>
      <a:lstStyle>
        <a:defPPr>
          <a:defRPr sz="3200" b="1" dirty="0" smtClean="0">
            <a:latin typeface="HGP創英角ｺﾞｼｯｸUB" panose="020B0900000000000000" pitchFamily="50" charset="-128"/>
            <a:ea typeface="HGP創英角ｺﾞｼｯｸUB" panose="020B0900000000000000" pitchFamily="50" charset="-128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214</Words>
  <Application>Microsoft Office PowerPoint</Application>
  <PresentationFormat>ユーザー設定</PresentationFormat>
  <Paragraphs>47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HGP創英角ｺﾞｼｯｸUB</vt:lpstr>
      <vt:lpstr>HG丸ｺﾞｼｯｸM-PRO</vt:lpstr>
      <vt:lpstr>ＭＳ Ｐゴシック</vt:lpstr>
      <vt:lpstr>メイリオ</vt:lpstr>
      <vt:lpstr>Arial</vt:lpstr>
      <vt:lpstr>Calibri</vt:lpstr>
      <vt:lpstr>Calibri Light</vt:lpstr>
      <vt:lpstr>Century Gothic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2017-01-23T02:12:32Z</dcterms:created>
  <dcterms:modified xsi:type="dcterms:W3CDTF">2017-02-24T02:07:20Z</dcterms:modified>
</cp:coreProperties>
</file>