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2E00"/>
    <a:srgbClr val="FF6600"/>
    <a:srgbClr val="000099"/>
    <a:srgbClr val="0000FF"/>
    <a:srgbClr val="FF3300"/>
    <a:srgbClr val="663300"/>
    <a:srgbClr val="9C308D"/>
    <a:srgbClr val="800080"/>
    <a:srgbClr val="9900CC"/>
    <a:srgbClr val="E84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-win\share\アスクル関連\１月作業\0111アスクル\AI\034_954d_seminar\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5575" cy="10908638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34_954d_seminar\title-boar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19" y="339863"/>
            <a:ext cx="7780038" cy="2901676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34_954d_seminar\title-circ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2825" y="1416050"/>
            <a:ext cx="749300" cy="7493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34_954d_seminar\title-board-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2871788"/>
            <a:ext cx="2159000" cy="1612900"/>
          </a:xfrm>
          <a:prstGeom prst="rect">
            <a:avLst/>
          </a:prstGeom>
          <a:noFill/>
        </p:spPr>
      </p:pic>
      <p:pic>
        <p:nvPicPr>
          <p:cNvPr id="34" name="Picture 5" descr="\\Server-win\share\アスクル関連\１月作業\0111アスクル\AI\034_954d_seminar\title-board-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5767" y="2871788"/>
            <a:ext cx="2159000" cy="1612900"/>
          </a:xfrm>
          <a:prstGeom prst="rect">
            <a:avLst/>
          </a:prstGeom>
          <a:noFill/>
        </p:spPr>
      </p:pic>
      <p:pic>
        <p:nvPicPr>
          <p:cNvPr id="35" name="Picture 5" descr="\\Server-win\share\アスクル関連\１月作業\0111アスクル\AI\034_954d_seminar\title-board-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64881" y="2871788"/>
            <a:ext cx="2159000" cy="16129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34_954d_seminar\phot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645888" y="5470297"/>
            <a:ext cx="3962400" cy="55245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１月作業\0111アスクル\AI\034_954d_seminar\title-ornamen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05150" y="1374775"/>
            <a:ext cx="1600200" cy="165100"/>
          </a:xfrm>
          <a:prstGeom prst="rect">
            <a:avLst/>
          </a:prstGeom>
          <a:noFill/>
        </p:spPr>
      </p:pic>
      <p:sp>
        <p:nvSpPr>
          <p:cNvPr id="40" name="テキスト ボックス 39"/>
          <p:cNvSpPr txBox="1"/>
          <p:nvPr/>
        </p:nvSpPr>
        <p:spPr>
          <a:xfrm>
            <a:off x="1714500" y="1552575"/>
            <a:ext cx="41264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500" dirty="0">
                <a:latin typeface="ＤＦＧ平成明朝体W9" pitchFamily="18" charset="-128"/>
                <a:ea typeface="ＤＦＧ平成明朝体W9" pitchFamily="18" charset="-128"/>
              </a:rPr>
              <a:t>「全社員が活躍できる」組織づくりの為の新法施行</a:t>
            </a:r>
            <a:endParaRPr kumimoji="1" lang="ja-JP" altLang="en-US" sz="15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111498" y="1881634"/>
            <a:ext cx="54777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dirty="0">
                <a:latin typeface="ＤＦＧ平成明朝体W9" pitchFamily="18" charset="-128"/>
                <a:ea typeface="ＤＦＧ平成明朝体W9" pitchFamily="18" charset="-128"/>
              </a:rPr>
              <a:t>女性活躍推進セミナー</a:t>
            </a:r>
            <a:endParaRPr kumimoji="1" lang="ja-JP" altLang="en-US" sz="44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 rot="342003">
            <a:off x="6096000" y="1524000"/>
            <a:ext cx="7617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500" dirty="0">
                <a:solidFill>
                  <a:srgbClr val="602E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参加費</a:t>
            </a:r>
          </a:p>
          <a:p>
            <a:pPr algn="ctr"/>
            <a:r>
              <a:rPr lang="ja-JP" altLang="en-US" sz="1500" dirty="0">
                <a:solidFill>
                  <a:srgbClr val="602E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無料</a:t>
            </a:r>
            <a:endParaRPr kumimoji="1" lang="ja-JP" altLang="en-US" sz="1500" dirty="0">
              <a:solidFill>
                <a:srgbClr val="602E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17941" y="3448050"/>
            <a:ext cx="137088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00" dirty="0">
                <a:latin typeface="ＤＦＧ平成明朝体W9" pitchFamily="18" charset="-128"/>
                <a:ea typeface="ＤＦＧ平成明朝体W9" pitchFamily="18" charset="-128"/>
              </a:rPr>
              <a:t>経営者・</a:t>
            </a:r>
          </a:p>
          <a:p>
            <a:pPr algn="ctr"/>
            <a:r>
              <a:rPr lang="ja-JP" altLang="en-US" sz="1900" dirty="0">
                <a:latin typeface="ＤＦＧ平成明朝体W9" pitchFamily="18" charset="-128"/>
                <a:ea typeface="ＤＦＧ平成明朝体W9" pitchFamily="18" charset="-128"/>
              </a:rPr>
              <a:t>人事ご担当</a:t>
            </a:r>
            <a:endParaRPr kumimoji="1" lang="ja-JP" altLang="en-US" sz="19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987950" y="3448050"/>
            <a:ext cx="189346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00" dirty="0">
                <a:latin typeface="ＤＦＧ平成明朝体W9" pitchFamily="18" charset="-128"/>
                <a:ea typeface="ＤＦＧ平成明朝体W9" pitchFamily="18" charset="-128"/>
              </a:rPr>
              <a:t>ダイバシティ推進</a:t>
            </a:r>
          </a:p>
          <a:p>
            <a:pPr algn="ctr"/>
            <a:r>
              <a:rPr lang="ja-JP" altLang="en-US" sz="1900" dirty="0">
                <a:latin typeface="ＤＦＧ平成明朝体W9" pitchFamily="18" charset="-128"/>
                <a:ea typeface="ＤＦＧ平成明朝体W9" pitchFamily="18" charset="-128"/>
              </a:rPr>
              <a:t>ご担当者様</a:t>
            </a:r>
            <a:endParaRPr kumimoji="1" lang="ja-JP" altLang="en-US" sz="19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541147" y="3448050"/>
            <a:ext cx="146706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00" dirty="0">
                <a:latin typeface="ＤＦＧ平成明朝体W9" pitchFamily="18" charset="-128"/>
                <a:ea typeface="ＤＦＧ平成明朝体W9" pitchFamily="18" charset="-128"/>
              </a:rPr>
              <a:t>キャリア支援</a:t>
            </a:r>
          </a:p>
          <a:p>
            <a:pPr algn="ctr"/>
            <a:r>
              <a:rPr lang="ja-JP" altLang="en-US" sz="1900" dirty="0">
                <a:latin typeface="ＤＦＧ平成明朝体W9" pitchFamily="18" charset="-128"/>
                <a:ea typeface="ＤＦＧ平成明朝体W9" pitchFamily="18" charset="-128"/>
              </a:rPr>
              <a:t>ご担当者</a:t>
            </a:r>
            <a:endParaRPr kumimoji="1" lang="ja-JP" altLang="en-US" sz="19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935031" y="4634334"/>
            <a:ext cx="79380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00" dirty="0">
                <a:latin typeface="ＤＦＧ平成明朝体W9" pitchFamily="18" charset="-128"/>
                <a:ea typeface="ＤＦＧ平成明朝体W9" pitchFamily="18" charset="-128"/>
              </a:rPr>
              <a:t>日時：</a:t>
            </a:r>
            <a:endParaRPr kumimoji="1" lang="ja-JP" altLang="en-US" sz="19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638538" y="4596234"/>
            <a:ext cx="2577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ＤＦＧ平成明朝体W9" pitchFamily="18" charset="-128"/>
                <a:ea typeface="ＤＦＧ平成明朝体W9" pitchFamily="18" charset="-128"/>
              </a:rPr>
              <a:t>2016</a:t>
            </a:r>
            <a:r>
              <a:rPr lang="ja-JP" altLang="en-US" sz="2000" dirty="0">
                <a:latin typeface="ＤＦＧ平成明朝体W9" pitchFamily="18" charset="-128"/>
                <a:ea typeface="ＤＦＧ平成明朝体W9" pitchFamily="18" charset="-128"/>
              </a:rPr>
              <a:t>年</a:t>
            </a:r>
            <a:r>
              <a:rPr lang="en-US" altLang="ja-JP" sz="2000" dirty="0">
                <a:latin typeface="ＤＦＧ平成明朝体W9" pitchFamily="18" charset="-128"/>
                <a:ea typeface="ＤＦＧ平成明朝体W9" pitchFamily="18" charset="-128"/>
              </a:rPr>
              <a:t>9</a:t>
            </a:r>
            <a:r>
              <a:rPr lang="ja-JP" altLang="en-US" sz="2000" dirty="0">
                <a:latin typeface="ＤＦＧ平成明朝体W9" pitchFamily="18" charset="-128"/>
                <a:ea typeface="ＤＦＧ平成明朝体W9" pitchFamily="18" charset="-128"/>
              </a:rPr>
              <a:t>月</a:t>
            </a:r>
            <a:r>
              <a:rPr lang="en-US" altLang="ja-JP" sz="2000" dirty="0">
                <a:latin typeface="ＤＦＧ平成明朝体W9" pitchFamily="18" charset="-128"/>
                <a:ea typeface="ＤＦＧ平成明朝体W9" pitchFamily="18" charset="-128"/>
              </a:rPr>
              <a:t>30</a:t>
            </a:r>
            <a:r>
              <a:rPr lang="ja-JP" altLang="en-US" sz="2000" dirty="0">
                <a:latin typeface="ＤＦＧ平成明朝体W9" pitchFamily="18" charset="-128"/>
                <a:ea typeface="ＤＦＧ平成明朝体W9" pitchFamily="18" charset="-128"/>
              </a:rPr>
              <a:t>日（金）</a:t>
            </a:r>
            <a:endParaRPr kumimoji="1" lang="ja-JP" altLang="en-US" sz="20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206576" y="4643859"/>
            <a:ext cx="2791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550" dirty="0">
                <a:latin typeface="ＤＦＧ平成明朝体W9" pitchFamily="18" charset="-128"/>
                <a:ea typeface="ＤＦＧ平成明朝体W9" pitchFamily="18" charset="-128"/>
              </a:rPr>
              <a:t>午後</a:t>
            </a:r>
            <a:r>
              <a:rPr lang="en-US" altLang="zh-TW" sz="1550" dirty="0">
                <a:latin typeface="ＤＦＧ平成明朝体W9" pitchFamily="18" charset="-128"/>
                <a:ea typeface="ＤＦＧ平成明朝体W9" pitchFamily="18" charset="-128"/>
              </a:rPr>
              <a:t>2</a:t>
            </a:r>
            <a:r>
              <a:rPr lang="zh-TW" altLang="en-US" sz="1550" dirty="0">
                <a:latin typeface="ＤＦＧ平成明朝体W9" pitchFamily="18" charset="-128"/>
                <a:ea typeface="ＤＦＧ平成明朝体W9" pitchFamily="18" charset="-128"/>
              </a:rPr>
              <a:t>時</a:t>
            </a:r>
            <a:r>
              <a:rPr lang="en-US" altLang="zh-TW" sz="1550" dirty="0">
                <a:latin typeface="ＤＦＧ平成明朝体W9" pitchFamily="18" charset="-128"/>
                <a:ea typeface="ＤＦＧ平成明朝体W9" pitchFamily="18" charset="-128"/>
              </a:rPr>
              <a:t>30</a:t>
            </a:r>
            <a:r>
              <a:rPr lang="zh-TW" altLang="en-US" sz="1550" dirty="0">
                <a:latin typeface="ＤＦＧ平成明朝体W9" pitchFamily="18" charset="-128"/>
                <a:ea typeface="ＤＦＧ平成明朝体W9" pitchFamily="18" charset="-128"/>
              </a:rPr>
              <a:t>分～午後</a:t>
            </a:r>
            <a:r>
              <a:rPr lang="en-US" altLang="zh-TW" sz="1550" dirty="0">
                <a:latin typeface="ＤＦＧ平成明朝体W9" pitchFamily="18" charset="-128"/>
                <a:ea typeface="ＤＦＧ平成明朝体W9" pitchFamily="18" charset="-128"/>
              </a:rPr>
              <a:t>4</a:t>
            </a:r>
            <a:r>
              <a:rPr lang="zh-TW" altLang="en-US" sz="1550" dirty="0">
                <a:latin typeface="ＤＦＧ平成明朝体W9" pitchFamily="18" charset="-128"/>
                <a:ea typeface="ＤＦＧ平成明朝体W9" pitchFamily="18" charset="-128"/>
              </a:rPr>
              <a:t>時</a:t>
            </a:r>
            <a:r>
              <a:rPr lang="en-US" altLang="zh-TW" sz="1550" dirty="0">
                <a:latin typeface="ＤＦＧ平成明朝体W9" pitchFamily="18" charset="-128"/>
                <a:ea typeface="ＤＦＧ平成明朝体W9" pitchFamily="18" charset="-128"/>
              </a:rPr>
              <a:t>30</a:t>
            </a:r>
            <a:r>
              <a:rPr lang="zh-TW" altLang="en-US" sz="1550" dirty="0">
                <a:latin typeface="ＤＦＧ平成明朝体W9" pitchFamily="18" charset="-128"/>
                <a:ea typeface="ＤＦＧ平成明朝体W9" pitchFamily="18" charset="-128"/>
              </a:rPr>
              <a:t>分</a:t>
            </a:r>
            <a:endParaRPr kumimoji="1" lang="ja-JP" altLang="en-US" sz="155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935031" y="5170016"/>
            <a:ext cx="79380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00" dirty="0">
                <a:latin typeface="ＤＦＧ平成明朝体W9" pitchFamily="18" charset="-128"/>
                <a:ea typeface="ＤＦＧ平成明朝体W9" pitchFamily="18" charset="-128"/>
              </a:rPr>
              <a:t>場所：</a:t>
            </a:r>
            <a:endParaRPr kumimoji="1" lang="ja-JP" altLang="en-US" sz="19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638538" y="5131916"/>
            <a:ext cx="1846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明朝体W9" pitchFamily="18" charset="-128"/>
                <a:ea typeface="ＤＦＧ平成明朝体W9" pitchFamily="18" charset="-128"/>
              </a:rPr>
              <a:t>アスクル会議室</a:t>
            </a:r>
            <a:endParaRPr kumimoji="1" lang="ja-JP" altLang="en-US" sz="20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444576" y="5179541"/>
            <a:ext cx="2451312" cy="3308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550" dirty="0">
                <a:latin typeface="ＤＦＧ平成明朝体W9" pitchFamily="18" charset="-128"/>
                <a:ea typeface="ＤＦＧ平成明朝体W9" pitchFamily="18" charset="-128"/>
              </a:rPr>
              <a:t>（東京都江東区豊洲</a:t>
            </a:r>
            <a:r>
              <a:rPr lang="en-US" altLang="zh-TW" sz="1550" dirty="0">
                <a:latin typeface="ＤＦＧ平成明朝体W9" pitchFamily="18" charset="-128"/>
                <a:ea typeface="ＤＦＧ平成明朝体W9" pitchFamily="18" charset="-128"/>
              </a:rPr>
              <a:t>3-2-3</a:t>
            </a:r>
            <a:r>
              <a:rPr lang="zh-TW" altLang="en-US" sz="1550" dirty="0">
                <a:latin typeface="ＤＦＧ平成明朝体W9" pitchFamily="18" charset="-128"/>
                <a:ea typeface="ＤＦＧ平成明朝体W9" pitchFamily="18" charset="-128"/>
              </a:rPr>
              <a:t>）</a:t>
            </a:r>
            <a:endParaRPr kumimoji="1" lang="ja-JP" altLang="en-US" sz="155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935031" y="5691217"/>
            <a:ext cx="79380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00" dirty="0">
                <a:latin typeface="ＤＦＧ平成明朝体W9" pitchFamily="18" charset="-128"/>
                <a:ea typeface="ＤＦＧ平成明朝体W9" pitchFamily="18" charset="-128"/>
              </a:rPr>
              <a:t>定員：</a:t>
            </a:r>
            <a:endParaRPr kumimoji="1" lang="ja-JP" altLang="en-US" sz="19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638538" y="5653117"/>
            <a:ext cx="1271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明朝体W9" pitchFamily="18" charset="-128"/>
                <a:ea typeface="ＤＦＧ平成明朝体W9" pitchFamily="18" charset="-128"/>
              </a:rPr>
              <a:t>先着</a:t>
            </a:r>
            <a:r>
              <a:rPr lang="en-US" altLang="ja-JP" sz="2000" dirty="0">
                <a:latin typeface="ＤＦＧ平成明朝体W9" pitchFamily="18" charset="-128"/>
                <a:ea typeface="ＤＦＧ平成明朝体W9" pitchFamily="18" charset="-128"/>
              </a:rPr>
              <a:t>50</a:t>
            </a:r>
            <a:r>
              <a:rPr lang="ja-JP" altLang="en-US" sz="2000" dirty="0">
                <a:latin typeface="ＤＦＧ平成明朝体W9" pitchFamily="18" charset="-128"/>
                <a:ea typeface="ＤＦＧ平成明朝体W9" pitchFamily="18" charset="-128"/>
              </a:rPr>
              <a:t>名</a:t>
            </a:r>
            <a:endParaRPr kumimoji="1" lang="ja-JP" altLang="en-US" sz="20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375211" y="6102697"/>
            <a:ext cx="79380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00" dirty="0">
                <a:latin typeface="ＤＦＧ平成明朝体W9" pitchFamily="18" charset="-128"/>
                <a:ea typeface="ＤＦＧ平成明朝体W9" pitchFamily="18" charset="-128"/>
              </a:rPr>
              <a:t>内容：</a:t>
            </a:r>
            <a:endParaRPr kumimoji="1" lang="ja-JP" altLang="en-US" sz="19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124438" y="6087457"/>
            <a:ext cx="4254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明朝体W9" pitchFamily="18" charset="-128"/>
                <a:ea typeface="ＤＦＧ平成明朝体W9" pitchFamily="18" charset="-128"/>
              </a:rPr>
              <a:t>１　 女性の活躍推進が組織を強くする。</a:t>
            </a:r>
            <a:endParaRPr kumimoji="1" lang="ja-JP" altLang="en-US" sz="20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124438" y="6484828"/>
            <a:ext cx="2770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明朝体W9" pitchFamily="18" charset="-128"/>
                <a:ea typeface="ＤＦＧ平成明朝体W9" pitchFamily="18" charset="-128"/>
              </a:rPr>
              <a:t>２　「課題分析」のポイント</a:t>
            </a:r>
            <a:endParaRPr kumimoji="1" lang="ja-JP" altLang="en-US" sz="20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124438" y="6912684"/>
            <a:ext cx="2502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ＤＦＧ平成明朝体W9" pitchFamily="18" charset="-128"/>
                <a:ea typeface="ＤＦＧ平成明朝体W9" pitchFamily="18" charset="-128"/>
              </a:rPr>
              <a:t>３　「行動計画」策定法</a:t>
            </a:r>
            <a:endParaRPr kumimoji="1" lang="ja-JP" altLang="en-US" sz="20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124438" y="7330256"/>
            <a:ext cx="2140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明朝体W9" pitchFamily="18" charset="-128"/>
                <a:ea typeface="ＤＦＧ平成明朝体W9" pitchFamily="18" charset="-128"/>
              </a:rPr>
              <a:t>４　助成金について</a:t>
            </a:r>
            <a:endParaRPr kumimoji="1" lang="ja-JP" altLang="en-US" sz="20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124438" y="7731824"/>
            <a:ext cx="1476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ＤＦＧ平成明朝体W9" pitchFamily="18" charset="-128"/>
                <a:ea typeface="ＤＦＧ平成明朝体W9" pitchFamily="18" charset="-128"/>
              </a:rPr>
              <a:t>５　質疑応答</a:t>
            </a:r>
            <a:endParaRPr kumimoji="1" lang="ja-JP" altLang="en-US" sz="20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375211" y="8361228"/>
            <a:ext cx="79380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00" dirty="0">
                <a:latin typeface="ＤＦＧ平成明朝体W9" pitchFamily="18" charset="-128"/>
                <a:ea typeface="ＤＦＧ平成明朝体W9" pitchFamily="18" charset="-128"/>
              </a:rPr>
              <a:t>講師：</a:t>
            </a:r>
            <a:endParaRPr kumimoji="1" lang="ja-JP" altLang="en-US" sz="19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124438" y="8360464"/>
            <a:ext cx="3025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明朝体W9" pitchFamily="18" charset="-128"/>
                <a:ea typeface="ＤＦＧ平成明朝体W9" pitchFamily="18" charset="-128"/>
              </a:rPr>
              <a:t>明日　来子</a:t>
            </a:r>
            <a:r>
              <a:rPr lang="ja-JP" altLang="en-US" sz="1500" dirty="0">
                <a:latin typeface="ＤＦＧ平成明朝体W9" pitchFamily="18" charset="-128"/>
                <a:ea typeface="ＤＦＧ平成明朝体W9" pitchFamily="18" charset="-128"/>
              </a:rPr>
              <a:t>（企業コンサルタント）</a:t>
            </a:r>
            <a:endParaRPr kumimoji="1" lang="ja-JP" altLang="en-US" sz="15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3375898" y="9164384"/>
            <a:ext cx="1893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ＤＦＧ平成ゴシック体W7" pitchFamily="50" charset="-128"/>
                <a:ea typeface="ＤＦＧ平成ゴシック体W7" pitchFamily="50" charset="-128"/>
              </a:rPr>
              <a:t>お問い合わせ・お申込み先</a:t>
            </a:r>
            <a:endParaRPr kumimoji="1" lang="ja-JP" altLang="en-US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3391138" y="9444012"/>
            <a:ext cx="344677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latin typeface="ＤＦＧ平成ゴシック体W7" pitchFamily="50" charset="-128"/>
                <a:ea typeface="ＤＦＧ平成ゴシック体W7" pitchFamily="50" charset="-128"/>
              </a:rPr>
              <a:t>女性活躍推進法セミナー事務局</a:t>
            </a:r>
            <a:endParaRPr kumimoji="1" lang="ja-JP" altLang="en-US" sz="19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3391138" y="9766716"/>
            <a:ext cx="223811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latin typeface="ＤＦＧ平成ゴシック体W7" pitchFamily="50" charset="-128"/>
                <a:ea typeface="ＤＦＧ平成ゴシック体W7" pitchFamily="50" charset="-128"/>
              </a:rPr>
              <a:t>ＴＥＬ </a:t>
            </a:r>
            <a:r>
              <a:rPr lang="en-US" altLang="ja-JP" sz="1900" dirty="0"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  <a:endParaRPr kumimoji="1" lang="ja-JP" altLang="en-US" sz="19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398758" y="10039508"/>
            <a:ext cx="1470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ＤＦＧ平成ゴシック体W7" pitchFamily="50" charset="-128"/>
                <a:ea typeface="ＤＦＧ平成ゴシック体W7" pitchFamily="50" charset="-128"/>
              </a:rPr>
              <a:t>MAIL ××××</a:t>
            </a:r>
            <a:r>
              <a:rPr lang="ja-JP" altLang="en-US" sz="1200" dirty="0">
                <a:latin typeface="ＤＦＧ平成ゴシック体W7" pitchFamily="50" charset="-128"/>
                <a:ea typeface="ＤＦＧ平成ゴシック体W7" pitchFamily="50" charset="-128"/>
              </a:rPr>
              <a:t>＠</a:t>
            </a:r>
            <a:r>
              <a:rPr lang="en-US" altLang="ja-JP" sz="1200" dirty="0">
                <a:latin typeface="ＤＦＧ平成ゴシック体W7" pitchFamily="50" charset="-128"/>
                <a:ea typeface="ＤＦＧ平成ゴシック体W7" pitchFamily="50" charset="-128"/>
              </a:rPr>
              <a:t>×××</a:t>
            </a:r>
            <a:endParaRPr kumimoji="1" lang="ja-JP" altLang="en-US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5012863" y="10039508"/>
            <a:ext cx="21932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ＤＦＧ平成ゴシック体W7" pitchFamily="50" charset="-128"/>
                <a:ea typeface="ＤＦＧ平成ゴシック体W7" pitchFamily="50" charset="-128"/>
              </a:rPr>
              <a:t>URL http://www.askult.com/</a:t>
            </a:r>
            <a:endParaRPr kumimoji="1" lang="ja-JP" altLang="en-US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ＤＦＧ平成ゴシック体W7</vt:lpstr>
      <vt:lpstr>ＤＦＧ平成ゴシック体W9</vt:lpstr>
      <vt:lpstr>ＤＦＧ平成明朝体W9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2017-01-19T11:05:52Z</dcterms:created>
  <dcterms:modified xsi:type="dcterms:W3CDTF">2017-02-24T02:17:49Z</dcterms:modified>
</cp:coreProperties>
</file>