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0018"/>
    <a:srgbClr val="FF6600"/>
    <a:srgbClr val="000099"/>
    <a:srgbClr val="0000FF"/>
    <a:srgbClr val="FF3300"/>
    <a:srgbClr val="663300"/>
    <a:srgbClr val="9C308D"/>
    <a:srgbClr val="800080"/>
    <a:srgbClr val="9900CC"/>
    <a:srgbClr val="E84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35_955d_hometown\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4349" y="-701960"/>
            <a:ext cx="8380592" cy="12564528"/>
          </a:xfrm>
          <a:prstGeom prst="rect">
            <a:avLst/>
          </a:prstGeom>
          <a:noFill/>
        </p:spPr>
      </p:pic>
      <p:sp>
        <p:nvSpPr>
          <p:cNvPr id="57" name="正方形/長方形 56"/>
          <p:cNvSpPr/>
          <p:nvPr/>
        </p:nvSpPr>
        <p:spPr>
          <a:xfrm>
            <a:off x="876300" y="6217920"/>
            <a:ext cx="1524000" cy="1562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94435" y="6766560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152844" y="6217920"/>
            <a:ext cx="1524000" cy="1562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470979" y="6766560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5384715" y="6217920"/>
            <a:ext cx="1524000" cy="1562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702850" y="6766560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pic>
        <p:nvPicPr>
          <p:cNvPr id="1033" name="Picture 9" descr="\\Server-win\share\アスクル関連\１月作業\0111アスクル\AI\035_955d_hometown\titile-triang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682" y="426176"/>
            <a:ext cx="1473200" cy="13335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35_955d_hometown\square-pink-dento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2675" y="8839200"/>
            <a:ext cx="1778000" cy="393700"/>
          </a:xfrm>
          <a:prstGeom prst="rect">
            <a:avLst/>
          </a:prstGeom>
          <a:noFill/>
        </p:spPr>
      </p:pic>
      <p:pic>
        <p:nvPicPr>
          <p:cNvPr id="39" name="Picture 8" descr="\\Server-win\share\アスクル関連\１月作業\0111アスクル\AI\035_955d_hometown\square-pink-dento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2675" y="9270280"/>
            <a:ext cx="1778000" cy="393700"/>
          </a:xfrm>
          <a:prstGeom prst="rect">
            <a:avLst/>
          </a:prstGeom>
          <a:noFill/>
        </p:spPr>
      </p:pic>
      <p:pic>
        <p:nvPicPr>
          <p:cNvPr id="40" name="Picture 8" descr="\\Server-win\share\アスクル関連\１月作業\0111アスクル\AI\035_955d_hometown\square-pink-dento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3433" y="8839200"/>
            <a:ext cx="1778000" cy="393700"/>
          </a:xfrm>
          <a:prstGeom prst="rect">
            <a:avLst/>
          </a:prstGeom>
          <a:noFill/>
        </p:spPr>
      </p:pic>
      <p:pic>
        <p:nvPicPr>
          <p:cNvPr id="43" name="Picture 8" descr="\\Server-win\share\アスクル関連\１月作業\0111アスクル\AI\035_955d_hometown\square-pink-dento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3433" y="9270280"/>
            <a:ext cx="1778000" cy="393700"/>
          </a:xfrm>
          <a:prstGeom prst="rect">
            <a:avLst/>
          </a:prstGeom>
          <a:noFill/>
        </p:spPr>
      </p:pic>
      <p:pic>
        <p:nvPicPr>
          <p:cNvPr id="45" name="Picture 8" descr="\\Server-win\share\アスクル関連\１月作業\0111アスクル\AI\035_955d_hometown\square-pink-dento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5899" y="8839200"/>
            <a:ext cx="1778000" cy="393700"/>
          </a:xfrm>
          <a:prstGeom prst="rect">
            <a:avLst/>
          </a:prstGeom>
          <a:noFill/>
        </p:spPr>
      </p:pic>
      <p:pic>
        <p:nvPicPr>
          <p:cNvPr id="54" name="Picture 8" descr="\\Server-win\share\アスクル関連\１月作業\0111アスクル\AI\035_955d_hometown\square-pink-dento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5899" y="9270280"/>
            <a:ext cx="1778000" cy="3937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35_955d_hometown\obi-yellow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3500" y="3178175"/>
            <a:ext cx="5105400" cy="4318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35_955d_hometown\obi-tokute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70475"/>
            <a:ext cx="2133600" cy="3175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35_955d_hometown\obi-tsukaimich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8373110"/>
            <a:ext cx="2133600" cy="3302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35_955d_hometown\ribbo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1800" y="5499100"/>
            <a:ext cx="2146300" cy="965200"/>
          </a:xfrm>
          <a:prstGeom prst="rect">
            <a:avLst/>
          </a:prstGeom>
          <a:noFill/>
        </p:spPr>
      </p:pic>
      <p:pic>
        <p:nvPicPr>
          <p:cNvPr id="36" name="Picture 7" descr="\\Server-win\share\アスクル関連\１月作業\0111アスクル\AI\035_955d_hometown\ribbo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8793" y="5499100"/>
            <a:ext cx="2146300" cy="965200"/>
          </a:xfrm>
          <a:prstGeom prst="rect">
            <a:avLst/>
          </a:prstGeom>
          <a:noFill/>
        </p:spPr>
      </p:pic>
      <p:pic>
        <p:nvPicPr>
          <p:cNvPr id="38" name="Picture 7" descr="\\Server-win\share\アスクル関連\１月作業\0111アスクル\AI\035_955d_hometown\ribbo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63715" y="5499100"/>
            <a:ext cx="2146300" cy="9652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35_955d_hometown\title-furusat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6960" y="1358583"/>
            <a:ext cx="3835400" cy="1473200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35_955d_hometown\title-illustration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80255" y="481965"/>
            <a:ext cx="1600200" cy="1308100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１月作業\0111アスクル\AI\035_955d_hometown\title-nouzei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97768" y="1825625"/>
            <a:ext cx="1663700" cy="800100"/>
          </a:xfrm>
          <a:prstGeom prst="rect">
            <a:avLst/>
          </a:prstGeom>
          <a:noFill/>
        </p:spPr>
      </p:pic>
      <p:sp>
        <p:nvSpPr>
          <p:cNvPr id="63" name="テキスト ボックス 62"/>
          <p:cNvSpPr txBox="1"/>
          <p:nvPr/>
        </p:nvSpPr>
        <p:spPr>
          <a:xfrm>
            <a:off x="2990850" y="704850"/>
            <a:ext cx="1858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ＤＦＧ平成ゴシック体W9" pitchFamily="50" charset="-128"/>
                <a:ea typeface="ＤＦＧ平成ゴシック体W9" pitchFamily="50" charset="-128"/>
              </a:rPr>
              <a:t>アスクル村</a:t>
            </a:r>
            <a:endParaRPr kumimoji="1" lang="ja-JP" altLang="en-US" sz="28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 rot="553804">
            <a:off x="6096000" y="714375"/>
            <a:ext cx="123783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dirty="0">
                <a:latin typeface="ＤＦＧ平成ゴシック体W7" pitchFamily="50" charset="-128"/>
                <a:ea typeface="ＤＦＧ平成ゴシック体W7" pitchFamily="50" charset="-128"/>
              </a:rPr>
              <a:t>特典と</a:t>
            </a:r>
          </a:p>
          <a:p>
            <a:r>
              <a:rPr lang="ja-JP" altLang="en-US" sz="2100" dirty="0">
                <a:latin typeface="ＤＦＧ平成ゴシック体W7" pitchFamily="50" charset="-128"/>
                <a:ea typeface="ＤＦＧ平成ゴシック体W7" pitchFamily="50" charset="-128"/>
              </a:rPr>
              <a:t>使い道が</a:t>
            </a:r>
          </a:p>
          <a:p>
            <a:r>
              <a:rPr lang="ja-JP" altLang="en-US" sz="2100" dirty="0">
                <a:latin typeface="ＤＦＧ平成ゴシック体W7" pitchFamily="50" charset="-128"/>
                <a:ea typeface="ＤＦＧ平成ゴシック体W7" pitchFamily="50" charset="-128"/>
              </a:rPr>
              <a:t>選べる</a:t>
            </a:r>
            <a:endParaRPr kumimoji="1" lang="ja-JP" altLang="en-US" sz="21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990850" y="2667000"/>
            <a:ext cx="1830950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0" dirty="0">
                <a:latin typeface="ＤＦＧ平成ゴシック体W5" pitchFamily="50" charset="-128"/>
                <a:ea typeface="ＤＦＧ平成ゴシック体W5" pitchFamily="50" charset="-128"/>
              </a:rPr>
              <a:t>キャンペーン</a:t>
            </a:r>
            <a:endParaRPr kumimoji="1" lang="ja-JP" altLang="en-US" sz="255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304925" y="3190875"/>
            <a:ext cx="51700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2016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年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5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月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1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日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(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金）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〜2017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年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3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月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31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日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(</a:t>
            </a:r>
            <a:r>
              <a:rPr lang="ja-JP" altLang="en-US" sz="2100" dirty="0">
                <a:latin typeface="ＤＦＧ平成明朝体W9" pitchFamily="18" charset="-128"/>
                <a:ea typeface="ＤＦＧ平成明朝体W9" pitchFamily="18" charset="-128"/>
              </a:rPr>
              <a:t>木</a:t>
            </a:r>
            <a:r>
              <a:rPr lang="en-US" altLang="ja-JP" sz="2100" dirty="0">
                <a:latin typeface="ＤＦＧ平成明朝体W9" pitchFamily="18" charset="-128"/>
                <a:ea typeface="ＤＦＧ平成明朝体W9" pitchFamily="18" charset="-128"/>
              </a:rPr>
              <a:t>)</a:t>
            </a:r>
            <a:endParaRPr kumimoji="1" lang="ja-JP" altLang="en-US" sz="2100" dirty="0"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333500" y="3786609"/>
            <a:ext cx="5166799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50" dirty="0">
                <a:latin typeface="ＤＦＧ平成ゴシック体W5" pitchFamily="50" charset="-128"/>
                <a:ea typeface="ＤＦＧ平成ゴシック体W5" pitchFamily="50" charset="-128"/>
              </a:rPr>
              <a:t>キャンペーン中に寄付した方を対象に</a:t>
            </a:r>
            <a:endParaRPr kumimoji="1" lang="ja-JP" altLang="en-US" sz="255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28675" y="4164558"/>
            <a:ext cx="5950668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100" dirty="0">
                <a:solidFill>
                  <a:srgbClr val="C50018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抽選で特選福袋があたる！！</a:t>
            </a:r>
            <a:endParaRPr kumimoji="1" lang="ja-JP" altLang="en-US" sz="4100" dirty="0">
              <a:solidFill>
                <a:srgbClr val="C50018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81025" y="5062959"/>
            <a:ext cx="10166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選べる特典</a:t>
            </a:r>
            <a:endParaRPr kumimoji="1" lang="ja-JP" altLang="en-US" sz="135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 rot="21107218">
            <a:off x="1104633" y="5583202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寄付金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 rot="20912840">
            <a:off x="640100" y="5709759"/>
            <a:ext cx="1728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￥</a:t>
            </a:r>
            <a:r>
              <a:rPr lang="en-US" altLang="ja-JP" sz="2800" dirty="0">
                <a:latin typeface="ＤＦＧ平成ゴシック体W9" pitchFamily="50" charset="-128"/>
                <a:ea typeface="ＤＦＧ平成ゴシック体W9" pitchFamily="50" charset="-128"/>
              </a:rPr>
              <a:t>30,000</a:t>
            </a:r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以上</a:t>
            </a:r>
            <a:endParaRPr kumimoji="1" lang="ja-JP" altLang="en-US" sz="135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 rot="21107218">
            <a:off x="3324214" y="5583202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寄付金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 rot="20912840">
            <a:off x="2859681" y="5709759"/>
            <a:ext cx="1728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￥</a:t>
            </a:r>
            <a:r>
              <a:rPr lang="en-US" altLang="ja-JP" sz="2800" dirty="0">
                <a:latin typeface="ＤＦＧ平成ゴシック体W9" pitchFamily="50" charset="-128"/>
                <a:ea typeface="ＤＦＧ平成ゴシック体W9" pitchFamily="50" charset="-128"/>
              </a:rPr>
              <a:t>50,000</a:t>
            </a:r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以上</a:t>
            </a:r>
            <a:endParaRPr kumimoji="1" lang="ja-JP" altLang="en-US" sz="135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 rot="21107218">
            <a:off x="5648660" y="5583202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寄付金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 rot="20912840">
            <a:off x="5161871" y="5709759"/>
            <a:ext cx="1734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50" spc="-150" dirty="0">
                <a:latin typeface="ＤＦＧ平成ゴシック体W9" pitchFamily="50" charset="-128"/>
                <a:ea typeface="ＤＦＧ平成ゴシック体W9" pitchFamily="50" charset="-128"/>
              </a:rPr>
              <a:t>￥</a:t>
            </a:r>
            <a:r>
              <a:rPr lang="en-US" altLang="ja-JP" sz="2800" spc="-150" dirty="0">
                <a:latin typeface="ＤＦＧ平成ゴシック体W9" pitchFamily="50" charset="-128"/>
                <a:ea typeface="ＤＦＧ平成ゴシック体W9" pitchFamily="50" charset="-128"/>
              </a:rPr>
              <a:t>100,000</a:t>
            </a:r>
            <a:r>
              <a:rPr lang="ja-JP" altLang="en-US" sz="1350" spc="-150" dirty="0">
                <a:latin typeface="ＤＦＧ平成ゴシック体W9" pitchFamily="50" charset="-128"/>
                <a:ea typeface="ＤＦＧ平成ゴシック体W9" pitchFamily="50" charset="-128"/>
              </a:rPr>
              <a:t>以上</a:t>
            </a:r>
            <a:endParaRPr kumimoji="1" lang="ja-JP" altLang="en-US" sz="1350" spc="-15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745735" y="7768059"/>
            <a:ext cx="1754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ＤＦＧ平成ゴシック体W7" pitchFamily="50" charset="-128"/>
                <a:ea typeface="ＤＦＧ平成ゴシック体W7" pitchFamily="50" charset="-128"/>
              </a:rPr>
              <a:t>アスクル村産 新鮮野菜セット</a:t>
            </a:r>
            <a:endParaRPr kumimoji="1" lang="ja-JP" altLang="en-US" sz="1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197768" y="7768059"/>
            <a:ext cx="1492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ＤＦＧ平成ゴシック体W7" pitchFamily="50" charset="-128"/>
                <a:ea typeface="ＤＦＧ平成ゴシック体W7" pitchFamily="50" charset="-128"/>
              </a:rPr>
              <a:t>アスクル村産 白米</a:t>
            </a:r>
            <a:r>
              <a:rPr lang="en-US" altLang="ja-JP" sz="1000" dirty="0">
                <a:latin typeface="ＤＦＧ平成ゴシック体W7" pitchFamily="50" charset="-128"/>
                <a:ea typeface="ＤＦＧ平成ゴシック体W7" pitchFamily="50" charset="-128"/>
              </a:rPr>
              <a:t>10kg</a:t>
            </a:r>
            <a:endParaRPr kumimoji="1" lang="ja-JP" altLang="en-US" sz="1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376804" y="7768059"/>
            <a:ext cx="15199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>
                <a:latin typeface="ＤＦＧ平成ゴシック体W7" pitchFamily="50" charset="-128"/>
                <a:ea typeface="ＤＦＧ平成ゴシック体W7" pitchFamily="50" charset="-128"/>
              </a:rPr>
              <a:t>A5</a:t>
            </a:r>
            <a:r>
              <a:rPr lang="ja-JP" altLang="en-US" sz="1000" dirty="0">
                <a:latin typeface="ＤＦＧ平成ゴシック体W7" pitchFamily="50" charset="-128"/>
                <a:ea typeface="ＤＦＧ平成ゴシック体W7" pitchFamily="50" charset="-128"/>
              </a:rPr>
              <a:t>ランク 特選牛肉セット</a:t>
            </a:r>
            <a:endParaRPr kumimoji="1" lang="ja-JP" altLang="en-US" sz="1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81025" y="8406184"/>
            <a:ext cx="11753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50" dirty="0">
                <a:latin typeface="ＤＦＧ平成ゴシック体W9" pitchFamily="50" charset="-128"/>
                <a:ea typeface="ＤＦＧ平成ゴシック体W9" pitchFamily="50" charset="-128"/>
              </a:rPr>
              <a:t>選べる使い道</a:t>
            </a:r>
            <a:endParaRPr kumimoji="1" lang="ja-JP" altLang="en-US" sz="135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448519" y="8930059"/>
            <a:ext cx="1072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ＤＦＧ平成ゴシック体W7" pitchFamily="50" charset="-128"/>
                <a:ea typeface="ＤＦＧ平成ゴシック体W7" pitchFamily="50" charset="-128"/>
              </a:rPr>
              <a:t>里山づくり事業</a:t>
            </a:r>
            <a:endParaRPr kumimoji="1" lang="ja-JP" altLang="en-US" sz="10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193253" y="8930059"/>
            <a:ext cx="13965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050" dirty="0">
                <a:latin typeface="ＤＦＧ平成ゴシック体W7" pitchFamily="50" charset="-128"/>
                <a:ea typeface="ＤＦＧ平成ゴシック体W7" pitchFamily="50" charset="-128"/>
              </a:rPr>
              <a:t>天然記念物保護事業</a:t>
            </a:r>
            <a:endParaRPr kumimoji="1" lang="ja-JP" altLang="en-US" sz="10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250582" y="8930059"/>
            <a:ext cx="11192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ＤＦＧ平成ゴシック体W7" pitchFamily="50" charset="-128"/>
                <a:ea typeface="ＤＦＧ平成ゴシック体W7" pitchFamily="50" charset="-128"/>
              </a:rPr>
              <a:t>伝統芸能の普及</a:t>
            </a:r>
            <a:endParaRPr kumimoji="1" lang="ja-JP" altLang="en-US" sz="10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488594" y="9351813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050" dirty="0">
                <a:latin typeface="ＤＦＧ平成ゴシック体W7" pitchFamily="50" charset="-128"/>
                <a:ea typeface="ＤＦＧ平成ゴシック体W7" pitchFamily="50" charset="-128"/>
              </a:rPr>
              <a:t>観光振興事業</a:t>
            </a:r>
            <a:endParaRPr kumimoji="1" lang="ja-JP" altLang="en-US" sz="10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33516" y="9351813"/>
            <a:ext cx="11160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ＤＦＧ平成ゴシック体W7" pitchFamily="50" charset="-128"/>
                <a:ea typeface="ＤＦＧ平成ゴシック体W7" pitchFamily="50" charset="-128"/>
              </a:rPr>
              <a:t>子育て支援事業</a:t>
            </a:r>
            <a:endParaRPr kumimoji="1" lang="ja-JP" altLang="en-US" sz="10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067038" y="9351813"/>
            <a:ext cx="1486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>
                <a:latin typeface="ＤＦＧ平成ゴシック体W7" pitchFamily="50" charset="-128"/>
                <a:ea typeface="ＤＦＧ平成ゴシック体W7" pitchFamily="50" charset="-128"/>
              </a:rPr>
              <a:t>スポーツ選手育成事業</a:t>
            </a:r>
            <a:endParaRPr kumimoji="1" lang="ja-JP" altLang="en-US" sz="10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095500" y="10025434"/>
            <a:ext cx="779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ゴシック体W5" pitchFamily="50" charset="-128"/>
                <a:ea typeface="ＤＦＧ平成ゴシック体W5" pitchFamily="50" charset="-128"/>
              </a:rPr>
              <a:t>詳しくは</a:t>
            </a:r>
            <a:endParaRPr kumimoji="1" lang="ja-JP" altLang="en-US" sz="14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835473" y="9968284"/>
            <a:ext cx="288091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900" dirty="0">
                <a:latin typeface="ＤＦＧ平成ゴシック体W9" pitchFamily="50" charset="-128"/>
                <a:ea typeface="ＤＦＧ平成ゴシック体W9" pitchFamily="50" charset="-128"/>
              </a:rPr>
              <a:t>http://www.askult.com/</a:t>
            </a:r>
            <a:endParaRPr kumimoji="1" lang="ja-JP" altLang="en-US" sz="1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ＤＦＧ平成ゴシック体W5</vt:lpstr>
      <vt:lpstr>ＤＦＧ平成ゴシック体W7</vt:lpstr>
      <vt:lpstr>ＤＦＧ平成ゴシック体W9</vt:lpstr>
      <vt:lpstr>ＤＦＧ平成明朝体W9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2017-01-19T11:07:49Z</dcterms:created>
  <dcterms:modified xsi:type="dcterms:W3CDTF">2017-02-24T02:19:52Z</dcterms:modified>
</cp:coreProperties>
</file>