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0"/>
    <a:srgbClr val="33CCCC"/>
    <a:srgbClr val="77531E"/>
    <a:srgbClr val="C8152D"/>
    <a:srgbClr val="CC0000"/>
    <a:srgbClr val="CC3300"/>
    <a:srgbClr val="66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sp>
        <p:nvSpPr>
          <p:cNvPr id="56" name="正方形/長方形 55"/>
          <p:cNvSpPr/>
          <p:nvPr/>
        </p:nvSpPr>
        <p:spPr>
          <a:xfrm>
            <a:off x="868799" y="3247400"/>
            <a:ext cx="6012000" cy="279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r>
              <a:rPr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4470680" y="1346200"/>
            <a:ext cx="2463520" cy="863600"/>
            <a:chOff x="4470680" y="1346200"/>
            <a:chExt cx="2463520" cy="863600"/>
          </a:xfrm>
        </p:grpSpPr>
        <p:cxnSp>
          <p:nvCxnSpPr>
            <p:cNvPr id="5" name="直線コネクタ 4"/>
            <p:cNvCxnSpPr/>
            <p:nvPr/>
          </p:nvCxnSpPr>
          <p:spPr>
            <a:xfrm flipH="1">
              <a:off x="4470680" y="1346200"/>
              <a:ext cx="246278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フリーフォーム 6"/>
            <p:cNvSpPr/>
            <p:nvPr/>
          </p:nvSpPr>
          <p:spPr>
            <a:xfrm>
              <a:off x="4489450" y="2025650"/>
              <a:ext cx="2444750" cy="184150"/>
            </a:xfrm>
            <a:custGeom>
              <a:avLst/>
              <a:gdLst>
                <a:gd name="connsiteX0" fmla="*/ 0 w 2444750"/>
                <a:gd name="connsiteY0" fmla="*/ 0 h 184150"/>
                <a:gd name="connsiteX1" fmla="*/ 857250 w 2444750"/>
                <a:gd name="connsiteY1" fmla="*/ 0 h 184150"/>
                <a:gd name="connsiteX2" fmla="*/ 920750 w 2444750"/>
                <a:gd name="connsiteY2" fmla="*/ 184150 h 184150"/>
                <a:gd name="connsiteX3" fmla="*/ 1003300 w 2444750"/>
                <a:gd name="connsiteY3" fmla="*/ 6350 h 184150"/>
                <a:gd name="connsiteX4" fmla="*/ 2444750 w 2444750"/>
                <a:gd name="connsiteY4" fmla="*/ 63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0" h="184150">
                  <a:moveTo>
                    <a:pt x="0" y="0"/>
                  </a:moveTo>
                  <a:lnTo>
                    <a:pt x="857250" y="0"/>
                  </a:lnTo>
                  <a:lnTo>
                    <a:pt x="920750" y="184150"/>
                  </a:lnTo>
                  <a:lnTo>
                    <a:pt x="1003300" y="6350"/>
                  </a:lnTo>
                  <a:lnTo>
                    <a:pt x="2444750" y="63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857750" y="1406167"/>
              <a:ext cx="1828800" cy="57066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2200"/>
                </a:lnSpc>
              </a:pPr>
              <a:r>
                <a:rPr lang="zh-CN" altLang="en-US" sz="20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小学６年生</a:t>
              </a:r>
            </a:p>
            <a:p>
              <a:pPr algn="ctr" fontAlgn="ctr">
                <a:lnSpc>
                  <a:spcPts val="2200"/>
                </a:lnSpc>
              </a:pPr>
              <a:r>
                <a:rPr lang="zh-CN" altLang="en-US" sz="20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中学３年生対象</a:t>
              </a:r>
              <a:endPara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777875" y="1281256"/>
            <a:ext cx="6232525" cy="192360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7500"/>
              </a:lnSpc>
            </a:pPr>
            <a:r>
              <a:rPr lang="ja-JP" altLang="en-US" sz="6900" dirty="0">
                <a:solidFill>
                  <a:srgbClr val="00AEC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夏期講習</a:t>
            </a:r>
          </a:p>
          <a:p>
            <a:pPr fontAlgn="ctr">
              <a:lnSpc>
                <a:spcPts val="7500"/>
              </a:lnSpc>
            </a:pPr>
            <a:r>
              <a:rPr lang="ja-JP" altLang="en-US" sz="6900" spc="200" dirty="0">
                <a:solidFill>
                  <a:srgbClr val="00AEC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入塾募集します</a:t>
            </a:r>
            <a:r>
              <a:rPr lang="en-US" altLang="ja-JP" sz="6900" spc="200" dirty="0">
                <a:solidFill>
                  <a:srgbClr val="00AEC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</a:t>
            </a:r>
            <a:endParaRPr kumimoji="1" lang="ja-JP" altLang="en-US" sz="6900" spc="200" dirty="0">
              <a:solidFill>
                <a:srgbClr val="00AEC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820331" y="760857"/>
            <a:ext cx="6120396" cy="359665"/>
            <a:chOff x="820331" y="760857"/>
            <a:chExt cx="6120396" cy="359665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331" y="760857"/>
              <a:ext cx="6120396" cy="359665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1308381" y="808234"/>
              <a:ext cx="5149570" cy="2616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700" dirty="0">
                  <a:solidFill>
                    <a:srgbClr val="00B0F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１週間の集中講座 </a:t>
              </a:r>
              <a:r>
                <a:rPr lang="ja-JP" altLang="en-US" sz="1700" b="1" dirty="0">
                  <a:solidFill>
                    <a:srgbClr val="00B0F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│</a:t>
              </a:r>
              <a:r>
                <a:rPr lang="ja-JP" altLang="en-US" sz="1700" dirty="0">
                  <a:solidFill>
                    <a:srgbClr val="00B0F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７月２５日（火）～７月３１日（金）</a:t>
              </a: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3638551" y="3374352"/>
            <a:ext cx="3171824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2800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ひとりひとりに</a:t>
            </a:r>
          </a:p>
          <a:p>
            <a:pPr fontAlgn="ctr"/>
            <a:r>
              <a:rPr lang="ja-JP" altLang="en-US" sz="2800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オーダーメイド教育</a:t>
            </a:r>
            <a:endParaRPr kumimoji="1" lang="ja-JP" altLang="en-US" sz="2800" b="1" spc="-1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40959" y="6739443"/>
            <a:ext cx="1100136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000"/>
              </a:lnSpc>
            </a:pPr>
            <a:r>
              <a:rPr lang="ja-JP" altLang="en-US" sz="750" spc="-50" dirty="0">
                <a:latin typeface="+mn-ea"/>
              </a:rPr>
              <a:t>個人授業のため、わからない</a:t>
            </a:r>
            <a:r>
              <a:rPr lang="ja-JP" altLang="en-US" sz="750" spc="-20" dirty="0">
                <a:latin typeface="+mn-ea"/>
              </a:rPr>
              <a:t>箇所はすぐに質問ができるため</a:t>
            </a:r>
            <a:r>
              <a:rPr lang="ja-JP" altLang="en-US" sz="750" spc="-50" dirty="0">
                <a:latin typeface="+mn-ea"/>
              </a:rPr>
              <a:t>、授業内での理解量が</a:t>
            </a:r>
            <a:r>
              <a:rPr lang="ja-JP" altLang="en-US" sz="750" spc="-30" dirty="0">
                <a:latin typeface="+mn-ea"/>
              </a:rPr>
              <a:t>増えていました！</a:t>
            </a:r>
            <a:endParaRPr kumimoji="1" lang="ja-JP" altLang="en-US" sz="750" spc="-30" dirty="0">
              <a:latin typeface="+mn-ea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806825" y="6498427"/>
            <a:ext cx="1111250" cy="188123"/>
            <a:chOff x="3806825" y="6498427"/>
            <a:chExt cx="1111250" cy="188123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3840945" y="6498427"/>
              <a:ext cx="533411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900" dirty="0">
                  <a:latin typeface="+mn-ea"/>
                </a:rPr>
                <a:t>（小６：母）</a:t>
              </a:r>
            </a:p>
          </p:txBody>
        </p:sp>
        <p:cxnSp>
          <p:nvCxnSpPr>
            <p:cNvPr id="23" name="直線コネクタ 22"/>
            <p:cNvCxnSpPr/>
            <p:nvPr/>
          </p:nvCxnSpPr>
          <p:spPr>
            <a:xfrm flipH="1">
              <a:off x="3806825" y="6686550"/>
              <a:ext cx="111125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テキスト ボックス 24"/>
          <p:cNvSpPr txBox="1"/>
          <p:nvPr/>
        </p:nvSpPr>
        <p:spPr>
          <a:xfrm>
            <a:off x="5827891" y="6739443"/>
            <a:ext cx="108000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000"/>
              </a:lnSpc>
            </a:pPr>
            <a:r>
              <a:rPr lang="ja-JP" altLang="en-US" sz="750" spc="-50" dirty="0">
                <a:latin typeface="+mn-ea"/>
              </a:rPr>
              <a:t>苦手な箇所を重点的に教え</a:t>
            </a:r>
            <a:r>
              <a:rPr lang="ja-JP" altLang="en-US" sz="750" dirty="0">
                <a:latin typeface="+mn-ea"/>
              </a:rPr>
              <a:t>てもらえるため</a:t>
            </a:r>
            <a:r>
              <a:rPr lang="ja-JP" altLang="en-US" sz="750" spc="-50" dirty="0">
                <a:latin typeface="+mn-ea"/>
              </a:rPr>
              <a:t>、弱点を克服</a:t>
            </a:r>
            <a:r>
              <a:rPr lang="ja-JP" altLang="en-US" sz="750" dirty="0">
                <a:latin typeface="+mn-ea"/>
              </a:rPr>
              <a:t>することができました</a:t>
            </a:r>
            <a:r>
              <a:rPr lang="en-US" altLang="ja-JP" sz="750" dirty="0">
                <a:latin typeface="+mn-ea"/>
              </a:rPr>
              <a:t>!</a:t>
            </a:r>
            <a:endParaRPr lang="ja-JP" altLang="en-US" sz="750" dirty="0">
              <a:latin typeface="+mn-ea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793757" y="6498427"/>
            <a:ext cx="1111250" cy="188123"/>
            <a:chOff x="5793757" y="6498427"/>
            <a:chExt cx="1111250" cy="188123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5827877" y="6498427"/>
              <a:ext cx="83644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900" spc="-40" dirty="0">
                  <a:latin typeface="+mn-ea"/>
                </a:rPr>
                <a:t>（中３：生徒本人）</a:t>
              </a:r>
              <a:endParaRPr kumimoji="1" lang="ja-JP" altLang="en-US" sz="900" spc="-40" dirty="0">
                <a:latin typeface="+mn-ea"/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 flipH="1">
              <a:off x="5793757" y="6686550"/>
              <a:ext cx="111125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グループ化 37"/>
          <p:cNvGrpSpPr/>
          <p:nvPr/>
        </p:nvGrpSpPr>
        <p:grpSpPr>
          <a:xfrm>
            <a:off x="3215170" y="6143619"/>
            <a:ext cx="3718299" cy="237435"/>
            <a:chOff x="3215170" y="6143619"/>
            <a:chExt cx="3718299" cy="237435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3215170" y="6143619"/>
              <a:ext cx="1037743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ja-JP" altLang="en-US" sz="1400" dirty="0">
                  <a:solidFill>
                    <a:srgbClr val="00AEC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お客様の声</a:t>
              </a:r>
              <a:endParaRPr kumimoji="1" lang="ja-JP" altLang="en-US" sz="1400" dirty="0">
                <a:solidFill>
                  <a:srgbClr val="00AE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>
            <a:xfrm flipH="1">
              <a:off x="3215170" y="6381054"/>
              <a:ext cx="3718299" cy="0"/>
            </a:xfrm>
            <a:prstGeom prst="line">
              <a:avLst/>
            </a:prstGeom>
            <a:ln w="25400">
              <a:solidFill>
                <a:srgbClr val="00AE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正方形/長方形 28"/>
          <p:cNvSpPr/>
          <p:nvPr/>
        </p:nvSpPr>
        <p:spPr>
          <a:xfrm>
            <a:off x="870814" y="6146567"/>
            <a:ext cx="2186711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spc="-100" dirty="0">
                <a:latin typeface="+mn-ea"/>
              </a:rPr>
              <a:t>それぞれの生徒に合わせた</a:t>
            </a:r>
          </a:p>
          <a:p>
            <a:pPr>
              <a:lnSpc>
                <a:spcPts val="2100"/>
              </a:lnSpc>
            </a:pPr>
            <a:r>
              <a:rPr lang="ja-JP" altLang="en-US" sz="1400" spc="-50" dirty="0">
                <a:latin typeface="+mn-ea"/>
              </a:rPr>
              <a:t>カリキュラムを組み、</a:t>
            </a:r>
          </a:p>
          <a:p>
            <a:pPr>
              <a:lnSpc>
                <a:spcPts val="2100"/>
              </a:lnSpc>
            </a:pPr>
            <a:r>
              <a:rPr lang="ja-JP" altLang="en-US" sz="1400" spc="-100" dirty="0">
                <a:latin typeface="+mn-ea"/>
              </a:rPr>
              <a:t>当塾独自の教材を使いながら、</a:t>
            </a:r>
          </a:p>
          <a:p>
            <a:pPr>
              <a:lnSpc>
                <a:spcPts val="2100"/>
              </a:lnSpc>
            </a:pPr>
            <a:r>
              <a:rPr lang="ja-JP" altLang="en-US" sz="1400" spc="-20" dirty="0">
                <a:latin typeface="+mn-ea"/>
              </a:rPr>
              <a:t>楽しく授業が受けられます</a:t>
            </a:r>
            <a:r>
              <a:rPr lang="en-US" altLang="ja-JP" sz="1400" spc="-20" dirty="0">
                <a:latin typeface="+mn-ea"/>
              </a:rPr>
              <a:t>!</a:t>
            </a:r>
            <a:endParaRPr lang="ja-JP" altLang="en-US" sz="1400" spc="-20" dirty="0">
              <a:latin typeface="+mn-ea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930" y="6510215"/>
            <a:ext cx="612649" cy="71932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741" y="6510215"/>
            <a:ext cx="612649" cy="719329"/>
          </a:xfrm>
          <a:prstGeom prst="rect">
            <a:avLst/>
          </a:prstGeom>
        </p:spPr>
      </p:pic>
      <p:grpSp>
        <p:nvGrpSpPr>
          <p:cNvPr id="53" name="グループ化 52"/>
          <p:cNvGrpSpPr/>
          <p:nvPr/>
        </p:nvGrpSpPr>
        <p:grpSpPr>
          <a:xfrm>
            <a:off x="641622" y="7478254"/>
            <a:ext cx="3069342" cy="1307595"/>
            <a:chOff x="641622" y="7478254"/>
            <a:chExt cx="3069342" cy="1307595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622" y="7478254"/>
              <a:ext cx="3069342" cy="1307595"/>
            </a:xfrm>
            <a:prstGeom prst="rect">
              <a:avLst/>
            </a:prstGeom>
          </p:spPr>
        </p:pic>
        <p:sp>
          <p:nvSpPr>
            <p:cNvPr id="34" name="正方形/長方形 33"/>
            <p:cNvSpPr/>
            <p:nvPr/>
          </p:nvSpPr>
          <p:spPr>
            <a:xfrm>
              <a:off x="831663" y="8151002"/>
              <a:ext cx="921727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</a:t>
              </a: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授業：</a:t>
              </a:r>
              <a:r>
                <a:rPr lang="en-US" altLang="ja-JP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60</a:t>
              </a: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分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1985963" y="7955353"/>
              <a:ext cx="1620837" cy="61555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4800"/>
                </a:lnSpc>
              </a:pPr>
              <a:r>
                <a:rPr lang="en-US" altLang="ja-JP" sz="34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3,000</a:t>
              </a:r>
              <a:r>
                <a:rPr lang="ja-JP" altLang="en-US" sz="24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円</a:t>
              </a:r>
              <a:endPara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419818" y="8555347"/>
              <a:ext cx="1683153" cy="13080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850" dirty="0">
                  <a:solidFill>
                    <a:srgbClr val="E61B27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1</a:t>
              </a:r>
              <a:r>
                <a:rPr lang="ja-JP" altLang="en-US" sz="850" dirty="0">
                  <a:solidFill>
                    <a:srgbClr val="E61B27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授業からでも受け付けています</a:t>
              </a:r>
              <a:r>
                <a:rPr lang="ja-JP" altLang="en-US" sz="800" dirty="0">
                  <a:solidFill>
                    <a:srgbClr val="E61B27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　</a:t>
              </a: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1155700" y="7558760"/>
              <a:ext cx="2050580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21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小学６年生</a:t>
              </a: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4060347" y="7478253"/>
            <a:ext cx="3069342" cy="1307595"/>
            <a:chOff x="4060347" y="7478253"/>
            <a:chExt cx="3069342" cy="1307595"/>
          </a:xfrm>
        </p:grpSpPr>
        <p:pic>
          <p:nvPicPr>
            <p:cNvPr id="52" name="図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0347" y="7478253"/>
              <a:ext cx="3069342" cy="1307595"/>
            </a:xfrm>
            <a:prstGeom prst="rect">
              <a:avLst/>
            </a:prstGeom>
          </p:spPr>
        </p:pic>
        <p:sp>
          <p:nvSpPr>
            <p:cNvPr id="41" name="正方形/長方形 40"/>
            <p:cNvSpPr/>
            <p:nvPr/>
          </p:nvSpPr>
          <p:spPr>
            <a:xfrm>
              <a:off x="4247972" y="8151002"/>
              <a:ext cx="921727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</a:t>
              </a: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授業：</a:t>
              </a:r>
              <a:r>
                <a:rPr lang="en-US" altLang="ja-JP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90</a:t>
              </a: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分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402272" y="7955353"/>
              <a:ext cx="1620837" cy="61555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4800"/>
                </a:lnSpc>
              </a:pPr>
              <a:r>
                <a:rPr lang="en-US" altLang="ja-JP" sz="34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4,000</a:t>
              </a:r>
              <a:r>
                <a:rPr lang="ja-JP" altLang="en-US" sz="24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円</a:t>
              </a:r>
              <a:endPara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4836127" y="8555347"/>
              <a:ext cx="1683153" cy="13080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850" dirty="0">
                  <a:solidFill>
                    <a:srgbClr val="E61B27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1</a:t>
              </a:r>
              <a:r>
                <a:rPr lang="ja-JP" altLang="en-US" sz="850" dirty="0">
                  <a:solidFill>
                    <a:srgbClr val="E61B27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授業からでも受け付けています</a:t>
              </a:r>
              <a:r>
                <a:rPr lang="ja-JP" altLang="en-US" sz="800" dirty="0">
                  <a:solidFill>
                    <a:srgbClr val="E61B27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　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572009" y="7558760"/>
              <a:ext cx="2050580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21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中学３年生</a:t>
              </a:r>
            </a:p>
          </p:txBody>
        </p:sp>
      </p:grpSp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992" y="9975818"/>
            <a:ext cx="265177" cy="265177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1698546" y="9033070"/>
            <a:ext cx="2763257" cy="8386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安心の個別指導</a:t>
            </a:r>
            <a:endParaRPr lang="en-US" altLang="zh-TW" sz="4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3600"/>
              </a:lnSpc>
              <a:spcBef>
                <a:spcPts val="500"/>
              </a:spcBef>
            </a:pPr>
            <a:r>
              <a:rPr lang="zh-TW" altLang="en-US" sz="2800" spc="-12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2800" spc="-12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800" spc="2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お申込み・お問い合わせは下記の電話番号までご連絡ください</a:t>
            </a:r>
            <a:endParaRPr lang="ja-JP" altLang="en-US" sz="800" b="1" spc="-1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049820" y="9868198"/>
            <a:ext cx="2515839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b="1" spc="-1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</a:t>
            </a:r>
            <a:r>
              <a:rPr lang="en-US" altLang="ja-JP" sz="2900" b="1" spc="-140" dirty="0">
                <a:latin typeface="Century Gothic" panose="020B0502020202020204" pitchFamily="34" charset="0"/>
                <a:ea typeface="HGP創英角ｺﾞｼｯｸUB" panose="020B0900000000000000" pitchFamily="50" charset="-128"/>
              </a:rPr>
              <a:t>-</a:t>
            </a:r>
            <a:r>
              <a:rPr lang="en-US" altLang="ja-JP" sz="2900" b="1" spc="-1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1234</a:t>
            </a:r>
            <a:r>
              <a:rPr lang="en-US" altLang="ja-JP" sz="2900" b="1" spc="-140" dirty="0">
                <a:latin typeface="Century Gothic" panose="020B0502020202020204" pitchFamily="34" charset="0"/>
                <a:ea typeface="HGP創英角ｺﾞｼｯｸUB" panose="020B0900000000000000" pitchFamily="50" charset="-128"/>
              </a:rPr>
              <a:t>-</a:t>
            </a:r>
            <a:r>
              <a:rPr lang="en-US" altLang="ja-JP" sz="2900" b="1" spc="-1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1111</a:t>
            </a:r>
            <a:endParaRPr lang="ja-JP" altLang="en-US" sz="2900" b="1" spc="-14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977908" y="9077337"/>
            <a:ext cx="2124000" cy="11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" y="8823949"/>
            <a:ext cx="1639827" cy="208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2017-01-23T02:13:43Z</dcterms:created>
  <dcterms:modified xsi:type="dcterms:W3CDTF">2017-02-24T02:23:08Z</dcterms:modified>
</cp:coreProperties>
</file>