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  <a:srgbClr val="E50011"/>
    <a:srgbClr val="CC3300"/>
    <a:srgbClr val="0099FF"/>
    <a:srgbClr val="77531E"/>
    <a:srgbClr val="C8152D"/>
    <a:srgbClr val="CC0000"/>
    <a:srgbClr val="663300"/>
    <a:srgbClr val="996633"/>
    <a:srgbClr val="FFFF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150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図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" y="0"/>
            <a:ext cx="7776000" cy="10909566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0231" y="6336657"/>
            <a:ext cx="3276607" cy="302362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94" y="6336657"/>
            <a:ext cx="3276607" cy="3023622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" y="2548812"/>
            <a:ext cx="7775464" cy="719329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235" y="3850992"/>
            <a:ext cx="2161036" cy="2161036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76" y="509781"/>
            <a:ext cx="1432563" cy="1746508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339" y="476253"/>
            <a:ext cx="5285243" cy="1856236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309" y="1529994"/>
            <a:ext cx="880874" cy="880874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020078" y="2710367"/>
            <a:ext cx="5713102" cy="52322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ja-JP" altLang="en-US" sz="3400" b="1" spc="20" dirty="0">
                <a:solidFill>
                  <a:srgbClr val="0099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多様な人材が企業を変え</a:t>
            </a:r>
            <a:r>
              <a:rPr lang="ja-JP" altLang="en-US" sz="3400" b="1" spc="300" dirty="0">
                <a:solidFill>
                  <a:srgbClr val="0099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る</a:t>
            </a:r>
            <a:r>
              <a:rPr lang="en-US" altLang="ja-JP" sz="3400" b="1" spc="300" dirty="0">
                <a:solidFill>
                  <a:srgbClr val="0099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r>
              <a:rPr lang="en-US" altLang="ja-JP" sz="3400" b="1" dirty="0">
                <a:solidFill>
                  <a:srgbClr val="0099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lang="ja-JP" altLang="en-US" sz="3400" b="1" dirty="0">
              <a:solidFill>
                <a:srgbClr val="0099F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50240" y="873530"/>
            <a:ext cx="936000" cy="306000"/>
          </a:xfrm>
          <a:prstGeom prst="rect">
            <a:avLst/>
          </a:prstGeom>
          <a:solidFill>
            <a:srgbClr val="00B0F0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 fontAlgn="ctr"/>
            <a:r>
              <a:rPr lang="ja-JP" altLang="en-US" sz="1600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第</a:t>
            </a:r>
            <a:r>
              <a:rPr lang="en-US" altLang="ja-JP" sz="1600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5</a:t>
            </a:r>
            <a:r>
              <a:rPr lang="ja-JP" altLang="en-US" sz="1600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回</a:t>
            </a:r>
            <a:endParaRPr kumimoji="1" lang="ja-JP" altLang="en-US" sz="1600" dirty="0">
              <a:solidFill>
                <a:schemeClr val="bg1"/>
              </a:solidFill>
              <a:latin typeface="+mj-ea"/>
              <a:ea typeface="+mj-ea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04788" y="1223477"/>
            <a:ext cx="1003032" cy="80791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ja-JP" altLang="en-US" sz="2000" dirty="0">
                <a:solidFill>
                  <a:srgbClr val="00B0F0"/>
                </a:solidFill>
                <a:latin typeface="+mj-ea"/>
                <a:ea typeface="+mj-ea"/>
                <a:cs typeface="メイリオ" panose="020B0604030504040204" pitchFamily="50" charset="-128"/>
              </a:rPr>
              <a:t>アスクル</a:t>
            </a:r>
          </a:p>
          <a:p>
            <a:pPr algn="ctr">
              <a:lnSpc>
                <a:spcPts val="2100"/>
              </a:lnSpc>
            </a:pPr>
            <a:r>
              <a:rPr lang="ja-JP" altLang="en-US" sz="2000" dirty="0">
                <a:solidFill>
                  <a:srgbClr val="00B0F0"/>
                </a:solidFill>
                <a:latin typeface="+mj-ea"/>
                <a:ea typeface="+mj-ea"/>
                <a:cs typeface="メイリオ" panose="020B0604030504040204" pitchFamily="50" charset="-128"/>
              </a:rPr>
              <a:t>ビジネス</a:t>
            </a:r>
          </a:p>
          <a:p>
            <a:pPr algn="ctr">
              <a:lnSpc>
                <a:spcPts val="2100"/>
              </a:lnSpc>
            </a:pPr>
            <a:r>
              <a:rPr lang="ja-JP" altLang="en-US" sz="2000" dirty="0">
                <a:solidFill>
                  <a:srgbClr val="00B0F0"/>
                </a:solidFill>
                <a:latin typeface="+mj-ea"/>
                <a:ea typeface="+mj-ea"/>
                <a:cs typeface="メイリオ" panose="020B0604030504040204" pitchFamily="50" charset="-128"/>
              </a:rPr>
              <a:t>セミナー</a:t>
            </a:r>
            <a:endParaRPr kumimoji="1" lang="ja-JP" altLang="en-US" sz="2000" dirty="0">
              <a:solidFill>
                <a:srgbClr val="00B0F0"/>
              </a:solidFill>
              <a:latin typeface="+mj-ea"/>
              <a:ea typeface="+mj-ea"/>
              <a:cs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6565" y="3895335"/>
            <a:ext cx="720000" cy="288000"/>
          </a:xfrm>
          <a:prstGeom prst="rect">
            <a:avLst/>
          </a:prstGeom>
          <a:solidFill>
            <a:srgbClr val="0099FF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 fontAlgn="ctr"/>
            <a:r>
              <a:rPr lang="ja-JP" altLang="en-US" sz="1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 panose="020B0604030504040204" pitchFamily="50" charset="-128"/>
              </a:rPr>
              <a:t>日 時</a:t>
            </a:r>
            <a:endParaRPr kumimoji="1" lang="ja-JP" altLang="en-US" sz="16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56565" y="4863710"/>
            <a:ext cx="720000" cy="288000"/>
          </a:xfrm>
          <a:prstGeom prst="rect">
            <a:avLst/>
          </a:prstGeom>
          <a:solidFill>
            <a:srgbClr val="0099FF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 fontAlgn="ctr"/>
            <a:r>
              <a:rPr lang="ja-JP" altLang="en-US" sz="1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 panose="020B0604030504040204" pitchFamily="50" charset="-128"/>
              </a:rPr>
              <a:t>会 場</a:t>
            </a:r>
            <a:endParaRPr kumimoji="1" lang="ja-JP" altLang="en-US" sz="16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6565" y="5749535"/>
            <a:ext cx="720000" cy="288000"/>
          </a:xfrm>
          <a:prstGeom prst="rect">
            <a:avLst/>
          </a:prstGeom>
          <a:solidFill>
            <a:srgbClr val="0099FF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 fontAlgn="ctr"/>
            <a:r>
              <a:rPr lang="ja-JP" altLang="en-US" sz="1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 panose="020B0604030504040204" pitchFamily="50" charset="-128"/>
              </a:rPr>
              <a:t>定 員</a:t>
            </a:r>
            <a:endParaRPr kumimoji="1" lang="ja-JP" altLang="en-US" sz="16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346266" y="5722791"/>
            <a:ext cx="2187509" cy="44627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>
              <a:spcBef>
                <a:spcPts val="50"/>
              </a:spcBef>
            </a:pPr>
            <a:r>
              <a:rPr lang="ja-JP" altLang="en-US" sz="29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先着</a:t>
            </a:r>
            <a:r>
              <a:rPr lang="en-US" altLang="ja-JP" sz="29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50</a:t>
            </a:r>
            <a:r>
              <a:rPr lang="ja-JP" altLang="en-US" sz="29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名様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64298" y="9652396"/>
            <a:ext cx="4132868" cy="59247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ja-JP" altLang="en-US" sz="1450" spc="50" dirty="0"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お問い合わせ・お申込み</a:t>
            </a:r>
          </a:p>
          <a:p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 panose="020B0604030504040204" pitchFamily="50" charset="-128"/>
              </a:rPr>
              <a:t>アスクルビジネスセミナー事務局</a:t>
            </a:r>
            <a:endParaRPr kumimoji="1" lang="ja-JP" altLang="en-US" sz="2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106370" y="9598577"/>
            <a:ext cx="2325512" cy="6924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ja-JP" sz="2200" b="1" dirty="0">
                <a:latin typeface="Vrinda" panose="020B0502040204020203" pitchFamily="34" charset="0"/>
                <a:ea typeface="メイリオ" panose="020B0604030504040204" pitchFamily="50" charset="-128"/>
                <a:cs typeface="Vrinda" panose="020B0502040204020203" pitchFamily="34" charset="0"/>
              </a:rPr>
              <a:t>TEL 03-1234-1111</a:t>
            </a:r>
          </a:p>
          <a:p>
            <a:pPr>
              <a:lnSpc>
                <a:spcPts val="1400"/>
              </a:lnSpc>
            </a:pPr>
            <a:r>
              <a:rPr lang="en-US" altLang="ja-JP" sz="1800" b="1" dirty="0">
                <a:latin typeface="Vrinda" panose="020B0502040204020203" pitchFamily="34" charset="0"/>
                <a:ea typeface="メイリオ" panose="020B0604030504040204" pitchFamily="50" charset="-128"/>
                <a:cs typeface="Vrinda" panose="020B0502040204020203" pitchFamily="34" charset="0"/>
              </a:rPr>
              <a:t>MAIL </a:t>
            </a:r>
            <a:r>
              <a:rPr lang="en-US" altLang="ja-JP" sz="1200" b="1" dirty="0">
                <a:latin typeface="Vrinda" panose="020B0502040204020203" pitchFamily="34" charset="0"/>
                <a:ea typeface="メイリオ" panose="020B0604030504040204" pitchFamily="50" charset="-128"/>
                <a:cs typeface="Vrinda" panose="020B0502040204020203" pitchFamily="34" charset="0"/>
              </a:rPr>
              <a:t>××××</a:t>
            </a:r>
            <a:r>
              <a:rPr lang="ja-JP" altLang="en-US" sz="1800" b="1" dirty="0">
                <a:latin typeface="Vrinda" panose="020B0502040204020203" pitchFamily="34" charset="0"/>
                <a:ea typeface="メイリオ" panose="020B0604030504040204" pitchFamily="50" charset="-128"/>
                <a:cs typeface="Vrinda" panose="020B0502040204020203" pitchFamily="34" charset="0"/>
              </a:rPr>
              <a:t>＠</a:t>
            </a:r>
            <a:r>
              <a:rPr lang="en-US" altLang="ja-JP" sz="1200" b="1" dirty="0">
                <a:latin typeface="Vrinda" panose="020B0502040204020203" pitchFamily="34" charset="0"/>
                <a:ea typeface="メイリオ" panose="020B0604030504040204" pitchFamily="50" charset="-128"/>
                <a:cs typeface="Vrinda" panose="020B0502040204020203" pitchFamily="34" charset="0"/>
              </a:rPr>
              <a:t>××××</a:t>
            </a:r>
          </a:p>
          <a:p>
            <a:pPr>
              <a:lnSpc>
                <a:spcPts val="1800"/>
              </a:lnSpc>
            </a:pPr>
            <a:r>
              <a:rPr lang="en-US" altLang="ja-JP" sz="1800" b="1" dirty="0">
                <a:latin typeface="Vrinda" panose="020B0502040204020203" pitchFamily="34" charset="0"/>
                <a:ea typeface="メイリオ" panose="020B0604030504040204" pitchFamily="50" charset="-128"/>
                <a:cs typeface="Vrinda" panose="020B0502040204020203" pitchFamily="34" charset="0"/>
              </a:rPr>
              <a:t>URL http://askult.com/</a:t>
            </a:r>
            <a:endParaRPr kumimoji="1" lang="ja-JP" altLang="en-US" sz="1800" b="1" dirty="0">
              <a:latin typeface="Vrinda" panose="020B0502040204020203" pitchFamily="34" charset="0"/>
              <a:ea typeface="メイリオ" panose="020B0604030504040204" pitchFamily="50" charset="-128"/>
              <a:cs typeface="Vrinda" panose="020B0502040204020203" pitchFamily="34" charset="0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1336741" y="3740685"/>
            <a:ext cx="4111559" cy="987450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fontAlgn="base">
              <a:lnSpc>
                <a:spcPts val="4800"/>
              </a:lnSpc>
            </a:pPr>
            <a:r>
              <a:rPr lang="en-US" altLang="ja-JP" sz="3000" b="1" dirty="0">
                <a:solidFill>
                  <a:srgbClr val="E5001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2017</a:t>
            </a:r>
            <a:r>
              <a:rPr lang="ja-JP" altLang="en-US" sz="3000" b="1" dirty="0">
                <a:solidFill>
                  <a:srgbClr val="E5001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</a:t>
            </a:r>
            <a:r>
              <a:rPr lang="en-US" altLang="ja-JP" sz="4800" b="1" dirty="0">
                <a:solidFill>
                  <a:srgbClr val="E5001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  <a:r>
              <a:rPr lang="ja-JP" altLang="en-US" sz="3000" b="1" dirty="0">
                <a:solidFill>
                  <a:srgbClr val="E5001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r>
              <a:rPr lang="en-US" altLang="ja-JP" sz="4800" b="1" dirty="0">
                <a:solidFill>
                  <a:srgbClr val="E5001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</a:t>
            </a:r>
            <a:r>
              <a:rPr lang="ja-JP" altLang="en-US" sz="3000" b="1" spc="-800" dirty="0">
                <a:solidFill>
                  <a:srgbClr val="E5001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</a:t>
            </a:r>
            <a:r>
              <a:rPr lang="ja-JP" altLang="en-US" sz="3000" b="1" dirty="0">
                <a:solidFill>
                  <a:srgbClr val="E5001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（金）</a:t>
            </a:r>
            <a:endParaRPr lang="en-US" altLang="ja-JP" sz="3000" b="1" dirty="0">
              <a:solidFill>
                <a:srgbClr val="E5001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ts val="2900"/>
              </a:lnSpc>
            </a:pPr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14:30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16:30</a:t>
            </a:r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1210471" y="4815401"/>
            <a:ext cx="3693124" cy="782265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>
              <a:spcBef>
                <a:spcPts val="50"/>
              </a:spcBef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2800" b="1" spc="1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アスクル会議室</a:t>
            </a:r>
            <a:endParaRPr lang="en-US" altLang="ja-JP" sz="2800" b="1" spc="12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ts val="2500"/>
              </a:lnSpc>
              <a:spcBef>
                <a:spcPts val="50"/>
              </a:spcBef>
            </a:pPr>
            <a:r>
              <a:rPr lang="ja-JP" altLang="en-US" sz="2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（東京都江東区豊洲</a:t>
            </a:r>
            <a:r>
              <a:rPr lang="en-US" altLang="ja-JP" sz="2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3-2-3</a:t>
            </a:r>
            <a:r>
              <a:rPr lang="ja-JP" altLang="en-US" sz="2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 rot="634271">
            <a:off x="5468246" y="4377917"/>
            <a:ext cx="1498600" cy="1239689"/>
          </a:xfrm>
          <a:prstGeom prst="rect">
            <a:avLst/>
          </a:prstGeom>
          <a:noFill/>
        </p:spPr>
        <p:txBody>
          <a:bodyPr wrap="square" lIns="0" tIns="72000" rIns="0" bIns="0" rtlCol="0" anchor="ctr" anchorCtr="0">
            <a:spAutoFit/>
          </a:bodyPr>
          <a:lstStyle/>
          <a:p>
            <a:pPr algn="ctr">
              <a:lnSpc>
                <a:spcPts val="3600"/>
              </a:lnSpc>
            </a:pPr>
            <a:r>
              <a:rPr lang="ja-JP" altLang="en-US" sz="33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参加費</a:t>
            </a:r>
            <a:endParaRPr lang="en-US" altLang="ja-JP" sz="33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>
              <a:lnSpc>
                <a:spcPts val="5500"/>
              </a:lnSpc>
            </a:pPr>
            <a:r>
              <a:rPr lang="ja-JP" altLang="en-US" sz="5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無料</a:t>
            </a:r>
            <a:endParaRPr kumimoji="1" lang="ja-JP" altLang="en-US" sz="5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2084950" y="6355707"/>
            <a:ext cx="827150" cy="369332"/>
          </a:xfrm>
          <a:prstGeom prst="rect">
            <a:avLst/>
          </a:prstGeom>
        </p:spPr>
        <p:txBody>
          <a:bodyPr wrap="none" lIns="0" rIns="0" bIns="0" anchor="ctr" anchorCtr="0">
            <a:spAutoFit/>
          </a:bodyPr>
          <a:lstStyle/>
          <a:p>
            <a:pPr fontAlgn="ctr"/>
            <a:r>
              <a:rPr lang="zh-TW" altLang="en-US" sz="2100" b="1" spc="50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講</a:t>
            </a:r>
            <a:r>
              <a:rPr lang="ja-JP" altLang="en-US" sz="2100" b="1" spc="50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zh-TW" altLang="en-US" sz="2100" b="1" spc="50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演</a:t>
            </a:r>
            <a:endParaRPr lang="ja-JP" altLang="en-US" sz="2100" b="1" spc="50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59408" y="6847324"/>
            <a:ext cx="2575955" cy="1124273"/>
          </a:xfrm>
          <a:prstGeom prst="rect">
            <a:avLst/>
          </a:prstGeom>
          <a:noFill/>
        </p:spPr>
        <p:txBody>
          <a:bodyPr wrap="square" lIns="0" tIns="72000" rIns="0" bIns="0" rtlCol="0" anchor="ctr" anchorCtr="0">
            <a:spAutoFit/>
          </a:bodyPr>
          <a:lstStyle/>
          <a:p>
            <a:pPr algn="ctr" fontAlgn="ctr">
              <a:lnSpc>
                <a:spcPts val="2700"/>
              </a:lnSpc>
            </a:pPr>
            <a:r>
              <a:rPr lang="ja-JP" altLang="en-US" sz="2800" b="1" spc="-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ダイバーシティ</a:t>
            </a:r>
            <a:endParaRPr lang="en-US" altLang="ja-JP" sz="2800" b="1" spc="-3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ctr">
              <a:lnSpc>
                <a:spcPts val="2900"/>
              </a:lnSpc>
            </a:pPr>
            <a:r>
              <a:rPr lang="ja-JP" altLang="en-US" sz="2800" b="1" spc="-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経営の必要性</a:t>
            </a:r>
            <a:endParaRPr lang="en-US" altLang="ja-JP" sz="2800" b="1" spc="-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ctr">
              <a:lnSpc>
                <a:spcPts val="2500"/>
              </a:lnSpc>
            </a:pPr>
            <a:r>
              <a:rPr lang="en-US" altLang="ja-JP" sz="22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14:30</a:t>
            </a:r>
            <a:r>
              <a:rPr lang="ja-JP" altLang="en-US" sz="22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lang="en-US" altLang="ja-JP" sz="22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15:30</a:t>
            </a:r>
            <a:endParaRPr kumimoji="1" lang="ja-JP" altLang="en-US" sz="2200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26427" y="8377313"/>
            <a:ext cx="1016636" cy="39754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1000"/>
              </a:lnSpc>
            </a:pPr>
            <a:r>
              <a:rPr lang="ja-JP" altLang="en-US" sz="7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講師</a:t>
            </a:r>
            <a:endParaRPr lang="en-US" altLang="ja-JP" sz="70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  <a:p>
            <a:pPr>
              <a:lnSpc>
                <a:spcPts val="14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明日 来江</a:t>
            </a:r>
          </a:p>
          <a:p>
            <a:pPr>
              <a:lnSpc>
                <a:spcPts val="700"/>
              </a:lnSpc>
            </a:pPr>
            <a:r>
              <a:rPr lang="en-US" altLang="ja-JP" sz="700" spc="-8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(</a:t>
            </a:r>
            <a:r>
              <a:rPr lang="ja-JP" altLang="en-US" sz="700" spc="-8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ビジネスコンサルタント</a:t>
            </a:r>
            <a:r>
              <a:rPr lang="en-US" altLang="ja-JP" sz="700" spc="-8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)</a:t>
            </a:r>
            <a:endParaRPr kumimoji="1" lang="ja-JP" altLang="en-US" sz="700" spc="-8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1167876" y="6408774"/>
            <a:ext cx="768098" cy="316993"/>
            <a:chOff x="526526" y="6415124"/>
            <a:chExt cx="768098" cy="316993"/>
          </a:xfrm>
        </p:grpSpPr>
        <p:pic>
          <p:nvPicPr>
            <p:cNvPr id="30" name="図 29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526" y="6415124"/>
              <a:ext cx="768098" cy="316993"/>
            </a:xfrm>
            <a:prstGeom prst="rect">
              <a:avLst/>
            </a:prstGeom>
          </p:spPr>
        </p:pic>
        <p:sp>
          <p:nvSpPr>
            <p:cNvPr id="21" name="テキスト ボックス 20"/>
            <p:cNvSpPr txBox="1"/>
            <p:nvPr/>
          </p:nvSpPr>
          <p:spPr>
            <a:xfrm>
              <a:off x="576565" y="6423246"/>
              <a:ext cx="668020" cy="300749"/>
            </a:xfrm>
            <a:prstGeom prst="rect">
              <a:avLst/>
            </a:prstGeom>
            <a:noFill/>
          </p:spPr>
          <p:txBody>
            <a:bodyPr wrap="square" lIns="0" tIns="54000" rIns="0" bIns="0" rtlCol="0" anchor="ctr" anchorCtr="0">
              <a:spAutoFit/>
            </a:bodyPr>
            <a:lstStyle/>
            <a:p>
              <a:pPr algn="ctr"/>
              <a:r>
                <a:rPr lang="ja-JP" altLang="en-US" sz="1600" b="1" dirty="0">
                  <a:solidFill>
                    <a:srgbClr val="0099CC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第</a:t>
              </a:r>
              <a:r>
                <a:rPr lang="en-US" altLang="ja-JP" sz="1600" b="1" dirty="0">
                  <a:solidFill>
                    <a:srgbClr val="0099CC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r>
                <a:rPr lang="ja-JP" altLang="en-US" sz="1600" b="1" dirty="0">
                  <a:solidFill>
                    <a:srgbClr val="0099CC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部</a:t>
              </a:r>
              <a:endParaRPr kumimoji="1" lang="ja-JP" altLang="en-US" sz="1600" b="1" dirty="0">
                <a:solidFill>
                  <a:srgbClr val="0099CC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33" name="正方形/長方形 32"/>
          <p:cNvSpPr/>
          <p:nvPr/>
        </p:nvSpPr>
        <p:spPr>
          <a:xfrm>
            <a:off x="5077797" y="6355707"/>
            <a:ext cx="2103140" cy="369332"/>
          </a:xfrm>
          <a:prstGeom prst="rect">
            <a:avLst/>
          </a:prstGeom>
        </p:spPr>
        <p:txBody>
          <a:bodyPr wrap="none" lIns="0" rIns="0" bIns="0" anchor="ctr" anchorCtr="0">
            <a:spAutoFit/>
          </a:bodyPr>
          <a:lstStyle/>
          <a:p>
            <a:pPr fontAlgn="ctr"/>
            <a:r>
              <a:rPr lang="ja-JP" altLang="en-US" sz="2100" b="1" spc="-100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パネルセッション</a:t>
            </a:r>
          </a:p>
        </p:txBody>
      </p:sp>
      <p:grpSp>
        <p:nvGrpSpPr>
          <p:cNvPr id="34" name="グループ化 33"/>
          <p:cNvGrpSpPr/>
          <p:nvPr/>
        </p:nvGrpSpPr>
        <p:grpSpPr>
          <a:xfrm>
            <a:off x="4213116" y="6408774"/>
            <a:ext cx="768098" cy="316993"/>
            <a:chOff x="526526" y="6415124"/>
            <a:chExt cx="768098" cy="316993"/>
          </a:xfrm>
        </p:grpSpPr>
        <p:pic>
          <p:nvPicPr>
            <p:cNvPr id="35" name="図 3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526" y="6415124"/>
              <a:ext cx="768098" cy="316993"/>
            </a:xfrm>
            <a:prstGeom prst="rect">
              <a:avLst/>
            </a:prstGeom>
          </p:spPr>
        </p:pic>
        <p:sp>
          <p:nvSpPr>
            <p:cNvPr id="36" name="テキスト ボックス 35"/>
            <p:cNvSpPr txBox="1"/>
            <p:nvPr/>
          </p:nvSpPr>
          <p:spPr>
            <a:xfrm>
              <a:off x="576565" y="6423246"/>
              <a:ext cx="668020" cy="300749"/>
            </a:xfrm>
            <a:prstGeom prst="rect">
              <a:avLst/>
            </a:prstGeom>
            <a:noFill/>
          </p:spPr>
          <p:txBody>
            <a:bodyPr wrap="square" lIns="0" tIns="54000" rIns="0" bIns="0" rtlCol="0" anchor="ctr" anchorCtr="0">
              <a:spAutoFit/>
            </a:bodyPr>
            <a:lstStyle/>
            <a:p>
              <a:pPr algn="ctr"/>
              <a:r>
                <a:rPr lang="ja-JP" altLang="en-US" sz="1600" b="1" dirty="0">
                  <a:solidFill>
                    <a:srgbClr val="0099CC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第</a:t>
              </a:r>
              <a:r>
                <a:rPr lang="en-US" altLang="ja-JP" sz="1600" b="1" dirty="0">
                  <a:solidFill>
                    <a:srgbClr val="0099CC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ja-JP" altLang="en-US" sz="1600" b="1" dirty="0">
                  <a:solidFill>
                    <a:srgbClr val="0099CC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部</a:t>
              </a:r>
              <a:endParaRPr kumimoji="1" lang="ja-JP" altLang="en-US" sz="1600" b="1" dirty="0">
                <a:solidFill>
                  <a:srgbClr val="0099CC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38" name="テキスト ボックス 37"/>
          <p:cNvSpPr txBox="1"/>
          <p:nvPr/>
        </p:nvSpPr>
        <p:spPr>
          <a:xfrm>
            <a:off x="4130566" y="6847386"/>
            <a:ext cx="3094155" cy="1111449"/>
          </a:xfrm>
          <a:prstGeom prst="rect">
            <a:avLst/>
          </a:prstGeom>
          <a:noFill/>
        </p:spPr>
        <p:txBody>
          <a:bodyPr wrap="square" lIns="0" tIns="72000" rIns="0" bIns="0" rtlCol="0" anchor="ctr" anchorCtr="0">
            <a:spAutoFit/>
          </a:bodyPr>
          <a:lstStyle/>
          <a:p>
            <a:pPr algn="ctr" fontAlgn="ctr">
              <a:lnSpc>
                <a:spcPts val="2700"/>
              </a:lnSpc>
            </a:pPr>
            <a:r>
              <a:rPr lang="ja-JP" altLang="en-US" sz="2800" b="1" spc="-1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私達が取り組む</a:t>
            </a:r>
            <a:endParaRPr lang="en-US" altLang="ja-JP" sz="2800" b="1" spc="-1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ctr">
              <a:lnSpc>
                <a:spcPts val="2900"/>
              </a:lnSpc>
            </a:pPr>
            <a:r>
              <a:rPr lang="ja-JP" altLang="en-US" sz="2800" b="1" spc="-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ダイバーシティ</a:t>
            </a:r>
            <a:r>
              <a:rPr lang="ja-JP" altLang="en-US" sz="2800" b="1" spc="-28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経営</a:t>
            </a:r>
          </a:p>
          <a:p>
            <a:pPr algn="ctr" fontAlgn="ctr">
              <a:lnSpc>
                <a:spcPts val="2500"/>
              </a:lnSpc>
            </a:pPr>
            <a:r>
              <a:rPr lang="en-US" altLang="ja-JP" sz="22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15:30</a:t>
            </a:r>
            <a:r>
              <a:rPr lang="ja-JP" altLang="en-US" sz="22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lang="en-US" altLang="ja-JP" sz="22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16:30</a:t>
            </a:r>
            <a:endParaRPr kumimoji="1" lang="ja-JP" altLang="en-US" sz="2200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213116" y="8852633"/>
            <a:ext cx="968484" cy="39754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1000"/>
              </a:lnSpc>
            </a:pPr>
            <a:r>
              <a:rPr lang="ja-JP" altLang="en-US" sz="7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パネラー</a:t>
            </a:r>
            <a:endParaRPr lang="en-US" altLang="ja-JP" sz="70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  <a:p>
            <a:pPr>
              <a:lnSpc>
                <a:spcPts val="13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明日 来子</a:t>
            </a:r>
          </a:p>
          <a:p>
            <a:pPr>
              <a:lnSpc>
                <a:spcPts val="700"/>
              </a:lnSpc>
            </a:pPr>
            <a:r>
              <a:rPr lang="en-US" altLang="ja-JP" sz="700" spc="-3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(</a:t>
            </a:r>
            <a:r>
              <a:rPr lang="ja-JP" altLang="en-US" sz="700" spc="-3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アスクル製作所代表</a:t>
            </a:r>
            <a:r>
              <a:rPr lang="en-US" altLang="ja-JP" sz="700" spc="-3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)</a:t>
            </a:r>
            <a:endParaRPr kumimoji="1" lang="ja-JP" altLang="en-US" sz="700" spc="-3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248743" y="8860694"/>
            <a:ext cx="968484" cy="3847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1000"/>
              </a:lnSpc>
            </a:pPr>
            <a:r>
              <a:rPr lang="ja-JP" altLang="en-US" sz="7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パネラー</a:t>
            </a:r>
            <a:endParaRPr lang="en-US" altLang="ja-JP" sz="70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  <a:p>
            <a:pPr>
              <a:lnSpc>
                <a:spcPts val="13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明日 来美</a:t>
            </a:r>
          </a:p>
          <a:p>
            <a:pPr>
              <a:lnSpc>
                <a:spcPts val="700"/>
              </a:lnSpc>
            </a:pPr>
            <a:r>
              <a:rPr lang="en-US" altLang="ja-JP" sz="700" spc="-3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(</a:t>
            </a:r>
            <a:r>
              <a:rPr lang="ja-JP" altLang="en-US" sz="700" spc="-3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アスクル研究所代表</a:t>
            </a:r>
            <a:r>
              <a:rPr lang="en-US" altLang="ja-JP" sz="700" spc="-3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)</a:t>
            </a:r>
            <a:endParaRPr kumimoji="1" lang="ja-JP" altLang="en-US" sz="700" spc="-3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279464" y="8861674"/>
            <a:ext cx="901473" cy="3847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1000"/>
              </a:lnSpc>
            </a:pPr>
            <a:r>
              <a:rPr lang="ja-JP" altLang="en-US" sz="7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パネラー</a:t>
            </a:r>
            <a:endParaRPr lang="en-US" altLang="ja-JP" sz="70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  <a:p>
            <a:pPr>
              <a:lnSpc>
                <a:spcPts val="13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明日 来太</a:t>
            </a:r>
          </a:p>
          <a:p>
            <a:pPr>
              <a:lnSpc>
                <a:spcPts val="700"/>
              </a:lnSpc>
            </a:pPr>
            <a:r>
              <a:rPr lang="en-US" altLang="ja-JP" sz="700" spc="-3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(</a:t>
            </a:r>
            <a:r>
              <a:rPr lang="ja-JP" altLang="en-US" sz="700" spc="-3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アスクル商事代表</a:t>
            </a:r>
            <a:r>
              <a:rPr lang="en-US" altLang="ja-JP" sz="700" spc="-3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)</a:t>
            </a:r>
            <a:endParaRPr kumimoji="1" lang="ja-JP" altLang="en-US" sz="700" spc="-3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1727128" y="8004180"/>
            <a:ext cx="1800000" cy="122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4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4238516" y="7982834"/>
            <a:ext cx="864000" cy="864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ja-JP" altLang="en-US" sz="1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</a:t>
            </a:r>
            <a:r>
              <a:rPr lang="en-US" altLang="ja-JP" sz="1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lang="ja-JP" altLang="en-US" sz="1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左</a:t>
            </a:r>
            <a:r>
              <a:rPr lang="en-US" altLang="ja-JP" sz="1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  <a:r>
              <a:rPr lang="ja-JP" altLang="en-US" sz="1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lang="en-US" altLang="ja-JP" sz="1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1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5256535" y="7982834"/>
            <a:ext cx="864000" cy="864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ja-JP" altLang="en-US" sz="1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</a:t>
            </a:r>
            <a:r>
              <a:rPr lang="en-US" altLang="ja-JP" sz="1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lang="ja-JP" altLang="en-US" sz="1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中</a:t>
            </a:r>
            <a:r>
              <a:rPr lang="en-US" altLang="ja-JP" sz="1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  <a:r>
              <a:rPr lang="ja-JP" altLang="en-US" sz="1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lang="en-US" altLang="ja-JP" sz="1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1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6277553" y="7982834"/>
            <a:ext cx="864000" cy="86400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ja-JP" altLang="en-US" sz="1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</a:t>
            </a:r>
            <a:r>
              <a:rPr lang="en-US" altLang="ja-JP" sz="1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lang="ja-JP" altLang="en-US" sz="1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右</a:t>
            </a:r>
            <a:r>
              <a:rPr lang="en-US" altLang="ja-JP" sz="1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  <a:r>
              <a:rPr lang="ja-JP" altLang="en-US" sz="1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lang="en-US" altLang="ja-JP" sz="1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1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  <a:txDef>
      <a:spPr>
        <a:noFill/>
      </a:spPr>
      <a:bodyPr wrap="none" lIns="0" tIns="0" rIns="0" bIns="0" rtlCol="0" anchor="ctr" anchorCtr="0">
        <a:spAutoFit/>
      </a:bodyPr>
      <a:lstStyle>
        <a:defPPr>
          <a:defRPr sz="20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251</Words>
  <Application>Microsoft Office PowerPoint</Application>
  <PresentationFormat>ユーザー設定</PresentationFormat>
  <Paragraphs>70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HGPｺﾞｼｯｸE</vt:lpstr>
      <vt:lpstr>HGP創英角ｺﾞｼｯｸUB</vt:lpstr>
      <vt:lpstr>HG丸ｺﾞｼｯｸM-PRO</vt:lpstr>
      <vt:lpstr>ＭＳ Ｐゴシック</vt:lpstr>
      <vt:lpstr>ＭＳ ゴシック</vt:lpstr>
      <vt:lpstr>Vrinda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2017-01-23T02:15:05Z</dcterms:created>
  <dcterms:modified xsi:type="dcterms:W3CDTF">2017-02-24T03:24:29Z</dcterms:modified>
</cp:coreProperties>
</file>