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B75"/>
    <a:srgbClr val="E50020"/>
    <a:srgbClr val="9966FF"/>
    <a:srgbClr val="FF66CC"/>
    <a:srgbClr val="00CC00"/>
    <a:srgbClr val="FF0066"/>
    <a:srgbClr val="77531E"/>
    <a:srgbClr val="C8152D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 41"/>
          <p:cNvSpPr/>
          <p:nvPr/>
        </p:nvSpPr>
        <p:spPr>
          <a:xfrm>
            <a:off x="0" y="-12700"/>
            <a:ext cx="7785100" cy="6515100"/>
          </a:xfrm>
          <a:custGeom>
            <a:avLst/>
            <a:gdLst>
              <a:gd name="connsiteX0" fmla="*/ 0 w 7785100"/>
              <a:gd name="connsiteY0" fmla="*/ 0 h 6515100"/>
              <a:gd name="connsiteX1" fmla="*/ 7785100 w 7785100"/>
              <a:gd name="connsiteY1" fmla="*/ 0 h 6515100"/>
              <a:gd name="connsiteX2" fmla="*/ 7785100 w 7785100"/>
              <a:gd name="connsiteY2" fmla="*/ 6515100 h 6515100"/>
              <a:gd name="connsiteX3" fmla="*/ 0 w 7785100"/>
              <a:gd name="connsiteY3" fmla="*/ 5232400 h 6515100"/>
              <a:gd name="connsiteX4" fmla="*/ 0 w 7785100"/>
              <a:gd name="connsiteY4" fmla="*/ 12700 h 651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85100" h="6515100">
                <a:moveTo>
                  <a:pt x="0" y="0"/>
                </a:moveTo>
                <a:lnTo>
                  <a:pt x="7785100" y="0"/>
                </a:lnTo>
                <a:lnTo>
                  <a:pt x="7785100" y="6515100"/>
                </a:lnTo>
                <a:lnTo>
                  <a:pt x="0" y="5232400"/>
                </a:lnTo>
                <a:lnTo>
                  <a:pt x="0" y="1270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txBody>
          <a:bodyPr tIns="2520000" rtlCol="0" anchor="t" anchorCtr="0"/>
          <a:lstStyle/>
          <a:p>
            <a:pPr algn="ctr"/>
            <a:r>
              <a:rPr lang="ja-JP" altLang="en-US" sz="32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0" y="8775698"/>
            <a:ext cx="7776000" cy="2160000"/>
          </a:xfrm>
          <a:prstGeom prst="rect">
            <a:avLst/>
          </a:prstGeom>
          <a:solidFill>
            <a:srgbClr val="002B75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8238007"/>
            <a:ext cx="7775464" cy="420625"/>
          </a:xfrm>
          <a:prstGeom prst="rect">
            <a:avLst/>
          </a:prstGeom>
        </p:spPr>
      </p:pic>
      <p:grpSp>
        <p:nvGrpSpPr>
          <p:cNvPr id="39" name="グループ化 38"/>
          <p:cNvGrpSpPr/>
          <p:nvPr/>
        </p:nvGrpSpPr>
        <p:grpSpPr>
          <a:xfrm>
            <a:off x="4435158" y="101418"/>
            <a:ext cx="2279909" cy="1959868"/>
            <a:chOff x="4435158" y="101418"/>
            <a:chExt cx="2279909" cy="1959868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5158" y="101418"/>
              <a:ext cx="2279909" cy="1959868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5001260" y="734359"/>
              <a:ext cx="1567543" cy="84638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fontAlgn="ctr">
                <a:lnSpc>
                  <a:spcPts val="2200"/>
                </a:lnSpc>
              </a:pPr>
              <a:r>
                <a:rPr lang="ja-JP" altLang="en-US" sz="145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マンツーマン指導</a:t>
              </a:r>
            </a:p>
            <a:p>
              <a:pPr fontAlgn="ctr">
                <a:lnSpc>
                  <a:spcPts val="2200"/>
                </a:lnSpc>
              </a:pPr>
              <a:r>
                <a:rPr lang="ja-JP" altLang="en-US" sz="145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だから無理なく、</a:t>
              </a:r>
            </a:p>
            <a:p>
              <a:pPr fontAlgn="ctr">
                <a:lnSpc>
                  <a:spcPts val="2200"/>
                </a:lnSpc>
              </a:pPr>
              <a:r>
                <a:rPr lang="ja-JP" altLang="en-US" sz="145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効果抜</a:t>
              </a:r>
              <a:r>
                <a:rPr lang="ja-JP" altLang="en-US" sz="1450" spc="3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</a:t>
              </a:r>
              <a:r>
                <a:rPr lang="en-US" altLang="ja-JP" sz="1450" spc="3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  <a:r>
                <a:rPr lang="en-US" altLang="ja-JP" sz="145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  <a:endParaRPr kumimoji="1" lang="ja-JP" altLang="en-US" sz="14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2531291" y="3562735"/>
            <a:ext cx="3365500" cy="354832"/>
          </a:xfrm>
          <a:prstGeom prst="rect">
            <a:avLst/>
          </a:prstGeom>
          <a:noFill/>
        </p:spPr>
        <p:txBody>
          <a:bodyPr wrap="square" lIns="0" tIns="72000" rIns="0" bIns="0" rtlCol="0" anchor="ctr" anchorCtr="0">
            <a:spAutoFit/>
          </a:bodyPr>
          <a:lstStyle/>
          <a:p>
            <a:pPr fontAlgn="ctr">
              <a:lnSpc>
                <a:spcPts val="2200"/>
              </a:lnSpc>
            </a:pPr>
            <a:r>
              <a:rPr lang="en-US" altLang="ja-JP" sz="2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PERSONAL TRAINING</a:t>
            </a:r>
            <a:endParaRPr kumimoji="1" lang="ja-JP" altLang="en-US" sz="2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6510" y="3918072"/>
            <a:ext cx="4999990" cy="95410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6200" spc="600" dirty="0">
                <a:solidFill>
                  <a:srgbClr val="FF00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会</a:t>
            </a:r>
            <a:r>
              <a:rPr lang="ja-JP" altLang="en-US" sz="6200" spc="600" dirty="0">
                <a:solidFill>
                  <a:srgbClr val="00CC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員</a:t>
            </a:r>
            <a:r>
              <a:rPr lang="ja-JP" altLang="en-US" sz="6200" spc="600" dirty="0">
                <a:solidFill>
                  <a:srgbClr val="0070C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募</a:t>
            </a:r>
            <a:r>
              <a:rPr lang="ja-JP" altLang="en-US" sz="6200" spc="600" dirty="0">
                <a:solidFill>
                  <a:srgbClr val="FFC000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集</a:t>
            </a:r>
            <a:r>
              <a:rPr lang="ja-JP" altLang="en-US" sz="6200" spc="-1500" dirty="0">
                <a:solidFill>
                  <a:srgbClr val="FF66CC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中</a:t>
            </a:r>
            <a:r>
              <a:rPr lang="ja-JP" altLang="en-US" sz="6200" i="1" dirty="0">
                <a:solidFill>
                  <a:srgbClr val="9966FF"/>
                </a:solidFill>
                <a:effectLst>
                  <a:glow rad="190500">
                    <a:schemeClr val="bg1"/>
                  </a:glow>
                  <a:outerShdw dist="38100" dir="2700000" algn="tl" rotWithShape="0">
                    <a:prstClr val="black">
                      <a:alpha val="80000"/>
                    </a:prstClr>
                  </a:outerShdw>
                </a:effectLst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！</a:t>
            </a:r>
            <a:endParaRPr kumimoji="1" lang="ja-JP" altLang="en-US" sz="6200" i="1" dirty="0">
              <a:solidFill>
                <a:srgbClr val="9966FF"/>
              </a:solidFill>
              <a:effectLst>
                <a:glow rad="190500">
                  <a:schemeClr val="bg1"/>
                </a:glow>
                <a:outerShdw dist="38100" dir="2700000" algn="tl" rotWithShape="0">
                  <a:prstClr val="black">
                    <a:alpha val="80000"/>
                  </a:prstClr>
                </a:outerShdw>
              </a:effectLst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34637" y="6424441"/>
            <a:ext cx="3693524" cy="16927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16000" indent="-457200">
              <a:lnSpc>
                <a:spcPts val="1600"/>
              </a:lnSpc>
            </a:pPr>
            <a:r>
              <a:rPr lang="ja-JP" altLang="en-US" sz="125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個人別に効果的なオリジナルプログラムを作成。専門トレーナーが丁寧にサポート。</a:t>
            </a:r>
          </a:p>
          <a:p>
            <a:pPr marL="216000" indent="-457200" algn="just">
              <a:lnSpc>
                <a:spcPts val="1800"/>
              </a:lnSpc>
            </a:pPr>
            <a:endParaRPr lang="ja-JP" altLang="en-US" sz="12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16000" indent="-457200">
              <a:lnSpc>
                <a:spcPts val="1600"/>
              </a:lnSpc>
            </a:pPr>
            <a:r>
              <a:rPr lang="ja-JP" altLang="en-US" sz="125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朝は</a:t>
            </a:r>
            <a:r>
              <a:rPr lang="en-US" altLang="ja-JP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時から、夜は</a:t>
            </a:r>
            <a:r>
              <a:rPr lang="en-US" altLang="ja-JP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r>
              <a:rPr lang="ja-JP" altLang="en-US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時まで営業しているので、お好きな時間にトレーニングできます。</a:t>
            </a:r>
          </a:p>
          <a:p>
            <a:pPr marL="216000" indent="-457200" algn="just">
              <a:lnSpc>
                <a:spcPts val="1800"/>
              </a:lnSpc>
            </a:pPr>
            <a:endParaRPr lang="ja-JP" altLang="en-US" sz="12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16000" indent="-457200">
              <a:lnSpc>
                <a:spcPts val="1600"/>
              </a:lnSpc>
            </a:pPr>
            <a:r>
              <a:rPr lang="ja-JP" altLang="en-US" sz="1250" dirty="0">
                <a:solidFill>
                  <a:schemeClr val="accent2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12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250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シャワー室・ロッカー完備なので、出勤前でも安心しご利用できます。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89707" y="6442498"/>
            <a:ext cx="2139768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base"/>
            <a:r>
              <a:rPr lang="ja-JP" altLang="en-US" sz="15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3200" b="1" spc="-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20,000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（税抜）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84821" y="7613516"/>
            <a:ext cx="2812369" cy="4360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700"/>
              </a:lnSpc>
            </a:pPr>
            <a:r>
              <a:rPr lang="ja-JP" altLang="en-US" sz="1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 キャンペーン期間中は入会費無料！</a:t>
            </a:r>
          </a:p>
          <a:p>
            <a:pPr fontAlgn="ctr">
              <a:lnSpc>
                <a:spcPts val="1700"/>
              </a:lnSpc>
            </a:pPr>
            <a:r>
              <a:rPr lang="ja-JP" altLang="en-US" sz="11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 何日通っても月会費は変わりません！</a:t>
            </a:r>
            <a:endParaRPr kumimoji="1" lang="ja-JP" altLang="en-US" sz="11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702" y="8264514"/>
            <a:ext cx="4170823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lang="ja-JP" altLang="en-US" sz="2200" dirty="0">
                <a:solidFill>
                  <a:srgbClr val="E5002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メイリオ" panose="020B0604030504040204" pitchFamily="50" charset="-128"/>
              </a:rPr>
              <a:t>体験トレーニング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（無料）</a:t>
            </a:r>
            <a:r>
              <a:rPr lang="ja-JP" altLang="en-US" sz="2200" dirty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メイリオ" panose="020B0604030504040204" pitchFamily="50" charset="-128"/>
              </a:rPr>
              <a:t>受付</a:t>
            </a:r>
            <a:r>
              <a:rPr lang="ja-JP" altLang="en-US" sz="2200" spc="-300" dirty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メイリオ" panose="020B0604030504040204" pitchFamily="50" charset="-128"/>
              </a:rPr>
              <a:t>中</a:t>
            </a:r>
            <a:r>
              <a:rPr lang="ja-JP" altLang="en-US" sz="2200" spc="-1000" dirty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メイリオ" panose="020B0604030504040204" pitchFamily="50" charset="-128"/>
              </a:rPr>
              <a:t>！</a:t>
            </a:r>
            <a:r>
              <a:rPr lang="ja-JP" altLang="en-US" sz="2200" dirty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  <a:cs typeface="メイリオ" panose="020B0604030504040204" pitchFamily="50" charset="-128"/>
              </a:rPr>
              <a:t>！</a:t>
            </a:r>
            <a:endParaRPr kumimoji="1" lang="ja-JP" altLang="en-US" sz="2200" dirty="0">
              <a:solidFill>
                <a:srgbClr val="FF00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653350" y="5080925"/>
            <a:ext cx="1566675" cy="554737"/>
            <a:chOff x="-1953325" y="4395125"/>
            <a:chExt cx="1566675" cy="554737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-1915772" y="4533994"/>
              <a:ext cx="149156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8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美容</a:t>
              </a:r>
              <a:endParaRPr kumimoji="1" lang="ja-JP" altLang="en-US" sz="1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292538" y="5080925"/>
            <a:ext cx="1566675" cy="554737"/>
            <a:chOff x="-1953325" y="4395125"/>
            <a:chExt cx="1566675" cy="554737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-1915772" y="4533994"/>
              <a:ext cx="149156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8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ダイエット</a:t>
              </a:r>
              <a:endParaRPr kumimoji="1" lang="ja-JP" altLang="en-US" sz="1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944938" y="5080925"/>
            <a:ext cx="1566675" cy="554737"/>
            <a:chOff x="-1953325" y="4395125"/>
            <a:chExt cx="1566675" cy="554737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-1915772" y="4533994"/>
              <a:ext cx="149156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8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筋力アップ</a:t>
              </a:r>
              <a:endParaRPr kumimoji="1" lang="ja-JP" altLang="en-US" sz="1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53350" y="5695987"/>
            <a:ext cx="1566675" cy="554737"/>
            <a:chOff x="-1953325" y="4395125"/>
            <a:chExt cx="1566675" cy="554737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-1915772" y="4541689"/>
              <a:ext cx="1491569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700" b="1" spc="-150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アンチエイジング</a:t>
              </a:r>
              <a:endParaRPr kumimoji="1" lang="ja-JP" altLang="en-US" sz="1700" b="1" spc="-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292538" y="5695987"/>
            <a:ext cx="1566675" cy="554737"/>
            <a:chOff x="-1953325" y="4395125"/>
            <a:chExt cx="1566675" cy="554737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-1915772" y="4533994"/>
              <a:ext cx="149156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8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体質改善</a:t>
              </a:r>
              <a:endParaRPr kumimoji="1" lang="ja-JP" altLang="en-US" sz="1800" b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944938" y="5695987"/>
            <a:ext cx="1566675" cy="554737"/>
            <a:chOff x="-1953325" y="4395125"/>
            <a:chExt cx="1566675" cy="554737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53325" y="4395125"/>
              <a:ext cx="1566675" cy="554737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-1915772" y="4533994"/>
              <a:ext cx="1491569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800" b="1" dirty="0">
                  <a:solidFill>
                    <a:schemeClr val="bg1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  <a:cs typeface="メイリオ" panose="020B0604030504040204" pitchFamily="50" charset="-128"/>
                </a:rPr>
                <a:t>リハビリ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504025" y="6423447"/>
            <a:ext cx="522000" cy="522000"/>
            <a:chOff x="3962544" y="6599883"/>
            <a:chExt cx="522000" cy="522000"/>
          </a:xfrm>
        </p:grpSpPr>
        <p:sp>
          <p:nvSpPr>
            <p:cNvPr id="30" name="円/楕円 29"/>
            <p:cNvSpPr/>
            <p:nvPr/>
          </p:nvSpPr>
          <p:spPr>
            <a:xfrm>
              <a:off x="3962544" y="6599883"/>
              <a:ext cx="522000" cy="522000"/>
            </a:xfrm>
            <a:prstGeom prst="ellipse">
              <a:avLst/>
            </a:prstGeom>
            <a:solidFill>
              <a:srgbClr val="FFFF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984058" y="6783939"/>
              <a:ext cx="47897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入会費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4515682" y="7038375"/>
            <a:ext cx="522000" cy="522000"/>
            <a:chOff x="3962544" y="6599883"/>
            <a:chExt cx="522000" cy="522000"/>
          </a:xfrm>
        </p:grpSpPr>
        <p:sp>
          <p:nvSpPr>
            <p:cNvPr id="33" name="円/楕円 32"/>
            <p:cNvSpPr/>
            <p:nvPr/>
          </p:nvSpPr>
          <p:spPr>
            <a:xfrm>
              <a:off x="3962544" y="6599883"/>
              <a:ext cx="522000" cy="522000"/>
            </a:xfrm>
            <a:prstGeom prst="ellipse">
              <a:avLst/>
            </a:prstGeom>
            <a:solidFill>
              <a:srgbClr val="FFFF00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984058" y="6783939"/>
              <a:ext cx="478972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r>
                <a:rPr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月会費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5089707" y="7080075"/>
            <a:ext cx="2139768" cy="4924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base"/>
            <a:r>
              <a:rPr lang="ja-JP" altLang="en-US" sz="1500" b="1" spc="-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￥</a:t>
            </a:r>
            <a:r>
              <a:rPr lang="en-US" altLang="ja-JP" sz="3200" b="1" spc="-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10,000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（税抜）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60960" y="8955698"/>
            <a:ext cx="3667201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PERSONAL TRAINING</a:t>
            </a:r>
          </a:p>
          <a:p>
            <a:pPr fontAlgn="ctr"/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STUDIO ASKUL</a:t>
            </a:r>
          </a:p>
          <a:p>
            <a:pPr fontAlgn="ctr"/>
            <a:r>
              <a:rPr lang="en-US" altLang="ja-JP" sz="2500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 fontAlgn="ctr">
              <a:lnSpc>
                <a:spcPts val="13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552950" y="9119740"/>
            <a:ext cx="2838450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28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 平日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7:00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21:00</a:t>
            </a:r>
          </a:p>
          <a:p>
            <a:pPr fontAlgn="ctr">
              <a:lnSpc>
                <a:spcPts val="28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■ 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土・日祝日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7:00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19:00</a:t>
            </a:r>
          </a:p>
          <a:p>
            <a:pPr fontAlgn="ctr">
              <a:lnSpc>
                <a:spcPts val="28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年末年始休業有り</a:t>
            </a:r>
            <a:endParaRPr kumimoji="1"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kumimoji="1"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HGPｺﾞｼｯｸE</vt:lpstr>
      <vt:lpstr>HGP創英ﾌﾟﾚｾﾞﾝｽEB</vt:lpstr>
      <vt:lpstr>HGP創英角ｺﾞｼｯｸUB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2017-01-23T02:18:12Z</dcterms:created>
  <dcterms:modified xsi:type="dcterms:W3CDTF">2017-02-24T03:30:48Z</dcterms:modified>
</cp:coreProperties>
</file>