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70B8"/>
    <a:srgbClr val="4D4D4D"/>
    <a:srgbClr val="E50011"/>
    <a:srgbClr val="CC3300"/>
    <a:srgbClr val="77531E"/>
    <a:srgbClr val="C8152D"/>
    <a:srgbClr val="CC0000"/>
    <a:srgbClr val="663300"/>
    <a:srgbClr val="996633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角丸四角形 44"/>
          <p:cNvSpPr/>
          <p:nvPr/>
        </p:nvSpPr>
        <p:spPr>
          <a:xfrm>
            <a:off x="478972" y="7027102"/>
            <a:ext cx="6822963" cy="1890000"/>
          </a:xfrm>
          <a:prstGeom prst="roundRect">
            <a:avLst>
              <a:gd name="adj" fmla="val 5014"/>
            </a:avLst>
          </a:prstGeom>
          <a:solidFill>
            <a:schemeClr val="bg1"/>
          </a:solidFill>
          <a:ln w="28575">
            <a:solidFill>
              <a:srgbClr val="3070B8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50" name="図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" y="0"/>
            <a:ext cx="7776000" cy="10909566"/>
          </a:xfrm>
          <a:prstGeom prst="rect">
            <a:avLst/>
          </a:prstGeom>
        </p:spPr>
      </p:pic>
      <p:sp>
        <p:nvSpPr>
          <p:cNvPr id="46" name="正方形/長方形 45"/>
          <p:cNvSpPr/>
          <p:nvPr/>
        </p:nvSpPr>
        <p:spPr>
          <a:xfrm>
            <a:off x="469070" y="9386806"/>
            <a:ext cx="6823340" cy="32873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64" y="5592539"/>
            <a:ext cx="6809246" cy="1018034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643" y="5496528"/>
            <a:ext cx="4526289" cy="448057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565149" y="572749"/>
            <a:ext cx="6661151" cy="3539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dist" fontAlgn="ctr"/>
            <a:r>
              <a:rPr lang="ja-JP" altLang="en-US" sz="2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お家のエアコンは大丈夫ですか？</a:t>
            </a:r>
            <a:endParaRPr kumimoji="1" lang="ja-JP" altLang="en-US" sz="23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478595" y="1002219"/>
            <a:ext cx="1115570" cy="877826"/>
            <a:chOff x="478595" y="1002219"/>
            <a:chExt cx="1115570" cy="877826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595" y="1002219"/>
              <a:ext cx="1115570" cy="877826"/>
            </a:xfrm>
            <a:prstGeom prst="rect">
              <a:avLst/>
            </a:prstGeom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542289" y="1256169"/>
              <a:ext cx="1000125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400" b="1" dirty="0">
                  <a:solidFill>
                    <a:srgbClr val="4D4D4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エアコンの</a:t>
              </a:r>
            </a:p>
            <a:p>
              <a:pPr algn="ctr" fontAlgn="ctr"/>
              <a:r>
                <a:rPr lang="ja-JP" altLang="en-US" sz="1400" b="1" dirty="0">
                  <a:solidFill>
                    <a:srgbClr val="4D4D4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効きが悪い</a:t>
              </a:r>
              <a:endParaRPr kumimoji="1" lang="ja-JP" altLang="en-US" sz="1400" b="1" dirty="0">
                <a:solidFill>
                  <a:srgbClr val="4D4D4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pic>
        <p:nvPicPr>
          <p:cNvPr id="8" name="図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57" y="2580733"/>
            <a:ext cx="1459995" cy="1688595"/>
          </a:xfrm>
          <a:prstGeom prst="rect">
            <a:avLst/>
          </a:prstGeom>
        </p:spPr>
      </p:pic>
      <p:grpSp>
        <p:nvGrpSpPr>
          <p:cNvPr id="12" name="グループ化 11"/>
          <p:cNvGrpSpPr/>
          <p:nvPr/>
        </p:nvGrpSpPr>
        <p:grpSpPr>
          <a:xfrm>
            <a:off x="6234174" y="1040218"/>
            <a:ext cx="984506" cy="746762"/>
            <a:chOff x="6234174" y="1040218"/>
            <a:chExt cx="984506" cy="746762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174" y="1040218"/>
              <a:ext cx="984506" cy="746762"/>
            </a:xfrm>
            <a:prstGeom prst="rect">
              <a:avLst/>
            </a:prstGeom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6376352" y="1147919"/>
              <a:ext cx="746444" cy="57708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500"/>
                </a:lnSpc>
              </a:pPr>
              <a:r>
                <a:rPr lang="ja-JP" altLang="en-US" sz="1200" b="1" dirty="0">
                  <a:solidFill>
                    <a:srgbClr val="4D4D4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嫌な</a:t>
              </a:r>
            </a:p>
            <a:p>
              <a:pPr algn="ctr" fontAlgn="ctr">
                <a:lnSpc>
                  <a:spcPts val="1500"/>
                </a:lnSpc>
              </a:pPr>
              <a:r>
                <a:rPr lang="ja-JP" altLang="en-US" sz="1200" b="1" dirty="0">
                  <a:solidFill>
                    <a:srgbClr val="4D4D4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においが</a:t>
              </a:r>
            </a:p>
            <a:p>
              <a:pPr algn="ctr" fontAlgn="ctr">
                <a:lnSpc>
                  <a:spcPts val="1500"/>
                </a:lnSpc>
              </a:pPr>
              <a:r>
                <a:rPr lang="ja-JP" altLang="en-US" sz="1200" b="1" dirty="0">
                  <a:solidFill>
                    <a:srgbClr val="4D4D4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する</a:t>
              </a:r>
              <a:endParaRPr kumimoji="1" lang="ja-JP" altLang="en-US" sz="1200" b="1" dirty="0">
                <a:solidFill>
                  <a:srgbClr val="4D4D4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6226554" y="1841731"/>
            <a:ext cx="1042418" cy="597409"/>
            <a:chOff x="6226554" y="1841731"/>
            <a:chExt cx="1042418" cy="597409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6554" y="1841731"/>
              <a:ext cx="1042418" cy="597409"/>
            </a:xfrm>
            <a:prstGeom prst="rect">
              <a:avLst/>
            </a:prstGeom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6479698" y="1940791"/>
              <a:ext cx="746444" cy="38472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500"/>
                </a:lnSpc>
              </a:pPr>
              <a:r>
                <a:rPr lang="ja-JP" altLang="en-US" sz="1200" b="1" dirty="0">
                  <a:solidFill>
                    <a:srgbClr val="4D4D4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音が</a:t>
              </a:r>
            </a:p>
            <a:p>
              <a:pPr algn="ctr" fontAlgn="ctr">
                <a:lnSpc>
                  <a:spcPts val="1500"/>
                </a:lnSpc>
              </a:pPr>
              <a:r>
                <a:rPr lang="ja-JP" altLang="en-US" sz="1200" b="1" dirty="0">
                  <a:solidFill>
                    <a:srgbClr val="4D4D4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うるさい</a:t>
              </a:r>
              <a:endParaRPr kumimoji="1" lang="ja-JP" altLang="en-US" sz="1200" b="1" dirty="0">
                <a:solidFill>
                  <a:srgbClr val="4D4D4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16" name="テキスト ボックス 15"/>
          <p:cNvSpPr txBox="1"/>
          <p:nvPr/>
        </p:nvSpPr>
        <p:spPr>
          <a:xfrm>
            <a:off x="2185352" y="2823231"/>
            <a:ext cx="3621088" cy="3539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2300" b="1" spc="26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プロの技術で徹底洗</a:t>
            </a:r>
            <a:r>
              <a:rPr lang="ja-JP" altLang="en-US" sz="2300" b="1" spc="8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浄</a:t>
            </a:r>
            <a:r>
              <a:rPr lang="en-US" altLang="ja-JP" sz="2300" b="1" spc="3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r>
              <a:rPr lang="en-US" altLang="ja-JP" sz="23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23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980" y="3348830"/>
            <a:ext cx="5580899" cy="188366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379" y="2667221"/>
            <a:ext cx="1426467" cy="1572771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918" y="3927571"/>
            <a:ext cx="259081" cy="259081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859" y="4745196"/>
            <a:ext cx="259081" cy="259081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846" y="4966177"/>
            <a:ext cx="347473" cy="347473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812" y="3620706"/>
            <a:ext cx="259081" cy="259081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89" y="4826952"/>
            <a:ext cx="475489" cy="475489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2247582" y="5548635"/>
            <a:ext cx="3308668" cy="26161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r>
              <a:rPr lang="ja-JP" altLang="en-US" sz="1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只今</a:t>
            </a:r>
            <a:r>
              <a:rPr lang="ja-JP" altLang="en-US" sz="1700" b="1" spc="-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</a:t>
            </a:r>
            <a:r>
              <a:rPr lang="ja-JP" altLang="en-US" sz="1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キャンペーン</a:t>
            </a:r>
            <a:r>
              <a:rPr lang="ja-JP" altLang="en-US" sz="1700" b="1" spc="-3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中</a:t>
            </a:r>
            <a:r>
              <a:rPr lang="ja-JP" altLang="en-US" sz="17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r>
              <a:rPr lang="ja-JP" altLang="en-US" sz="1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粗品進</a:t>
            </a:r>
            <a:r>
              <a:rPr lang="ja-JP" altLang="en-US" sz="17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呈！</a:t>
            </a:r>
            <a:endParaRPr kumimoji="1" lang="ja-JP" altLang="en-US" sz="1700" b="1" spc="-1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79093" y="6011391"/>
            <a:ext cx="1673607" cy="4655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>
              <a:lnSpc>
                <a:spcPts val="1800"/>
              </a:lnSpc>
            </a:pPr>
            <a:r>
              <a:rPr lang="ja-JP" altLang="en-US" sz="1600" b="1" dirty="0">
                <a:solidFill>
                  <a:srgbClr val="4D4D4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家庭用エアコン</a:t>
            </a:r>
          </a:p>
          <a:p>
            <a:pPr algn="ctr" fontAlgn="ctr">
              <a:lnSpc>
                <a:spcPts val="1800"/>
              </a:lnSpc>
            </a:pPr>
            <a:r>
              <a:rPr lang="ja-JP" altLang="en-US" sz="1600" b="1" dirty="0">
                <a:solidFill>
                  <a:srgbClr val="4D4D4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（壁掛けタイプ）</a:t>
            </a:r>
            <a:endParaRPr kumimoji="1" lang="ja-JP" altLang="en-US" sz="1600" b="1" dirty="0">
              <a:solidFill>
                <a:srgbClr val="4D4D4D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496876" y="6034250"/>
            <a:ext cx="1275142" cy="4655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ts val="1800"/>
              </a:lnSpc>
            </a:pPr>
            <a:r>
              <a:rPr lang="en-US" altLang="ja-JP" sz="1600" b="1" dirty="0">
                <a:solidFill>
                  <a:srgbClr val="4D4D4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>
                <a:solidFill>
                  <a:srgbClr val="4D4D4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台目からは</a:t>
            </a:r>
          </a:p>
          <a:p>
            <a:pPr fontAlgn="ctr">
              <a:lnSpc>
                <a:spcPts val="1800"/>
              </a:lnSpc>
            </a:pPr>
            <a:r>
              <a:rPr lang="en-US" altLang="ja-JP" sz="1600" b="1" dirty="0">
                <a:solidFill>
                  <a:srgbClr val="4D4D4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10%OFF</a:t>
            </a:r>
            <a:endParaRPr kumimoji="1" lang="ja-JP" altLang="en-US" sz="1600" b="1" dirty="0">
              <a:solidFill>
                <a:srgbClr val="4D4D4D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483070" y="5996431"/>
            <a:ext cx="3054130" cy="53860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3500" b="1" dirty="0">
                <a:solidFill>
                  <a:srgbClr val="E500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￥</a:t>
            </a:r>
            <a:r>
              <a:rPr lang="en-US" altLang="ja-JP" sz="3500" b="1" dirty="0">
                <a:solidFill>
                  <a:srgbClr val="E500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15,00</a:t>
            </a:r>
            <a:r>
              <a:rPr lang="en-US" altLang="ja-JP" sz="3500" b="1" spc="-1000" dirty="0">
                <a:solidFill>
                  <a:srgbClr val="E500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ja-JP" altLang="en-US" sz="2200" b="1" dirty="0">
                <a:solidFill>
                  <a:srgbClr val="E500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（税込</a:t>
            </a:r>
            <a:r>
              <a:rPr lang="ja-JP" altLang="en-US" sz="2200" b="1" spc="-1000" dirty="0">
                <a:solidFill>
                  <a:srgbClr val="E500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kumimoji="1" lang="ja-JP" altLang="en-US" sz="2200" b="1" spc="-1000" dirty="0">
              <a:solidFill>
                <a:srgbClr val="E5001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5" name="グループ化 34"/>
          <p:cNvGrpSpPr/>
          <p:nvPr/>
        </p:nvGrpSpPr>
        <p:grpSpPr>
          <a:xfrm>
            <a:off x="816847" y="7258584"/>
            <a:ext cx="1987300" cy="752858"/>
            <a:chOff x="845422" y="7534809"/>
            <a:chExt cx="1987300" cy="752858"/>
          </a:xfrm>
        </p:grpSpPr>
        <p:pic>
          <p:nvPicPr>
            <p:cNvPr id="34" name="図 33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422" y="7534809"/>
              <a:ext cx="1987300" cy="752858"/>
            </a:xfrm>
            <a:prstGeom prst="rect">
              <a:avLst/>
            </a:prstGeom>
          </p:spPr>
        </p:pic>
        <p:sp>
          <p:nvSpPr>
            <p:cNvPr id="33" name="テキスト ボックス 32"/>
            <p:cNvSpPr txBox="1"/>
            <p:nvPr/>
          </p:nvSpPr>
          <p:spPr>
            <a:xfrm>
              <a:off x="1011146" y="7693230"/>
              <a:ext cx="1655853" cy="43601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700"/>
                </a:lnSpc>
              </a:pPr>
              <a:r>
                <a:rPr lang="ja-JP" altLang="en-US" sz="13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エアコンの能力回復</a:t>
              </a:r>
              <a:r>
                <a:rPr lang="ja-JP" altLang="en-US" sz="1350" b="1" spc="-6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。</a:t>
              </a:r>
            </a:p>
            <a:p>
              <a:pPr algn="ctr" fontAlgn="ctr">
                <a:lnSpc>
                  <a:spcPts val="1700"/>
                </a:lnSpc>
              </a:pPr>
              <a:r>
                <a:rPr lang="ja-JP" altLang="en-US" sz="13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節電にもなります</a:t>
              </a:r>
              <a:endParaRPr kumimoji="1" lang="ja-JP" altLang="en-US" sz="13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/>
          <p:cNvGrpSpPr/>
          <p:nvPr/>
        </p:nvGrpSpPr>
        <p:grpSpPr>
          <a:xfrm>
            <a:off x="2891123" y="7258584"/>
            <a:ext cx="1987300" cy="752858"/>
            <a:chOff x="845422" y="7534809"/>
            <a:chExt cx="1987300" cy="752858"/>
          </a:xfrm>
        </p:grpSpPr>
        <p:pic>
          <p:nvPicPr>
            <p:cNvPr id="37" name="図 36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422" y="7534809"/>
              <a:ext cx="1987300" cy="752858"/>
            </a:xfrm>
            <a:prstGeom prst="rect">
              <a:avLst/>
            </a:prstGeom>
          </p:spPr>
        </p:pic>
        <p:sp>
          <p:nvSpPr>
            <p:cNvPr id="38" name="テキスト ボックス 37"/>
            <p:cNvSpPr txBox="1"/>
            <p:nvPr/>
          </p:nvSpPr>
          <p:spPr>
            <a:xfrm>
              <a:off x="1011146" y="7693230"/>
              <a:ext cx="1655853" cy="43601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700"/>
                </a:lnSpc>
              </a:pPr>
              <a:r>
                <a:rPr lang="ja-JP" altLang="en-US" sz="13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においスッキリ</a:t>
              </a:r>
              <a:r>
                <a:rPr lang="ja-JP" altLang="en-US" sz="1350" b="1" spc="-6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。</a:t>
              </a:r>
            </a:p>
            <a:p>
              <a:pPr algn="ctr" fontAlgn="ctr">
                <a:lnSpc>
                  <a:spcPts val="1700"/>
                </a:lnSpc>
              </a:pPr>
              <a:r>
                <a:rPr lang="ja-JP" altLang="en-US" sz="13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清潔な空気で快適</a:t>
              </a:r>
              <a:r>
                <a:rPr lang="ja-JP" altLang="en-US" sz="1350" b="1" spc="-6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。</a:t>
              </a:r>
              <a:endParaRPr kumimoji="1" lang="ja-JP" altLang="en-US" sz="1350" b="1" spc="-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9" name="グループ化 38"/>
          <p:cNvGrpSpPr/>
          <p:nvPr/>
        </p:nvGrpSpPr>
        <p:grpSpPr>
          <a:xfrm>
            <a:off x="4981824" y="7258584"/>
            <a:ext cx="1987300" cy="752858"/>
            <a:chOff x="845422" y="7534809"/>
            <a:chExt cx="1987300" cy="752858"/>
          </a:xfrm>
        </p:grpSpPr>
        <p:pic>
          <p:nvPicPr>
            <p:cNvPr id="40" name="図 39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422" y="7534809"/>
              <a:ext cx="1987300" cy="752858"/>
            </a:xfrm>
            <a:prstGeom prst="rect">
              <a:avLst/>
            </a:prstGeom>
          </p:spPr>
        </p:pic>
        <p:sp>
          <p:nvSpPr>
            <p:cNvPr id="41" name="テキスト ボックス 40"/>
            <p:cNvSpPr txBox="1"/>
            <p:nvPr/>
          </p:nvSpPr>
          <p:spPr>
            <a:xfrm>
              <a:off x="1011146" y="7693230"/>
              <a:ext cx="1655853" cy="43601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700"/>
                </a:lnSpc>
              </a:pPr>
              <a:r>
                <a:rPr lang="ja-JP" altLang="en-US" sz="13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静かな運転で</a:t>
              </a:r>
            </a:p>
            <a:p>
              <a:pPr algn="ctr" fontAlgn="ctr">
                <a:lnSpc>
                  <a:spcPts val="1700"/>
                </a:lnSpc>
              </a:pPr>
              <a:r>
                <a:rPr lang="ja-JP" altLang="en-US" sz="13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赤ちゃんもスヤスヤ</a:t>
              </a:r>
              <a:r>
                <a:rPr lang="ja-JP" altLang="en-US" sz="1350" b="1" spc="-6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。</a:t>
              </a:r>
              <a:endParaRPr kumimoji="1" lang="ja-JP" altLang="en-US" sz="1350" b="1" spc="-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42" name="テキスト ボックス 41"/>
          <p:cNvSpPr txBox="1"/>
          <p:nvPr/>
        </p:nvSpPr>
        <p:spPr>
          <a:xfrm>
            <a:off x="1207829" y="8097664"/>
            <a:ext cx="5373946" cy="6924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ts val="1800"/>
              </a:lnSpc>
            </a:pPr>
            <a:r>
              <a:rPr lang="ja-JP" altLang="en-US" sz="1550" dirty="0">
                <a:solidFill>
                  <a:srgbClr val="4D4D4D"/>
                </a:solidFill>
                <a:latin typeface="+mj-ea"/>
                <a:ea typeface="+mj-ea"/>
                <a:cs typeface="メイリオ" panose="020B0604030504040204" pitchFamily="50" charset="-128"/>
              </a:rPr>
              <a:t>・ エアコンを分解しホコリ・カビ・ニコチンを徹底的に洗浄します。</a:t>
            </a:r>
          </a:p>
          <a:p>
            <a:pPr fontAlgn="ctr">
              <a:lnSpc>
                <a:spcPts val="1800"/>
              </a:lnSpc>
            </a:pPr>
            <a:r>
              <a:rPr lang="ja-JP" altLang="en-US" sz="1550" dirty="0">
                <a:solidFill>
                  <a:srgbClr val="4D4D4D"/>
                </a:solidFill>
                <a:latin typeface="+mj-ea"/>
                <a:ea typeface="+mj-ea"/>
                <a:cs typeface="メイリオ" panose="020B0604030504040204" pitchFamily="50" charset="-128"/>
              </a:rPr>
              <a:t>・ 抗菌・防カビ処理でエアコンが長持ちします。</a:t>
            </a:r>
          </a:p>
          <a:p>
            <a:pPr fontAlgn="ctr">
              <a:lnSpc>
                <a:spcPts val="1800"/>
              </a:lnSpc>
            </a:pPr>
            <a:r>
              <a:rPr lang="ja-JP" altLang="en-US" sz="1550" dirty="0">
                <a:solidFill>
                  <a:srgbClr val="4D4D4D"/>
                </a:solidFill>
                <a:latin typeface="+mj-ea"/>
                <a:ea typeface="+mj-ea"/>
                <a:cs typeface="メイリオ" panose="020B0604030504040204" pitchFamily="50" charset="-128"/>
              </a:rPr>
              <a:t>・ 全機種・全メーカー対応なので、お待たせいたしません。</a:t>
            </a:r>
            <a:endParaRPr kumimoji="1" lang="ja-JP" altLang="en-US" sz="1550" dirty="0">
              <a:solidFill>
                <a:srgbClr val="4D4D4D"/>
              </a:solidFill>
              <a:latin typeface="+mj-ea"/>
              <a:ea typeface="+mj-ea"/>
              <a:cs typeface="メイリオ" panose="020B0604030504040204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07415" y="9386806"/>
            <a:ext cx="4946650" cy="328739"/>
          </a:xfrm>
          <a:prstGeom prst="rect">
            <a:avLst/>
          </a:prstGeom>
          <a:noFill/>
        </p:spPr>
        <p:txBody>
          <a:bodyPr wrap="square" lIns="0" tIns="36000" rIns="0" bIns="0" rtlCol="0" anchor="ctr" anchorCtr="0">
            <a:spAutoFit/>
          </a:bodyPr>
          <a:lstStyle/>
          <a:p>
            <a:pPr algn="ctr" fontAlgn="ctr"/>
            <a:r>
              <a:rPr lang="ja-JP" altLang="en-US" sz="1900" b="1" spc="100" dirty="0">
                <a:solidFill>
                  <a:srgbClr val="3070B8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業務用エアコンも承ります。お見積無料！</a:t>
            </a:r>
            <a:endParaRPr kumimoji="1" lang="ja-JP" altLang="en-US" sz="1900" b="1" spc="100" dirty="0">
              <a:solidFill>
                <a:srgbClr val="3070B8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542414" y="6831955"/>
            <a:ext cx="4608518" cy="390295"/>
          </a:xfrm>
          <a:prstGeom prst="rect">
            <a:avLst/>
          </a:prstGeom>
          <a:solidFill>
            <a:schemeClr val="bg1"/>
          </a:solidFill>
        </p:spPr>
        <p:txBody>
          <a:bodyPr wrap="square" lIns="216000" tIns="36000" rIns="216000" bIns="0" rtlCol="0" anchor="ctr" anchorCtr="0">
            <a:spAutoFit/>
          </a:bodyPr>
          <a:lstStyle/>
          <a:p>
            <a:pPr algn="dist" fontAlgn="ctr"/>
            <a:r>
              <a:rPr lang="ja-JP" altLang="en-US" sz="23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エアコンクリーニングすれば</a:t>
            </a:r>
            <a:endParaRPr kumimoji="1" lang="ja-JP" altLang="en-US" sz="23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68545" y="9812536"/>
            <a:ext cx="3278128" cy="61555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4000" b="1" spc="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アスクル電器</a:t>
            </a:r>
            <a:endParaRPr kumimoji="1" lang="ja-JP" altLang="en-US" sz="4000" b="1" spc="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090241" y="9883547"/>
            <a:ext cx="3128439" cy="55143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72000" fontAlgn="ctr">
              <a:lnSpc>
                <a:spcPts val="3200"/>
              </a:lnSpc>
            </a:pPr>
            <a:r>
              <a:rPr lang="en-US" altLang="ja-JP" sz="3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03-1234-1111</a:t>
            </a:r>
          </a:p>
          <a:p>
            <a:pPr fontAlgn="ctr">
              <a:lnSpc>
                <a:spcPts val="1100"/>
              </a:lnSpc>
            </a:pPr>
            <a:r>
              <a:rPr lang="zh-TW" altLang="en-US" sz="1100" b="1" spc="-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（住所</a:t>
            </a:r>
            <a:r>
              <a:rPr lang="zh-TW" altLang="en-US" sz="1100" b="1" spc="-3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r>
              <a:rPr lang="zh-TW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〒</a:t>
            </a:r>
            <a:r>
              <a:rPr lang="en-US" altLang="zh-TW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135-0061 </a:t>
            </a:r>
            <a:r>
              <a:rPr lang="zh-TW" altLang="en-US" sz="1100" b="1" spc="1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東京都江東区豊洲</a:t>
            </a:r>
            <a:r>
              <a:rPr lang="en-US" altLang="zh-TW" sz="1100" b="1" spc="1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3-2-3</a:t>
            </a:r>
            <a:endParaRPr kumimoji="1" lang="ja-JP" altLang="en-US" sz="1100" b="1" spc="1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9" name="図 4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319" y="1069905"/>
            <a:ext cx="4376937" cy="1542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246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2017-01-20T03:40:52Z</dcterms:created>
  <dcterms:modified xsi:type="dcterms:W3CDTF">2017-02-24T03:43:03Z</dcterms:modified>
</cp:coreProperties>
</file>