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8"/>
    <a:srgbClr val="3399FF"/>
    <a:srgbClr val="E4007E"/>
    <a:srgbClr val="77531E"/>
    <a:srgbClr val="C8152D"/>
    <a:srgbClr val="CC0000"/>
    <a:srgbClr val="CC3300"/>
    <a:srgbClr val="663300"/>
    <a:srgbClr val="996633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図 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-2587"/>
            <a:ext cx="7772400" cy="9570014"/>
          </a:xfrm>
          <a:prstGeom prst="rect">
            <a:avLst/>
          </a:prstGeom>
        </p:spPr>
      </p:pic>
      <p:pic>
        <p:nvPicPr>
          <p:cNvPr id="73" name="図 7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2514"/>
            <a:ext cx="7772400" cy="9436829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24" y="5666284"/>
            <a:ext cx="6839726" cy="2499365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08" y="8314212"/>
            <a:ext cx="6867158" cy="1075946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945" y="8795946"/>
            <a:ext cx="1179578" cy="454153"/>
          </a:xfrm>
          <a:prstGeom prst="rect">
            <a:avLst/>
          </a:prstGeom>
        </p:spPr>
      </p:pic>
      <p:grpSp>
        <p:nvGrpSpPr>
          <p:cNvPr id="33" name="グループ化 32"/>
          <p:cNvGrpSpPr/>
          <p:nvPr/>
        </p:nvGrpSpPr>
        <p:grpSpPr>
          <a:xfrm>
            <a:off x="467924" y="3981243"/>
            <a:ext cx="6839726" cy="396241"/>
            <a:chOff x="467924" y="3981243"/>
            <a:chExt cx="6839726" cy="396241"/>
          </a:xfrm>
        </p:grpSpPr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924" y="3981243"/>
              <a:ext cx="6839726" cy="396241"/>
            </a:xfrm>
            <a:prstGeom prst="rect">
              <a:avLst/>
            </a:prstGeom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1813561" y="4070303"/>
              <a:ext cx="412241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お家のエアコンは大丈夫ですか？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794065" y="4554898"/>
            <a:ext cx="1920244" cy="792482"/>
            <a:chOff x="794065" y="4554898"/>
            <a:chExt cx="1920244" cy="792482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4065" y="4554898"/>
              <a:ext cx="1920244" cy="792482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1358745" y="4732207"/>
              <a:ext cx="1068796" cy="43601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700"/>
                </a:lnSpc>
              </a:pPr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エアコンの</a:t>
              </a:r>
            </a:p>
            <a:p>
              <a:pPr algn="ctr" fontAlgn="ctr">
                <a:lnSpc>
                  <a:spcPts val="1700"/>
                </a:lnSpc>
              </a:pPr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効きが悪い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3054917" y="4473028"/>
            <a:ext cx="1837948" cy="847346"/>
            <a:chOff x="3054917" y="4473028"/>
            <a:chExt cx="1837948" cy="847346"/>
          </a:xfrm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4917" y="4473028"/>
              <a:ext cx="1837948" cy="847346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3215776" y="4853525"/>
              <a:ext cx="1523864" cy="19813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500"/>
                </a:lnSpc>
              </a:pPr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嫌なにおいがする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5339466" y="4521134"/>
            <a:ext cx="1633731" cy="768098"/>
            <a:chOff x="5339466" y="4521134"/>
            <a:chExt cx="1633731" cy="768098"/>
          </a:xfrm>
        </p:grpSpPr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9466" y="4521134"/>
              <a:ext cx="1633731" cy="768098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5580395" y="4853525"/>
              <a:ext cx="1132825" cy="19813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500"/>
                </a:lnSpc>
              </a:pPr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音がうるさい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 rot="20982238">
            <a:off x="487192" y="606936"/>
            <a:ext cx="1590707" cy="57066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2200"/>
              </a:lnSpc>
            </a:pPr>
            <a:r>
              <a:rPr lang="ja-JP" altLang="en-US" sz="2000" b="1" dirty="0">
                <a:solidFill>
                  <a:srgbClr val="3399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プロの技術で</a:t>
            </a:r>
            <a:endParaRPr lang="en-US" altLang="ja-JP" sz="2000" b="1" dirty="0">
              <a:solidFill>
                <a:srgbClr val="3399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>
              <a:lnSpc>
                <a:spcPts val="2200"/>
              </a:lnSpc>
            </a:pPr>
            <a:r>
              <a:rPr lang="ja-JP" altLang="en-US" sz="2000" b="1" dirty="0">
                <a:solidFill>
                  <a:srgbClr val="3399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徹底洗浄</a:t>
            </a:r>
            <a:r>
              <a:rPr lang="en-US" altLang="ja-JP" sz="2000" b="1" dirty="0">
                <a:solidFill>
                  <a:srgbClr val="3399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2000" b="1" dirty="0">
              <a:solidFill>
                <a:srgbClr val="3399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53470" y="8798845"/>
            <a:ext cx="1759227" cy="485192"/>
          </a:xfrm>
          <a:prstGeom prst="rect">
            <a:avLst/>
          </a:prstGeom>
          <a:noFill/>
        </p:spPr>
        <p:txBody>
          <a:bodyPr wrap="square" lIns="0" tIns="36000" rIns="0" bIns="0" rtlCol="0" anchor="ctr" anchorCtr="0">
            <a:spAutoFit/>
          </a:bodyPr>
          <a:lstStyle/>
          <a:p>
            <a:pPr marL="90000" fontAlgn="ctr">
              <a:lnSpc>
                <a:spcPts val="1800"/>
              </a:lnSpc>
            </a:pPr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家庭用エアコン</a:t>
            </a:r>
          </a:p>
          <a:p>
            <a:pPr fontAlgn="ctr">
              <a:lnSpc>
                <a:spcPts val="1700"/>
              </a:lnSpc>
            </a:pPr>
            <a:r>
              <a:rPr lang="ja-JP" altLang="en-US" sz="13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（壁掛けタイプ）</a:t>
            </a:r>
            <a:endParaRPr kumimoji="1" lang="ja-JP" altLang="en-US" sz="135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911700" y="8840135"/>
            <a:ext cx="1063878" cy="3847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1500"/>
              </a:lnSpc>
            </a:pPr>
            <a:r>
              <a:rPr lang="en-US" altLang="ja-JP" sz="1400" b="1" dirty="0">
                <a:solidFill>
                  <a:srgbClr val="E4007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rgbClr val="E4007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台目からは</a:t>
            </a:r>
          </a:p>
          <a:p>
            <a:pPr fontAlgn="ctr">
              <a:lnSpc>
                <a:spcPts val="1500"/>
              </a:lnSpc>
            </a:pPr>
            <a:r>
              <a:rPr lang="en-US" altLang="ja-JP" sz="1400" b="1" dirty="0">
                <a:solidFill>
                  <a:srgbClr val="E4007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10%OFF</a:t>
            </a:r>
            <a:endParaRPr kumimoji="1" lang="ja-JP" altLang="en-US" sz="1400" b="1" dirty="0">
              <a:solidFill>
                <a:srgbClr val="E4007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479374" y="8764217"/>
            <a:ext cx="3624565" cy="63094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base"/>
            <a:r>
              <a:rPr lang="ja-JP" altLang="en-US" sz="4100" b="1" spc="-600" dirty="0">
                <a:solidFill>
                  <a:srgbClr val="E4007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￥</a:t>
            </a:r>
            <a:r>
              <a:rPr lang="en-US" altLang="ja-JP" sz="4100" b="1" spc="-20" dirty="0">
                <a:solidFill>
                  <a:srgbClr val="E4007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15,00</a:t>
            </a:r>
            <a:r>
              <a:rPr lang="en-US" altLang="ja-JP" sz="4100" b="1" spc="-800" dirty="0">
                <a:solidFill>
                  <a:srgbClr val="E4007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ja-JP" altLang="en-US" sz="2100" b="1" dirty="0">
                <a:solidFill>
                  <a:srgbClr val="E4007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（税込</a:t>
            </a:r>
            <a:r>
              <a:rPr lang="ja-JP" altLang="en-US" sz="2100" b="1" spc="-1000" dirty="0">
                <a:solidFill>
                  <a:srgbClr val="E4007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2100" b="1" spc="-1000" dirty="0">
              <a:solidFill>
                <a:srgbClr val="E4007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575781" y="6190668"/>
            <a:ext cx="2130556" cy="859538"/>
            <a:chOff x="575781" y="6190668"/>
            <a:chExt cx="2130556" cy="859538"/>
          </a:xfrm>
        </p:grpSpPr>
        <p:pic>
          <p:nvPicPr>
            <p:cNvPr id="51" name="図 5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781" y="6190668"/>
              <a:ext cx="2130556" cy="859538"/>
            </a:xfrm>
            <a:prstGeom prst="rect">
              <a:avLst/>
            </a:prstGeom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798121" y="6408143"/>
              <a:ext cx="1762076" cy="43601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700"/>
                </a:lnSpc>
              </a:pPr>
              <a:r>
                <a:rPr lang="ja-JP" altLang="en-US" sz="1400" b="1" dirty="0">
                  <a:solidFill>
                    <a:srgbClr val="00A0E8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エアコンの能力回復。</a:t>
              </a:r>
            </a:p>
            <a:p>
              <a:pPr algn="ctr" fontAlgn="ctr">
                <a:lnSpc>
                  <a:spcPts val="1700"/>
                </a:lnSpc>
              </a:pPr>
              <a:r>
                <a:rPr lang="ja-JP" altLang="en-US" sz="1400" b="1" dirty="0">
                  <a:solidFill>
                    <a:srgbClr val="00A0E8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節電にもなります。</a:t>
              </a:r>
              <a:endParaRPr kumimoji="1" lang="ja-JP" altLang="en-US" sz="1400" b="1" dirty="0">
                <a:solidFill>
                  <a:srgbClr val="00A0E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573085" y="7198185"/>
            <a:ext cx="5961900" cy="804674"/>
            <a:chOff x="573085" y="7198185"/>
            <a:chExt cx="5961900" cy="804674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085" y="7198185"/>
              <a:ext cx="5961900" cy="804674"/>
            </a:xfrm>
            <a:prstGeom prst="rect">
              <a:avLst/>
            </a:prstGeom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679765" y="7273510"/>
              <a:ext cx="5467042" cy="65402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>
                <a:lnSpc>
                  <a:spcPts val="1700"/>
                </a:lnSpc>
              </a:pPr>
              <a:r>
                <a:rPr lang="ja-JP" altLang="en-US" sz="1350" spc="2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メイリオ" panose="020B0604030504040204" pitchFamily="50" charset="-128"/>
                </a:rPr>
                <a:t>・</a:t>
              </a:r>
              <a:r>
                <a:rPr lang="ja-JP" altLang="en-US" sz="1350" spc="3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メイリオ" panose="020B0604030504040204" pitchFamily="50" charset="-128"/>
                </a:rPr>
                <a:t>エアコンを分解しホコリ・カビ・ニコチンを徹底的に洗浄します。</a:t>
              </a:r>
            </a:p>
            <a:p>
              <a:pPr fontAlgn="ctr">
                <a:lnSpc>
                  <a:spcPts val="1700"/>
                </a:lnSpc>
              </a:pPr>
              <a:r>
                <a:rPr lang="ja-JP" altLang="en-US" sz="1350" spc="2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メイリオ" panose="020B0604030504040204" pitchFamily="50" charset="-128"/>
                </a:rPr>
                <a:t>・</a:t>
              </a:r>
              <a:r>
                <a:rPr lang="ja-JP" altLang="en-US" sz="1350" spc="3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メイリオ" panose="020B0604030504040204" pitchFamily="50" charset="-128"/>
                </a:rPr>
                <a:t>抗菌・防カビ処理でエアコンが長持ちします。</a:t>
              </a:r>
            </a:p>
            <a:p>
              <a:pPr fontAlgn="ctr">
                <a:lnSpc>
                  <a:spcPts val="1700"/>
                </a:lnSpc>
              </a:pPr>
              <a:r>
                <a:rPr lang="ja-JP" altLang="en-US" sz="1350" spc="2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メイリオ" panose="020B0604030504040204" pitchFamily="50" charset="-128"/>
                </a:rPr>
                <a:t>・</a:t>
              </a:r>
              <a:r>
                <a:rPr lang="ja-JP" altLang="en-US" sz="1350" spc="3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メイリオ" panose="020B0604030504040204" pitchFamily="50" charset="-128"/>
                </a:rPr>
                <a:t>全機種全メーカー対応なので、お待たせいたしません。</a:t>
              </a:r>
              <a:endParaRPr kumimoji="1" lang="ja-JP" altLang="en-US" sz="1350" spc="3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7" name="テキスト ボックス 26"/>
          <p:cNvSpPr txBox="1"/>
          <p:nvPr/>
        </p:nvSpPr>
        <p:spPr>
          <a:xfrm>
            <a:off x="471483" y="9921141"/>
            <a:ext cx="1116000" cy="522000"/>
          </a:xfrm>
          <a:prstGeom prst="rect">
            <a:avLst/>
          </a:prstGeom>
          <a:solidFill>
            <a:srgbClr val="00A0E8"/>
          </a:solidFill>
        </p:spPr>
        <p:txBody>
          <a:bodyPr wrap="square" lIns="0" tIns="36000" rIns="0" bIns="0" rtlCol="0" anchor="ctr" anchorCtr="0">
            <a:spAutoFit/>
          </a:bodyPr>
          <a:lstStyle/>
          <a:p>
            <a:pPr algn="ctr" fontAlgn="ctr">
              <a:lnSpc>
                <a:spcPts val="1100"/>
              </a:lnSpc>
            </a:pPr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業務用エアコンも</a:t>
            </a:r>
            <a:endParaRPr lang="en-US" altLang="ja-JP" sz="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1100"/>
              </a:lnSpc>
            </a:pPr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承ります。</a:t>
            </a:r>
            <a:endParaRPr lang="en-US" altLang="ja-JP" sz="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1100"/>
              </a:lnSpc>
            </a:pPr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お見積無料！</a:t>
            </a:r>
            <a:endParaRPr kumimoji="1" lang="ja-JP" altLang="en-US" sz="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945631" y="5710559"/>
            <a:ext cx="3884314" cy="297962"/>
          </a:xfrm>
          <a:prstGeom prst="rect">
            <a:avLst/>
          </a:prstGeom>
          <a:noFill/>
        </p:spPr>
        <p:txBody>
          <a:bodyPr wrap="square" lIns="0" tIns="36000" rIns="0" bIns="0" rtlCol="0" anchor="ctr" anchorCtr="0">
            <a:spAutoFit/>
          </a:bodyPr>
          <a:lstStyle/>
          <a:p>
            <a:pPr algn="ctr" fontAlgn="ctr"/>
            <a:r>
              <a:rPr lang="ja-JP" altLang="en-US" sz="1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エアコンクリーニングすれば</a:t>
            </a:r>
            <a:endParaRPr kumimoji="1" lang="ja-JP" altLang="en-US" sz="17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740723" y="9924980"/>
            <a:ext cx="2922717" cy="5693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3700" b="1" dirty="0">
                <a:solidFill>
                  <a:srgbClr val="00A0E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アスクル電器</a:t>
            </a:r>
            <a:endParaRPr kumimoji="1" lang="ja-JP" altLang="en-US" sz="3700" b="1" dirty="0">
              <a:solidFill>
                <a:srgbClr val="00A0E8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814240" y="9911761"/>
            <a:ext cx="2618436" cy="56425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72000" fontAlgn="ctr"/>
            <a:r>
              <a:rPr lang="zh-TW" altLang="en-US" sz="1000" b="1" spc="10" dirty="0">
                <a:solidFill>
                  <a:srgbClr val="00A0E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en-US" altLang="zh-TW" sz="1000" b="1" spc="10" dirty="0">
                <a:solidFill>
                  <a:srgbClr val="00A0E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endParaRPr lang="ja-JP" altLang="en-US" sz="1000" b="1" spc="10" dirty="0">
              <a:solidFill>
                <a:srgbClr val="00A0E8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2000" fontAlgn="ctr">
              <a:lnSpc>
                <a:spcPts val="3200"/>
              </a:lnSpc>
            </a:pPr>
            <a:r>
              <a:rPr lang="en-US" altLang="ja-JP" sz="3100" b="1" spc="-50" dirty="0">
                <a:solidFill>
                  <a:srgbClr val="00A0E8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37" y="1807549"/>
            <a:ext cx="5974092" cy="1990348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99" y="4521515"/>
            <a:ext cx="310897" cy="237744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880" y="4433876"/>
            <a:ext cx="283465" cy="292609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915" y="5023720"/>
            <a:ext cx="298705" cy="259081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040" y="5213826"/>
            <a:ext cx="694945" cy="518161"/>
          </a:xfrm>
          <a:prstGeom prst="rect">
            <a:avLst/>
          </a:prstGeom>
        </p:spPr>
      </p:pic>
      <p:grpSp>
        <p:nvGrpSpPr>
          <p:cNvPr id="49" name="グループ化 48"/>
          <p:cNvGrpSpPr/>
          <p:nvPr/>
        </p:nvGrpSpPr>
        <p:grpSpPr>
          <a:xfrm>
            <a:off x="1951036" y="8341200"/>
            <a:ext cx="3832926" cy="311088"/>
            <a:chOff x="1951036" y="8341200"/>
            <a:chExt cx="3832926" cy="311088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2229929" y="8341200"/>
              <a:ext cx="3308668" cy="297962"/>
            </a:xfrm>
            <a:prstGeom prst="rect">
              <a:avLst/>
            </a:prstGeom>
            <a:noFill/>
          </p:spPr>
          <p:txBody>
            <a:bodyPr wrap="square" lIns="0" tIns="3600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只今</a:t>
              </a:r>
              <a:r>
                <a:rPr lang="ja-JP" altLang="en-US" sz="1700" b="1" spc="-8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、</a:t>
              </a:r>
              <a:r>
                <a:rPr lang="ja-JP" altLang="en-US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キャンペーン</a:t>
              </a:r>
              <a:r>
                <a:rPr lang="ja-JP" altLang="en-US" sz="1700" b="1" spc="-3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中</a:t>
              </a:r>
              <a:r>
                <a:rPr lang="ja-JP" altLang="en-US" sz="1700" b="1" spc="-1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！</a:t>
              </a:r>
              <a:r>
                <a:rPr lang="ja-JP" altLang="en-US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粗品進</a:t>
              </a:r>
              <a:r>
                <a:rPr lang="ja-JP" altLang="en-US" sz="1700" b="1" spc="-1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呈！</a:t>
              </a:r>
              <a:endParaRPr kumimoji="1" lang="ja-JP" altLang="en-US" sz="17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1036" y="8368823"/>
              <a:ext cx="256033" cy="283465"/>
            </a:xfrm>
            <a:prstGeom prst="rect">
              <a:avLst/>
            </a:prstGeom>
          </p:spPr>
        </p:pic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0497" y="8368823"/>
              <a:ext cx="283465" cy="256033"/>
            </a:xfrm>
            <a:prstGeom prst="rect">
              <a:avLst/>
            </a:prstGeom>
          </p:spPr>
        </p:pic>
      </p:grpSp>
      <p:grpSp>
        <p:nvGrpSpPr>
          <p:cNvPr id="53" name="グループ化 52"/>
          <p:cNvGrpSpPr/>
          <p:nvPr/>
        </p:nvGrpSpPr>
        <p:grpSpPr>
          <a:xfrm>
            <a:off x="2818985" y="6190668"/>
            <a:ext cx="2130556" cy="859538"/>
            <a:chOff x="575781" y="6190668"/>
            <a:chExt cx="2130556" cy="859538"/>
          </a:xfrm>
        </p:grpSpPr>
        <p:pic>
          <p:nvPicPr>
            <p:cNvPr id="54" name="図 5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781" y="6190668"/>
              <a:ext cx="2130556" cy="859538"/>
            </a:xfrm>
            <a:prstGeom prst="rect">
              <a:avLst/>
            </a:prstGeom>
          </p:spPr>
        </p:pic>
        <p:sp>
          <p:nvSpPr>
            <p:cNvPr id="55" name="テキスト ボックス 54"/>
            <p:cNvSpPr txBox="1"/>
            <p:nvPr/>
          </p:nvSpPr>
          <p:spPr>
            <a:xfrm>
              <a:off x="798121" y="6408143"/>
              <a:ext cx="1762076" cy="43601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700"/>
                </a:lnSpc>
              </a:pPr>
              <a:r>
                <a:rPr lang="ja-JP" altLang="en-US" sz="1400" b="1" dirty="0">
                  <a:solidFill>
                    <a:srgbClr val="00A0E8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においスッキリ。</a:t>
              </a:r>
            </a:p>
            <a:p>
              <a:pPr algn="ctr" fontAlgn="ctr">
                <a:lnSpc>
                  <a:spcPts val="1700"/>
                </a:lnSpc>
              </a:pPr>
              <a:r>
                <a:rPr lang="ja-JP" altLang="en-US" sz="1400" b="1" dirty="0">
                  <a:solidFill>
                    <a:srgbClr val="00A0E8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清潔な空気で快適。</a:t>
              </a:r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5068887" y="6190668"/>
            <a:ext cx="2130556" cy="859538"/>
            <a:chOff x="575781" y="6190668"/>
            <a:chExt cx="2130556" cy="859538"/>
          </a:xfrm>
        </p:grpSpPr>
        <p:pic>
          <p:nvPicPr>
            <p:cNvPr id="57" name="図 5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781" y="6190668"/>
              <a:ext cx="2130556" cy="859538"/>
            </a:xfrm>
            <a:prstGeom prst="rect">
              <a:avLst/>
            </a:prstGeom>
          </p:spPr>
        </p:pic>
        <p:sp>
          <p:nvSpPr>
            <p:cNvPr id="58" name="テキスト ボックス 57"/>
            <p:cNvSpPr txBox="1"/>
            <p:nvPr/>
          </p:nvSpPr>
          <p:spPr>
            <a:xfrm>
              <a:off x="798121" y="6408143"/>
              <a:ext cx="1762076" cy="43601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700"/>
                </a:lnSpc>
              </a:pPr>
              <a:r>
                <a:rPr lang="ja-JP" altLang="en-US" sz="1400" b="1" dirty="0">
                  <a:solidFill>
                    <a:srgbClr val="00A0E8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静かな運転で</a:t>
              </a:r>
            </a:p>
            <a:p>
              <a:pPr algn="ctr" fontAlgn="ctr">
                <a:lnSpc>
                  <a:spcPts val="1700"/>
                </a:lnSpc>
              </a:pPr>
              <a:r>
                <a:rPr lang="ja-JP" altLang="en-US" sz="1400" b="1" dirty="0">
                  <a:solidFill>
                    <a:srgbClr val="00A0E8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赤ちゃんもスヤスヤ。</a:t>
              </a:r>
            </a:p>
          </p:txBody>
        </p:sp>
      </p:grpSp>
      <p:pic>
        <p:nvPicPr>
          <p:cNvPr id="59" name="図 5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425" y="7097672"/>
            <a:ext cx="874778" cy="1066802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143" y="6106848"/>
            <a:ext cx="228600" cy="228600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435" y="6856657"/>
            <a:ext cx="280417" cy="280417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164" y="6144948"/>
            <a:ext cx="457201" cy="457201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125" y="6162697"/>
            <a:ext cx="329185" cy="329185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885" y="6734420"/>
            <a:ext cx="280417" cy="280417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77" y="6248992"/>
            <a:ext cx="457201" cy="457201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955" y="6164474"/>
            <a:ext cx="347473" cy="347473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295" y="6843957"/>
            <a:ext cx="329185" cy="329185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898" y="6217242"/>
            <a:ext cx="298705" cy="29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241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2017-01-23T02:22:51Z</dcterms:created>
  <dcterms:modified xsi:type="dcterms:W3CDTF">2017-02-24T03:42:52Z</dcterms:modified>
</cp:coreProperties>
</file>