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6769100" cy="5616575"/>
  <p:notesSz cx="6735763" cy="9866313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3" autoAdjust="0"/>
    <p:restoredTop sz="94660"/>
  </p:normalViewPr>
  <p:slideViewPr>
    <p:cSldViewPr>
      <p:cViewPr>
        <p:scale>
          <a:sx n="125" d="100"/>
          <a:sy n="125" d="100"/>
        </p:scale>
        <p:origin x="-438" y="-126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156ED-6376-480F-A919-F3A7FE91965E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8238" y="739775"/>
            <a:ext cx="44592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0ECCF-7FE2-4C0F-B942-E33C92024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409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0ECCF-7FE2-4C0F-B942-E33C92024C1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834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正方形/長方形 11"/>
          <p:cNvSpPr>
            <a:spLocks noChangeAspect="1"/>
          </p:cNvSpPr>
          <p:nvPr userDrawn="1"/>
        </p:nvSpPr>
        <p:spPr>
          <a:xfrm>
            <a:off x="-167" y="3469830"/>
            <a:ext cx="6758815" cy="2160000"/>
          </a:xfrm>
          <a:prstGeom prst="rect">
            <a:avLst/>
          </a:prstGeom>
          <a:solidFill>
            <a:srgbClr val="3EB3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" y="-1593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2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2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3608" y="196295"/>
            <a:ext cx="1214709" cy="252455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grpSp>
        <p:nvGrpSpPr>
          <p:cNvPr id="70" name="グループ化 69"/>
          <p:cNvGrpSpPr>
            <a:grpSpLocks noChangeAspect="1"/>
          </p:cNvGrpSpPr>
          <p:nvPr/>
        </p:nvGrpSpPr>
        <p:grpSpPr>
          <a:xfrm>
            <a:off x="1224310" y="3647139"/>
            <a:ext cx="1077923" cy="889340"/>
            <a:chOff x="4036619" y="7238000"/>
            <a:chExt cx="2879732" cy="2375918"/>
          </a:xfrm>
        </p:grpSpPr>
        <p:sp>
          <p:nvSpPr>
            <p:cNvPr id="71" name="正方形/長方形 70"/>
            <p:cNvSpPr/>
            <p:nvPr/>
          </p:nvSpPr>
          <p:spPr>
            <a:xfrm>
              <a:off x="4036619" y="7238000"/>
              <a:ext cx="2879732" cy="23759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kumimoji="1" lang="ja-JP" altLang="en-US" sz="1050"/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4612564" y="8189780"/>
              <a:ext cx="1727837" cy="616632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ja-JP" altLang="en-US" sz="9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地図入る</a:t>
              </a:r>
              <a:endParaRPr lang="ja-JP" altLang="en-US" sz="900" b="1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3502827" y="3960415"/>
            <a:ext cx="2474011" cy="432048"/>
            <a:chOff x="5094042" y="5309950"/>
            <a:chExt cx="2474011" cy="432048"/>
          </a:xfrm>
        </p:grpSpPr>
        <p:sp>
          <p:nvSpPr>
            <p:cNvPr id="74" name="テキスト ボックス 73"/>
            <p:cNvSpPr txBox="1"/>
            <p:nvPr/>
          </p:nvSpPr>
          <p:spPr>
            <a:xfrm>
              <a:off x="5094042" y="5309950"/>
              <a:ext cx="1416952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ja-JP" altLang="en-US" sz="12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アスクル歯科医院</a:t>
              </a:r>
              <a:endParaRPr lang="ja-JP" altLang="en-US" sz="12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6451502" y="5309950"/>
              <a:ext cx="1116551" cy="265696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zh-TW" altLang="en-US" sz="9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院長 鈴木健太</a:t>
              </a:r>
              <a:endParaRPr lang="ja-JP" altLang="en-US" sz="9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  <p:sp>
          <p:nvSpPr>
            <p:cNvPr id="76" name="テキスト ボックス 75"/>
            <p:cNvSpPr txBox="1"/>
            <p:nvPr/>
          </p:nvSpPr>
          <p:spPr>
            <a:xfrm>
              <a:off x="5094042" y="5444499"/>
              <a:ext cx="2303785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zh-TW" altLang="en-US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〒</a:t>
              </a:r>
              <a:r>
                <a:rPr lang="en-US" altLang="zh-TW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135-0061 </a:t>
              </a:r>
              <a:r>
                <a:rPr lang="zh-TW" altLang="en-US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東京都江東区豊洲</a:t>
              </a:r>
              <a:r>
                <a:rPr lang="en-US" altLang="zh-TW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3-2-3</a:t>
              </a:r>
              <a:endParaRPr lang="ja-JP" altLang="en-US" sz="7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2428487" y="3604529"/>
            <a:ext cx="3980399" cy="427894"/>
            <a:chOff x="501452" y="10017807"/>
            <a:chExt cx="3980399" cy="427894"/>
          </a:xfrm>
        </p:grpSpPr>
        <p:pic>
          <p:nvPicPr>
            <p:cNvPr id="78" name="Picture 8" descr="C:\Users\vanfu-vos-01\Desktop\牧野work\@@@進行中@@@\ADP\33_歯科\新しいフォルダー\オブジェクト1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1452" y="10017856"/>
              <a:ext cx="1082063" cy="399992"/>
            </a:xfrm>
            <a:prstGeom prst="rect">
              <a:avLst/>
            </a:prstGeom>
            <a:noFill/>
          </p:spPr>
        </p:pic>
        <p:sp>
          <p:nvSpPr>
            <p:cNvPr id="79" name="テキスト ボックス 78"/>
            <p:cNvSpPr txBox="1"/>
            <p:nvPr/>
          </p:nvSpPr>
          <p:spPr>
            <a:xfrm>
              <a:off x="513865" y="10017807"/>
              <a:ext cx="994180" cy="400091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ja-JP" altLang="en-US" sz="1000" dirty="0" smtClean="0">
                  <a:solidFill>
                    <a:srgbClr val="3EB370"/>
                  </a:solidFill>
                  <a:latin typeface="HGｺﾞｼｯｸE" pitchFamily="49" charset="-128"/>
                  <a:ea typeface="HGｺﾞｼｯｸE" pitchFamily="49" charset="-128"/>
                </a:rPr>
                <a:t>ご予約は</a:t>
              </a:r>
              <a:endParaRPr lang="en-US" altLang="ja-JP" sz="1000" dirty="0" smtClean="0">
                <a:solidFill>
                  <a:srgbClr val="3EB370"/>
                </a:solidFill>
                <a:latin typeface="HGｺﾞｼｯｸE" pitchFamily="49" charset="-128"/>
                <a:ea typeface="HGｺﾞｼｯｸE" pitchFamily="49" charset="-128"/>
              </a:endParaRPr>
            </a:p>
            <a:p>
              <a:pPr algn="ctr"/>
              <a:r>
                <a:rPr lang="ja-JP" altLang="en-US" sz="1000" dirty="0" smtClean="0">
                  <a:solidFill>
                    <a:srgbClr val="3EB370"/>
                  </a:solidFill>
                  <a:latin typeface="HGｺﾞｼｯｸE" pitchFamily="49" charset="-128"/>
                  <a:ea typeface="HGｺﾞｼｯｸE" pitchFamily="49" charset="-128"/>
                </a:rPr>
                <a:t>こちらから</a:t>
              </a:r>
              <a:endParaRPr lang="ja-JP" altLang="en-US" sz="1000" dirty="0">
                <a:solidFill>
                  <a:srgbClr val="3EB370"/>
                </a:solidFill>
                <a:latin typeface="HGｺﾞｼｯｸE" pitchFamily="49" charset="-128"/>
                <a:ea typeface="HGｺﾞｼｯｸE" pitchFamily="49" charset="-128"/>
              </a:endParaRPr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1591669" y="10026257"/>
              <a:ext cx="2890182" cy="297474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en-US" altLang="ja-JP" sz="1800" dirty="0" smtClean="0">
                  <a:solidFill>
                    <a:schemeClr val="bg1"/>
                  </a:solidFill>
                  <a:latin typeface="Meiryo UI" pitchFamily="50" charset="-128"/>
                  <a:ea typeface="Meiryo UI" pitchFamily="50" charset="-128"/>
                  <a:cs typeface="Meiryo UI" pitchFamily="50" charset="-128"/>
                </a:rPr>
                <a:t>TEL 03-1234-1111</a:t>
              </a:r>
              <a:endParaRPr lang="ja-JP" altLang="en-US" sz="1800" dirty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1591669" y="10168977"/>
              <a:ext cx="2890182" cy="276724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en-US" altLang="ja-JP" sz="1100" dirty="0" smtClean="0">
                  <a:solidFill>
                    <a:schemeClr val="bg1"/>
                  </a:solidFill>
                  <a:latin typeface="Meiryo UI" pitchFamily="50" charset="-128"/>
                  <a:ea typeface="Meiryo UI" pitchFamily="50" charset="-128"/>
                  <a:cs typeface="Meiryo UI" pitchFamily="50" charset="-128"/>
                </a:rPr>
                <a:t>http://www.askult.com/</a:t>
              </a:r>
              <a:endParaRPr lang="ja-JP" altLang="en-US" sz="1100" dirty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-503237" y="1224111"/>
            <a:ext cx="7775575" cy="1007062"/>
            <a:chOff x="864394" y="1643208"/>
            <a:chExt cx="7775575" cy="1007062"/>
          </a:xfrm>
        </p:grpSpPr>
        <p:sp>
          <p:nvSpPr>
            <p:cNvPr id="27" name="テキスト ボックス 26"/>
            <p:cNvSpPr txBox="1"/>
            <p:nvPr/>
          </p:nvSpPr>
          <p:spPr>
            <a:xfrm>
              <a:off x="864394" y="1643208"/>
              <a:ext cx="7775575" cy="476985"/>
            </a:xfrm>
            <a:prstGeom prst="rect">
              <a:avLst/>
            </a:prstGeom>
            <a:noFill/>
          </p:spPr>
          <p:txBody>
            <a:bodyPr wrap="square" lIns="91422" tIns="45711" rIns="91422" bIns="45711" rtlCol="0" anchor="ctr">
              <a:spAutoFit/>
            </a:bodyPr>
            <a:lstStyle/>
            <a:p>
              <a:pPr algn="ctr">
                <a:lnSpc>
                  <a:spcPts val="2975"/>
                </a:lnSpc>
              </a:pPr>
              <a:r>
                <a:rPr lang="ja-JP" altLang="en-US" sz="4000" dirty="0" smtClean="0">
                  <a:latin typeface="HG丸ｺﾞｼｯｸM-PRO" pitchFamily="50" charset="-128"/>
                  <a:ea typeface="HG丸ｺﾞｼｯｸM-PRO" pitchFamily="50" charset="-128"/>
                </a:rPr>
                <a:t>アスクル歯科医院</a:t>
              </a:r>
              <a:endParaRPr lang="ja-JP" altLang="en-US" sz="4000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864394" y="2176184"/>
              <a:ext cx="7775575" cy="474086"/>
            </a:xfrm>
            <a:prstGeom prst="rect">
              <a:avLst/>
            </a:prstGeom>
            <a:noFill/>
          </p:spPr>
          <p:txBody>
            <a:bodyPr wrap="square" lIns="91422" tIns="45711" rIns="91422" bIns="45711" rtlCol="0" anchor="ctr">
              <a:spAutoFit/>
            </a:bodyPr>
            <a:lstStyle/>
            <a:p>
              <a:pPr algn="ctr">
                <a:lnSpc>
                  <a:spcPts val="1559"/>
                </a:lnSpc>
              </a:pPr>
              <a:r>
                <a:rPr lang="ja-JP" altLang="en-US" sz="1050" dirty="0" smtClean="0">
                  <a:latin typeface="HG丸ｺﾞｼｯｸM-PRO" pitchFamily="50" charset="-128"/>
                  <a:ea typeface="HG丸ｺﾞｼｯｸM-PRO" pitchFamily="50" charset="-128"/>
                </a:rPr>
                <a:t>アスクル歯科医院では、予防歯科を中心に、さまざまな症状の治療に対応しています。</a:t>
              </a:r>
            </a:p>
            <a:p>
              <a:pPr algn="ctr">
                <a:lnSpc>
                  <a:spcPts val="1559"/>
                </a:lnSpc>
              </a:pPr>
              <a:r>
                <a:rPr lang="ja-JP" altLang="en-US" sz="1050" dirty="0" smtClean="0">
                  <a:latin typeface="HG丸ｺﾞｼｯｸM-PRO" pitchFamily="50" charset="-128"/>
                  <a:ea typeface="HG丸ｺﾞｼｯｸM-PRO" pitchFamily="50" charset="-128"/>
                </a:rPr>
                <a:t>地域の頼れる歯医者さんになるために、努力を続けてまいります。お気軽にご連絡ください。</a:t>
              </a: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615900" y="2281439"/>
            <a:ext cx="5537300" cy="1174920"/>
            <a:chOff x="735458" y="2281439"/>
            <a:chExt cx="5537300" cy="1174920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827182" y="2281439"/>
              <a:ext cx="2413352" cy="307732"/>
              <a:chOff x="1374123" y="7146652"/>
              <a:chExt cx="2413845" cy="307777"/>
            </a:xfrm>
          </p:grpSpPr>
          <p:sp>
            <p:nvSpPr>
              <p:cNvPr id="56" name="角丸四角形 55"/>
              <p:cNvSpPr/>
              <p:nvPr/>
            </p:nvSpPr>
            <p:spPr>
              <a:xfrm>
                <a:off x="1374123" y="7191213"/>
                <a:ext cx="2413845" cy="245687"/>
              </a:xfrm>
              <a:prstGeom prst="roundRect">
                <a:avLst/>
              </a:prstGeom>
              <a:solidFill>
                <a:srgbClr val="3EB3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テキスト ボックス 56"/>
              <p:cNvSpPr txBox="1"/>
              <p:nvPr/>
            </p:nvSpPr>
            <p:spPr>
              <a:xfrm>
                <a:off x="1374123" y="7146652"/>
                <a:ext cx="17281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1400" dirty="0" smtClean="0">
                    <a:solidFill>
                      <a:schemeClr val="bg1"/>
                    </a:solidFill>
                    <a:latin typeface="HG丸ｺﾞｼｯｸM-PRO" pitchFamily="50" charset="-128"/>
                    <a:ea typeface="HG丸ｺﾞｼｯｸM-PRO" pitchFamily="50" charset="-128"/>
                  </a:rPr>
                  <a:t>診療内容</a:t>
                </a:r>
                <a:endParaRPr lang="ja-JP" altLang="en-US" sz="1400" dirty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sp>
          <p:nvSpPr>
            <p:cNvPr id="54" name="テキスト ボックス 53"/>
            <p:cNvSpPr txBox="1"/>
            <p:nvPr/>
          </p:nvSpPr>
          <p:spPr>
            <a:xfrm>
              <a:off x="735458" y="2580594"/>
              <a:ext cx="1295879" cy="784716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772"/>
                </a:lnSpc>
              </a:pPr>
              <a:r>
                <a:rPr lang="ja-JP" altLang="en-US" sz="1100" dirty="0" smtClean="0">
                  <a:latin typeface="HG丸ｺﾞｼｯｸM-PRO" pitchFamily="50" charset="-128"/>
                  <a:ea typeface="HG丸ｺﾞｼｯｸM-PRO" pitchFamily="50" charset="-128"/>
                </a:rPr>
                <a:t>★一般歯科</a:t>
              </a:r>
            </a:p>
            <a:p>
              <a:pPr>
                <a:lnSpc>
                  <a:spcPts val="1772"/>
                </a:lnSpc>
              </a:pPr>
              <a:r>
                <a:rPr lang="ja-JP" altLang="en-US" sz="1100" dirty="0" smtClean="0">
                  <a:latin typeface="HG丸ｺﾞｼｯｸM-PRO" pitchFamily="50" charset="-128"/>
                  <a:ea typeface="HG丸ｺﾞｼｯｸM-PRO" pitchFamily="50" charset="-128"/>
                </a:rPr>
                <a:t>★美容歯科</a:t>
              </a:r>
            </a:p>
            <a:p>
              <a:pPr>
                <a:lnSpc>
                  <a:spcPts val="1772"/>
                </a:lnSpc>
              </a:pPr>
              <a:r>
                <a:rPr lang="ja-JP" altLang="en-US" sz="1100" dirty="0" smtClean="0">
                  <a:latin typeface="HG丸ｺﾞｼｯｸM-PRO" pitchFamily="50" charset="-128"/>
                  <a:ea typeface="HG丸ｺﾞｼｯｸM-PRO" pitchFamily="50" charset="-128"/>
                </a:rPr>
                <a:t>★インプラント</a:t>
              </a:r>
              <a:endParaRPr lang="ja-JP" altLang="en-US" sz="1100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1944655" y="2580594"/>
              <a:ext cx="1295879" cy="784812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772"/>
                </a:lnSpc>
              </a:pPr>
              <a:r>
                <a:rPr lang="zh-TW" altLang="en-US" sz="1100" dirty="0" smtClean="0">
                  <a:latin typeface="HG丸ｺﾞｼｯｸM-PRO" pitchFamily="50" charset="-128"/>
                  <a:ea typeface="HG丸ｺﾞｼｯｸM-PRO" pitchFamily="50" charset="-128"/>
                </a:rPr>
                <a:t>★矯正歯科</a:t>
              </a:r>
            </a:p>
            <a:p>
              <a:pPr>
                <a:lnSpc>
                  <a:spcPts val="1772"/>
                </a:lnSpc>
              </a:pPr>
              <a:r>
                <a:rPr lang="zh-TW" altLang="en-US" sz="1100" dirty="0" smtClean="0">
                  <a:latin typeface="HG丸ｺﾞｼｯｸM-PRO" pitchFamily="50" charset="-128"/>
                  <a:ea typeface="HG丸ｺﾞｼｯｸM-PRO" pitchFamily="50" charset="-128"/>
                </a:rPr>
                <a:t>★歯科口腔外科</a:t>
              </a:r>
            </a:p>
            <a:p>
              <a:pPr>
                <a:lnSpc>
                  <a:spcPts val="1772"/>
                </a:lnSpc>
              </a:pPr>
              <a:r>
                <a:rPr lang="zh-TW" altLang="en-US" sz="1100" dirty="0" smtClean="0">
                  <a:latin typeface="HG丸ｺﾞｼｯｸM-PRO" pitchFamily="50" charset="-128"/>
                  <a:ea typeface="HG丸ｺﾞｼｯｸM-PRO" pitchFamily="50" charset="-128"/>
                </a:rPr>
                <a:t>★定期健診</a:t>
              </a:r>
              <a:endParaRPr lang="ja-JP" altLang="en-US" sz="1100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3422835" y="2669309"/>
              <a:ext cx="2849923" cy="167408"/>
            </a:xfrm>
            <a:prstGeom prst="rect">
              <a:avLst/>
            </a:prstGeom>
            <a:solidFill>
              <a:srgbClr val="DC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3239511" y="2592263"/>
              <a:ext cx="863920" cy="707783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診療時間</a:t>
              </a:r>
            </a:p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午前</a:t>
              </a:r>
            </a:p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午後</a:t>
              </a:r>
              <a:endParaRPr lang="ja-JP" altLang="en-US" sz="800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34" name="テキスト ボックス 33"/>
            <p:cNvSpPr txBox="1"/>
            <p:nvPr/>
          </p:nvSpPr>
          <p:spPr>
            <a:xfrm>
              <a:off x="4005131" y="2592263"/>
              <a:ext cx="215980" cy="707783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月</a:t>
              </a:r>
            </a:p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○</a:t>
              </a:r>
            </a:p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○</a:t>
              </a:r>
              <a:endParaRPr lang="ja-JP" altLang="en-US" sz="800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35" name="テキスト ボックス 34"/>
            <p:cNvSpPr txBox="1"/>
            <p:nvPr/>
          </p:nvSpPr>
          <p:spPr>
            <a:xfrm>
              <a:off x="4338791" y="2592263"/>
              <a:ext cx="215980" cy="707868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火</a:t>
              </a:r>
            </a:p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○</a:t>
              </a:r>
            </a:p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○</a:t>
              </a:r>
              <a:endParaRPr lang="ja-JP" altLang="en-US" sz="800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36" name="テキスト ボックス 35"/>
            <p:cNvSpPr txBox="1"/>
            <p:nvPr/>
          </p:nvSpPr>
          <p:spPr>
            <a:xfrm>
              <a:off x="4666224" y="2592263"/>
              <a:ext cx="215980" cy="707868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水</a:t>
              </a:r>
            </a:p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○</a:t>
              </a:r>
            </a:p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○</a:t>
              </a:r>
              <a:endParaRPr lang="ja-JP" altLang="en-US" sz="800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5003172" y="2592263"/>
              <a:ext cx="215980" cy="707868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木</a:t>
              </a:r>
            </a:p>
            <a:p>
              <a:pPr algn="ctr">
                <a:lnSpc>
                  <a:spcPts val="1559"/>
                </a:lnSpc>
              </a:pPr>
              <a:r>
                <a:rPr lang="en-US" altLang="zh-TW" sz="800" dirty="0" smtClean="0">
                  <a:latin typeface="HG丸ｺﾞｼｯｸM-PRO" pitchFamily="50" charset="-128"/>
                  <a:ea typeface="HG丸ｺﾞｼｯｸM-PRO" pitchFamily="50" charset="-128"/>
                </a:rPr>
                <a:t>×</a:t>
              </a:r>
            </a:p>
            <a:p>
              <a:pPr algn="ctr">
                <a:lnSpc>
                  <a:spcPts val="1559"/>
                </a:lnSpc>
              </a:pPr>
              <a:r>
                <a:rPr lang="en-US" altLang="zh-TW" sz="800" dirty="0" smtClean="0">
                  <a:latin typeface="HG丸ｺﾞｼｯｸM-PRO" pitchFamily="50" charset="-128"/>
                  <a:ea typeface="HG丸ｺﾞｼｯｸM-PRO" pitchFamily="50" charset="-128"/>
                </a:rPr>
                <a:t>×</a:t>
              </a:r>
              <a:endParaRPr lang="ja-JP" altLang="en-US" sz="800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38" name="テキスト ボックス 37"/>
            <p:cNvSpPr txBox="1"/>
            <p:nvPr/>
          </p:nvSpPr>
          <p:spPr>
            <a:xfrm>
              <a:off x="5330255" y="2592263"/>
              <a:ext cx="215980" cy="707868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金</a:t>
              </a:r>
            </a:p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○</a:t>
              </a:r>
            </a:p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○</a:t>
              </a:r>
              <a:endParaRPr lang="ja-JP" altLang="en-US" sz="800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39" name="テキスト ボックス 38"/>
            <p:cNvSpPr txBox="1"/>
            <p:nvPr/>
          </p:nvSpPr>
          <p:spPr>
            <a:xfrm>
              <a:off x="5660977" y="2592263"/>
              <a:ext cx="215980" cy="707868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土</a:t>
              </a:r>
            </a:p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○</a:t>
              </a:r>
            </a:p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○</a:t>
              </a:r>
              <a:endParaRPr lang="ja-JP" altLang="en-US" sz="800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5997925" y="2592263"/>
              <a:ext cx="215980" cy="707868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日</a:t>
              </a:r>
            </a:p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○</a:t>
              </a:r>
            </a:p>
            <a:p>
              <a:pPr algn="ctr">
                <a:lnSpc>
                  <a:spcPts val="1559"/>
                </a:lnSpc>
              </a:pPr>
              <a:r>
                <a:rPr lang="zh-TW" altLang="en-US" sz="800" dirty="0" smtClean="0">
                  <a:latin typeface="HG丸ｺﾞｼｯｸM-PRO" pitchFamily="50" charset="-128"/>
                  <a:ea typeface="HG丸ｺﾞｼｯｸM-PRO" pitchFamily="50" charset="-128"/>
                </a:rPr>
                <a:t>○</a:t>
              </a:r>
              <a:endParaRPr lang="ja-JP" altLang="en-US" sz="800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41" name="テキスト ボックス 40"/>
            <p:cNvSpPr txBox="1"/>
            <p:nvPr/>
          </p:nvSpPr>
          <p:spPr>
            <a:xfrm>
              <a:off x="3384550" y="3158860"/>
              <a:ext cx="2853425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zh-TW" altLang="en-US" sz="600" dirty="0" smtClean="0">
                  <a:latin typeface="HG丸ｺﾞｼｯｸM-PRO" pitchFamily="50" charset="-128"/>
                  <a:ea typeface="HG丸ｺﾞｼｯｸM-PRO" pitchFamily="50" charset="-128"/>
                </a:rPr>
                <a:t>午前</a:t>
              </a:r>
              <a:r>
                <a:rPr lang="en-US" altLang="zh-TW" sz="600" dirty="0" smtClean="0">
                  <a:latin typeface="HG丸ｺﾞｼｯｸM-PRO" pitchFamily="50" charset="-128"/>
                  <a:ea typeface="HG丸ｺﾞｼｯｸM-PRO" pitchFamily="50" charset="-128"/>
                </a:rPr>
                <a:t>00</a:t>
              </a:r>
              <a:r>
                <a:rPr lang="zh-TW" altLang="en-US" sz="600" dirty="0" smtClean="0">
                  <a:latin typeface="HG丸ｺﾞｼｯｸM-PRO" pitchFamily="50" charset="-128"/>
                  <a:ea typeface="HG丸ｺﾞｼｯｸM-PRO" pitchFamily="50" charset="-128"/>
                </a:rPr>
                <a:t>：</a:t>
              </a:r>
              <a:r>
                <a:rPr lang="en-US" altLang="zh-TW" sz="600" dirty="0" smtClean="0">
                  <a:latin typeface="HG丸ｺﾞｼｯｸM-PRO" pitchFamily="50" charset="-128"/>
                  <a:ea typeface="HG丸ｺﾞｼｯｸM-PRO" pitchFamily="50" charset="-128"/>
                </a:rPr>
                <a:t>00〜00</a:t>
              </a:r>
              <a:r>
                <a:rPr lang="zh-TW" altLang="en-US" sz="600" dirty="0" smtClean="0">
                  <a:latin typeface="HG丸ｺﾞｼｯｸM-PRO" pitchFamily="50" charset="-128"/>
                  <a:ea typeface="HG丸ｺﾞｼｯｸM-PRO" pitchFamily="50" charset="-128"/>
                </a:rPr>
                <a:t>：</a:t>
              </a:r>
              <a:r>
                <a:rPr lang="en-US" altLang="zh-TW" sz="600" dirty="0" smtClean="0">
                  <a:latin typeface="HG丸ｺﾞｼｯｸM-PRO" pitchFamily="50" charset="-128"/>
                  <a:ea typeface="HG丸ｺﾞｼｯｸM-PRO" pitchFamily="50" charset="-128"/>
                </a:rPr>
                <a:t>00</a:t>
              </a:r>
              <a:r>
                <a:rPr lang="zh-TW" altLang="en-US" sz="600" dirty="0" smtClean="0">
                  <a:latin typeface="HG丸ｺﾞｼｯｸM-PRO" pitchFamily="50" charset="-128"/>
                  <a:ea typeface="HG丸ｺﾞｼｯｸM-PRO" pitchFamily="50" charset="-128"/>
                </a:rPr>
                <a:t>　午後</a:t>
              </a:r>
              <a:r>
                <a:rPr lang="en-US" altLang="zh-TW" sz="600" dirty="0" smtClean="0">
                  <a:latin typeface="HG丸ｺﾞｼｯｸM-PRO" pitchFamily="50" charset="-128"/>
                  <a:ea typeface="HG丸ｺﾞｼｯｸM-PRO" pitchFamily="50" charset="-128"/>
                </a:rPr>
                <a:t>00</a:t>
              </a:r>
              <a:r>
                <a:rPr lang="zh-TW" altLang="en-US" sz="600" dirty="0" smtClean="0">
                  <a:latin typeface="HG丸ｺﾞｼｯｸM-PRO" pitchFamily="50" charset="-128"/>
                  <a:ea typeface="HG丸ｺﾞｼｯｸM-PRO" pitchFamily="50" charset="-128"/>
                </a:rPr>
                <a:t>：</a:t>
              </a:r>
              <a:r>
                <a:rPr lang="en-US" altLang="zh-TW" sz="600" dirty="0" smtClean="0">
                  <a:latin typeface="HG丸ｺﾞｼｯｸM-PRO" pitchFamily="50" charset="-128"/>
                  <a:ea typeface="HG丸ｺﾞｼｯｸM-PRO" pitchFamily="50" charset="-128"/>
                </a:rPr>
                <a:t>00〜00</a:t>
              </a:r>
              <a:r>
                <a:rPr lang="zh-TW" altLang="en-US" sz="600" dirty="0" smtClean="0">
                  <a:latin typeface="HG丸ｺﾞｼｯｸM-PRO" pitchFamily="50" charset="-128"/>
                  <a:ea typeface="HG丸ｺﾞｼｯｸM-PRO" pitchFamily="50" charset="-128"/>
                </a:rPr>
                <a:t>：</a:t>
              </a:r>
              <a:r>
                <a:rPr lang="en-US" altLang="zh-TW" sz="600" dirty="0" smtClean="0">
                  <a:latin typeface="HG丸ｺﾞｼｯｸM-PRO" pitchFamily="50" charset="-128"/>
                  <a:ea typeface="HG丸ｺﾞｼｯｸM-PRO" pitchFamily="50" charset="-128"/>
                </a:rPr>
                <a:t>00</a:t>
              </a:r>
              <a:r>
                <a:rPr lang="zh-TW" altLang="en-US" sz="600" dirty="0" smtClean="0">
                  <a:latin typeface="HG丸ｺﾞｼｯｸM-PRO" pitchFamily="50" charset="-128"/>
                  <a:ea typeface="HG丸ｺﾞｼｯｸM-PRO" pitchFamily="50" charset="-128"/>
                </a:rPr>
                <a:t>　木曜定休</a:t>
              </a:r>
              <a:endParaRPr lang="ja-JP" altLang="en-US" sz="600" dirty="0"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grpSp>
          <p:nvGrpSpPr>
            <p:cNvPr id="42" name="グループ化 53"/>
            <p:cNvGrpSpPr/>
            <p:nvPr/>
          </p:nvGrpSpPr>
          <p:grpSpPr>
            <a:xfrm>
              <a:off x="3384550" y="2281439"/>
              <a:ext cx="2888208" cy="307732"/>
              <a:chOff x="857667" y="7146652"/>
              <a:chExt cx="2845983" cy="307777"/>
            </a:xfrm>
          </p:grpSpPr>
          <p:sp>
            <p:nvSpPr>
              <p:cNvPr id="51" name="角丸四角形 50"/>
              <p:cNvSpPr/>
              <p:nvPr/>
            </p:nvSpPr>
            <p:spPr>
              <a:xfrm>
                <a:off x="857667" y="7191213"/>
                <a:ext cx="2845983" cy="245687"/>
              </a:xfrm>
              <a:prstGeom prst="roundRect">
                <a:avLst/>
              </a:prstGeom>
              <a:solidFill>
                <a:srgbClr val="3EB37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テキスト ボックス 51"/>
              <p:cNvSpPr txBox="1"/>
              <p:nvPr/>
            </p:nvSpPr>
            <p:spPr>
              <a:xfrm>
                <a:off x="936253" y="7146652"/>
                <a:ext cx="172819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sz="1400" dirty="0" smtClean="0">
                    <a:solidFill>
                      <a:schemeClr val="bg1"/>
                    </a:solidFill>
                    <a:latin typeface="HG丸ｺﾞｼｯｸM-PRO" pitchFamily="50" charset="-128"/>
                    <a:ea typeface="HG丸ｺﾞｼｯｸM-PRO" pitchFamily="50" charset="-128"/>
                  </a:rPr>
                  <a:t>診療案内</a:t>
                </a:r>
                <a:endParaRPr lang="ja-JP" altLang="en-US" sz="1400" dirty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endParaRPr>
              </a:p>
            </p:txBody>
          </p:sp>
        </p:grpSp>
        <p:cxnSp>
          <p:nvCxnSpPr>
            <p:cNvPr id="43" name="直線コネクタ 42"/>
            <p:cNvCxnSpPr/>
            <p:nvPr/>
          </p:nvCxnSpPr>
          <p:spPr>
            <a:xfrm flipV="1">
              <a:off x="3945835" y="2669309"/>
              <a:ext cx="0" cy="567399"/>
            </a:xfrm>
            <a:prstGeom prst="line">
              <a:avLst/>
            </a:prstGeom>
            <a:ln w="7239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線コネクタ 43"/>
            <p:cNvCxnSpPr/>
            <p:nvPr/>
          </p:nvCxnSpPr>
          <p:spPr>
            <a:xfrm flipV="1">
              <a:off x="4276092" y="2669309"/>
              <a:ext cx="0" cy="567399"/>
            </a:xfrm>
            <a:prstGeom prst="line">
              <a:avLst/>
            </a:prstGeom>
            <a:ln w="7239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 flipV="1">
              <a:off x="4605083" y="2669309"/>
              <a:ext cx="0" cy="567399"/>
            </a:xfrm>
            <a:prstGeom prst="line">
              <a:avLst/>
            </a:prstGeom>
            <a:ln w="7239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線コネクタ 45"/>
            <p:cNvCxnSpPr/>
            <p:nvPr/>
          </p:nvCxnSpPr>
          <p:spPr>
            <a:xfrm flipV="1">
              <a:off x="4938142" y="2669309"/>
              <a:ext cx="0" cy="567399"/>
            </a:xfrm>
            <a:prstGeom prst="line">
              <a:avLst/>
            </a:prstGeom>
            <a:ln w="7239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線コネクタ 46"/>
            <p:cNvCxnSpPr/>
            <p:nvPr/>
          </p:nvCxnSpPr>
          <p:spPr>
            <a:xfrm flipV="1">
              <a:off x="5273111" y="2669309"/>
              <a:ext cx="0" cy="567399"/>
            </a:xfrm>
            <a:prstGeom prst="line">
              <a:avLst/>
            </a:prstGeom>
            <a:ln w="7239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線コネクタ 47"/>
            <p:cNvCxnSpPr/>
            <p:nvPr/>
          </p:nvCxnSpPr>
          <p:spPr>
            <a:xfrm flipV="1">
              <a:off x="5603640" y="2669309"/>
              <a:ext cx="0" cy="567399"/>
            </a:xfrm>
            <a:prstGeom prst="line">
              <a:avLst/>
            </a:prstGeom>
            <a:ln w="7239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線コネクタ 48"/>
            <p:cNvCxnSpPr/>
            <p:nvPr/>
          </p:nvCxnSpPr>
          <p:spPr>
            <a:xfrm flipV="1">
              <a:off x="5935063" y="2669309"/>
              <a:ext cx="0" cy="567399"/>
            </a:xfrm>
            <a:prstGeom prst="line">
              <a:avLst/>
            </a:prstGeom>
            <a:ln w="7239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線コネクタ 49"/>
            <p:cNvCxnSpPr/>
            <p:nvPr/>
          </p:nvCxnSpPr>
          <p:spPr>
            <a:xfrm>
              <a:off x="3429184" y="3051518"/>
              <a:ext cx="2807739" cy="0"/>
            </a:xfrm>
            <a:prstGeom prst="line">
              <a:avLst/>
            </a:prstGeom>
            <a:ln w="9017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39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11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262</Words>
  <Application>Microsoft Office PowerPoint</Application>
  <PresentationFormat>ユーザー設定</PresentationFormat>
  <Paragraphs>60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2015-04-21T04:47:06Z</dcterms:created>
  <dcterms:modified xsi:type="dcterms:W3CDTF">2015-04-21T04:47:10Z</dcterms:modified>
</cp:coreProperties>
</file>