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
  </p:notesMasterIdLst>
  <p:sldIdLst>
    <p:sldId id="262" r:id="rId2"/>
    <p:sldId id="263" r:id="rId3"/>
    <p:sldId id="265" r:id="rId4"/>
  </p:sldIdLst>
  <p:sldSz cx="10907713" cy="7775575"/>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B6AF"/>
    <a:srgbClr val="EEA13A"/>
    <a:srgbClr val="3BA0E8"/>
    <a:srgbClr val="3EB7EB"/>
    <a:srgbClr val="000099"/>
    <a:srgbClr val="F0F4FA"/>
    <a:srgbClr val="E8EEF8"/>
    <a:srgbClr val="203864"/>
    <a:srgbClr val="EE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淡色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90" d="100"/>
          <a:sy n="90" d="100"/>
        </p:scale>
        <p:origin x="-1264" y="-1024"/>
      </p:cViewPr>
      <p:guideLst>
        <p:guide orient="horz" pos="2449"/>
        <p:guide pos="34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pPr/>
              <a:t>17/03/20</a:t>
            </a:fld>
            <a:endParaRPr kumimoji="1" lang="ja-JP" altLang="en-US"/>
          </a:p>
        </p:txBody>
      </p:sp>
      <p:sp>
        <p:nvSpPr>
          <p:cNvPr id="4" name="スライド イメージ プレースホルダー 3"/>
          <p:cNvSpPr>
            <a:spLocks noGrp="1" noRot="1" noChangeAspect="1"/>
          </p:cNvSpPr>
          <p:nvPr>
            <p:ph type="sldImg" idx="2"/>
          </p:nvPr>
        </p:nvSpPr>
        <p:spPr>
          <a:xfrm>
            <a:off x="1047750" y="1239838"/>
            <a:ext cx="46990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9"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8" y="5729076"/>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7" y="580736"/>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6"/>
            <a:ext cx="4932631"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3" y="2719358"/>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3"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2" y="2903674"/>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7" y="2903674"/>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5"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5"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5"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5" y="727182"/>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3"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5" y="3272315"/>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5" y="727182"/>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3"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5" y="3272315"/>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414338"/>
            <a:ext cx="9405937" cy="150336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50889" y="2070100"/>
            <a:ext cx="9405937" cy="493395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0888" y="7205664"/>
            <a:ext cx="2454276" cy="414337"/>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17/03/20</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7205664"/>
            <a:ext cx="3684587" cy="414337"/>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0" y="7205664"/>
            <a:ext cx="2454276" cy="414337"/>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10904538" cy="7773988"/>
          </a:xfrm>
          <a:prstGeom prst="rect">
            <a:avLst/>
          </a:prstGeom>
          <a:solidFill>
            <a:srgbClr val="DEEBF7"/>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9539" y="107950"/>
            <a:ext cx="10688636" cy="7558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82563" y="180976"/>
            <a:ext cx="10544176" cy="741362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1" name="PubRRectCallout"/>
          <p:cNvSpPr>
            <a:spLocks noEditPoints="1" noChangeArrowheads="1"/>
          </p:cNvSpPr>
          <p:nvPr/>
        </p:nvSpPr>
        <p:spPr bwMode="auto">
          <a:xfrm>
            <a:off x="2370139" y="1725614"/>
            <a:ext cx="6169025" cy="1601787"/>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2370139" y="3606801"/>
            <a:ext cx="6167437" cy="15541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2370139" y="5448300"/>
            <a:ext cx="6169025" cy="17970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文字・イラスト・写真の絵柄等、仕上がりで切れては</a:t>
            </a: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いけない部分は、青の枠（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a:t>
            </a: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1179514" y="427039"/>
            <a:ext cx="8550275" cy="98901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4108" name="Line 12"/>
          <p:cNvSpPr>
            <a:spLocks noChangeShapeType="1"/>
          </p:cNvSpPr>
          <p:nvPr/>
        </p:nvSpPr>
        <p:spPr bwMode="auto">
          <a:xfrm>
            <a:off x="1" y="3382963"/>
            <a:ext cx="10907713" cy="0"/>
          </a:xfrm>
          <a:prstGeom prst="line">
            <a:avLst/>
          </a:prstGeom>
          <a:noFill/>
          <a:ln w="381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
        <p:nvSpPr>
          <p:cNvPr id="4109" name="Line 13"/>
          <p:cNvSpPr>
            <a:spLocks noChangeShapeType="1"/>
          </p:cNvSpPr>
          <p:nvPr/>
        </p:nvSpPr>
        <p:spPr bwMode="auto">
          <a:xfrm>
            <a:off x="109539" y="5272088"/>
            <a:ext cx="10688636" cy="0"/>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
        <p:nvSpPr>
          <p:cNvPr id="4110" name="Line 14"/>
          <p:cNvSpPr>
            <a:spLocks noChangeShapeType="1"/>
          </p:cNvSpPr>
          <p:nvPr/>
        </p:nvSpPr>
        <p:spPr bwMode="auto">
          <a:xfrm>
            <a:off x="163514" y="7316788"/>
            <a:ext cx="10580687" cy="0"/>
          </a:xfrm>
          <a:prstGeom prst="line">
            <a:avLst/>
          </a:prstGeom>
          <a:noFill/>
          <a:ln w="38100">
            <a:solidFill>
              <a:srgbClr val="0070C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017588" fontAlgn="base">
              <a:spcBef>
                <a:spcPct val="0"/>
              </a:spcBef>
              <a:spcAft>
                <a:spcPct val="0"/>
              </a:spcAft>
            </a:pPr>
            <a:endParaRPr lang="ja-JP" altLang="en-US" sz="2000" smtClean="0">
              <a:solidFill>
                <a:prstClr val="black"/>
              </a:solidFill>
            </a:endParaRPr>
          </a:p>
        </p:txBody>
      </p:sp>
    </p:spTree>
    <p:extLst>
      <p:ext uri="{BB962C8B-B14F-4D97-AF65-F5344CB8AC3E}">
        <p14:creationId xmlns:p14="http://schemas.microsoft.com/office/powerpoint/2010/main" val="691620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レイヤー-1.png"/>
          <p:cNvPicPr>
            <a:picLocks noChangeAspect="1"/>
          </p:cNvPicPr>
          <p:nvPr/>
        </p:nvPicPr>
        <p:blipFill rotWithShape="1">
          <a:blip r:embed="rId2" cstate="print">
            <a:extLst>
              <a:ext uri="{28A0092B-C50C-407E-A947-70E740481C1C}">
                <a14:useLocalDpi xmlns:a14="http://schemas.microsoft.com/office/drawing/2010/main" val="0"/>
              </a:ext>
            </a:extLst>
          </a:blip>
          <a:srcRect l="2737" r="9122"/>
          <a:stretch/>
        </p:blipFill>
        <p:spPr>
          <a:xfrm>
            <a:off x="0" y="0"/>
            <a:ext cx="10907713" cy="7771631"/>
          </a:xfrm>
          <a:prstGeom prst="rect">
            <a:avLst/>
          </a:prstGeom>
        </p:spPr>
      </p:pic>
      <p:sp>
        <p:nvSpPr>
          <p:cNvPr id="7" name="正方形/長方形 6"/>
          <p:cNvSpPr/>
          <p:nvPr/>
        </p:nvSpPr>
        <p:spPr>
          <a:xfrm>
            <a:off x="6378119" y="0"/>
            <a:ext cx="4529594" cy="7775575"/>
          </a:xfrm>
          <a:prstGeom prst="rect">
            <a:avLst/>
          </a:prstGeom>
          <a:solidFill>
            <a:srgbClr val="51B6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descr="レイヤー-2.png"/>
          <p:cNvPicPr>
            <a:picLocks noChangeAspect="1"/>
          </p:cNvPicPr>
          <p:nvPr/>
        </p:nvPicPr>
        <p:blipFill rotWithShape="1">
          <a:blip r:embed="rId3" cstate="print">
            <a:extLst>
              <a:ext uri="{28A0092B-C50C-407E-A947-70E740481C1C}">
                <a14:useLocalDpi xmlns:a14="http://schemas.microsoft.com/office/drawing/2010/main" val="0"/>
              </a:ext>
            </a:extLst>
          </a:blip>
          <a:srcRect l="58603"/>
          <a:stretch/>
        </p:blipFill>
        <p:spPr>
          <a:xfrm>
            <a:off x="6392230" y="0"/>
            <a:ext cx="4515483" cy="7771631"/>
          </a:xfrm>
          <a:prstGeom prst="rect">
            <a:avLst/>
          </a:prstGeom>
        </p:spPr>
      </p:pic>
      <p:sp>
        <p:nvSpPr>
          <p:cNvPr id="32" name="正方形/長方形 31"/>
          <p:cNvSpPr/>
          <p:nvPr/>
        </p:nvSpPr>
        <p:spPr>
          <a:xfrm>
            <a:off x="6955326" y="6980808"/>
            <a:ext cx="1061898" cy="430887"/>
          </a:xfrm>
          <a:prstGeom prst="rect">
            <a:avLst/>
          </a:prstGeom>
          <a:solidFill>
            <a:srgbClr val="ED8509"/>
          </a:solidFill>
        </p:spPr>
        <p:txBody>
          <a:bodyPr wrap="square">
            <a:spAutoFit/>
          </a:bodyPr>
          <a:lstStyle/>
          <a:p>
            <a:r>
              <a:rPr lang="ja-JP" altLang="en-US" sz="1100" dirty="0">
                <a:solidFill>
                  <a:schemeClr val="bg1"/>
                </a:solidFill>
                <a:latin typeface="HGPｺﾞｼｯｸE" panose="020B0900000000000000" pitchFamily="50" charset="-128"/>
                <a:ea typeface="HGPｺﾞｼｯｸE" panose="020B0900000000000000" pitchFamily="50" charset="-128"/>
              </a:rPr>
              <a:t>お申込み</a:t>
            </a:r>
          </a:p>
          <a:p>
            <a:r>
              <a:rPr lang="ja-JP" altLang="en-US" sz="1100" dirty="0">
                <a:solidFill>
                  <a:schemeClr val="bg1"/>
                </a:solidFill>
                <a:latin typeface="HGPｺﾞｼｯｸE" panose="020B0900000000000000" pitchFamily="50" charset="-128"/>
                <a:ea typeface="HGPｺﾞｼｯｸE" panose="020B0900000000000000" pitchFamily="50" charset="-128"/>
              </a:rPr>
              <a:t>お問い合わせ</a:t>
            </a:r>
          </a:p>
        </p:txBody>
      </p:sp>
      <p:sp>
        <p:nvSpPr>
          <p:cNvPr id="33" name="正方形/長方形 32"/>
          <p:cNvSpPr/>
          <p:nvPr/>
        </p:nvSpPr>
        <p:spPr>
          <a:xfrm>
            <a:off x="8323978" y="6908127"/>
            <a:ext cx="2172390" cy="292388"/>
          </a:xfrm>
          <a:prstGeom prst="rect">
            <a:avLst/>
          </a:prstGeom>
        </p:spPr>
        <p:txBody>
          <a:bodyPr wrap="none">
            <a:spAutoFit/>
          </a:bodyPr>
          <a:lstStyle/>
          <a:p>
            <a:r>
              <a:rPr lang="en-US" altLang="ja-JP" sz="1300" dirty="0">
                <a:latin typeface="メイリオ"/>
                <a:ea typeface="メイリオ"/>
                <a:cs typeface="メイリオ"/>
              </a:rPr>
              <a:t>http://www.askult.com/</a:t>
            </a:r>
            <a:endParaRPr lang="ja-JP" altLang="en-US" sz="1300" dirty="0">
              <a:latin typeface="メイリオ"/>
              <a:ea typeface="メイリオ"/>
              <a:cs typeface="メイリオ"/>
            </a:endParaRPr>
          </a:p>
        </p:txBody>
      </p:sp>
      <p:sp>
        <p:nvSpPr>
          <p:cNvPr id="34" name="正方形/長方形 33"/>
          <p:cNvSpPr/>
          <p:nvPr/>
        </p:nvSpPr>
        <p:spPr>
          <a:xfrm>
            <a:off x="8323978" y="7153198"/>
            <a:ext cx="1615146" cy="292388"/>
          </a:xfrm>
          <a:prstGeom prst="rect">
            <a:avLst/>
          </a:prstGeom>
        </p:spPr>
        <p:txBody>
          <a:bodyPr wrap="none">
            <a:spAutoFit/>
          </a:bodyPr>
          <a:lstStyle/>
          <a:p>
            <a:r>
              <a:rPr lang="en-US" altLang="ja-JP" sz="1200" dirty="0" err="1">
                <a:latin typeface="メイリオ"/>
                <a:ea typeface="メイリオ"/>
                <a:cs typeface="メイリオ"/>
              </a:rPr>
              <a:t>askul</a:t>
            </a:r>
            <a:r>
              <a:rPr lang="en-US" altLang="ja-JP" sz="1300" dirty="0">
                <a:latin typeface="メイリオ"/>
                <a:ea typeface="メイリオ"/>
                <a:cs typeface="メイリオ"/>
              </a:rPr>
              <a:t>@:××××××</a:t>
            </a:r>
            <a:endParaRPr lang="ja-JP" altLang="en-US" sz="1300" dirty="0">
              <a:latin typeface="メイリオ"/>
              <a:ea typeface="メイリオ"/>
              <a:cs typeface="メイリオ"/>
            </a:endParaRPr>
          </a:p>
        </p:txBody>
      </p:sp>
      <p:sp>
        <p:nvSpPr>
          <p:cNvPr id="35" name="正方形/長方形 34"/>
          <p:cNvSpPr/>
          <p:nvPr/>
        </p:nvSpPr>
        <p:spPr>
          <a:xfrm>
            <a:off x="6823417" y="6475323"/>
            <a:ext cx="3019577" cy="369332"/>
          </a:xfrm>
          <a:prstGeom prst="rect">
            <a:avLst/>
          </a:prstGeom>
        </p:spPr>
        <p:txBody>
          <a:bodyPr wrap="none">
            <a:spAutoFit/>
          </a:bodyPr>
          <a:lstStyle/>
          <a:p>
            <a:r>
              <a:rPr lang="ja-JP" altLang="en-US" sz="1800" dirty="0" smtClean="0">
                <a:latin typeface="HGPｺﾞｼｯｸE" panose="020B0900000000000000" pitchFamily="50" charset="-128"/>
                <a:ea typeface="HGPｺﾞｼｯｸE" panose="020B0900000000000000" pitchFamily="50" charset="-128"/>
              </a:rPr>
              <a:t>アスクルショッピングセンター</a:t>
            </a:r>
            <a:endParaRPr lang="ja-JP" altLang="en-US" sz="1800" dirty="0">
              <a:latin typeface="HGPｺﾞｼｯｸE" panose="020B0900000000000000" pitchFamily="50" charset="-128"/>
              <a:ea typeface="HGPｺﾞｼｯｸE" panose="020B0900000000000000" pitchFamily="50" charset="-128"/>
            </a:endParaRPr>
          </a:p>
        </p:txBody>
      </p:sp>
      <p:sp>
        <p:nvSpPr>
          <p:cNvPr id="36" name="正方形/長方形 35"/>
          <p:cNvSpPr/>
          <p:nvPr/>
        </p:nvSpPr>
        <p:spPr>
          <a:xfrm>
            <a:off x="7177744" y="6067502"/>
            <a:ext cx="380232" cy="230832"/>
          </a:xfrm>
          <a:prstGeom prst="rect">
            <a:avLst/>
          </a:prstGeom>
        </p:spPr>
        <p:txBody>
          <a:bodyPr wrap="none">
            <a:spAutoFit/>
          </a:bodyPr>
          <a:lstStyle/>
          <a:p>
            <a:r>
              <a:rPr lang="en-US" altLang="ja-JP" sz="900" dirty="0">
                <a:solidFill>
                  <a:schemeClr val="bg1"/>
                </a:solidFill>
                <a:latin typeface="HGPｺﾞｼｯｸE" panose="020B0900000000000000" pitchFamily="50" charset="-128"/>
                <a:ea typeface="HGPｺﾞｼｯｸE" panose="020B0900000000000000" pitchFamily="50" charset="-128"/>
              </a:rPr>
              <a:t>TEL</a:t>
            </a:r>
            <a:endParaRPr lang="ja-JP" altLang="en-US" sz="900" dirty="0">
              <a:solidFill>
                <a:schemeClr val="bg1"/>
              </a:solidFill>
              <a:latin typeface="HGPｺﾞｼｯｸE" panose="020B0900000000000000" pitchFamily="50" charset="-128"/>
              <a:ea typeface="HGPｺﾞｼｯｸE" panose="020B0900000000000000" pitchFamily="50" charset="-128"/>
            </a:endParaRPr>
          </a:p>
        </p:txBody>
      </p:sp>
      <p:sp>
        <p:nvSpPr>
          <p:cNvPr id="37" name="正方形/長方形 36"/>
          <p:cNvSpPr/>
          <p:nvPr/>
        </p:nvSpPr>
        <p:spPr>
          <a:xfrm>
            <a:off x="8045289" y="6949125"/>
            <a:ext cx="415498" cy="230832"/>
          </a:xfrm>
          <a:prstGeom prst="rect">
            <a:avLst/>
          </a:prstGeom>
        </p:spPr>
        <p:txBody>
          <a:bodyPr wrap="none">
            <a:spAutoFit/>
          </a:bodyPr>
          <a:lstStyle/>
          <a:p>
            <a:r>
              <a:rPr lang="en-US" altLang="ja-JP" sz="900" dirty="0">
                <a:solidFill>
                  <a:schemeClr val="bg1"/>
                </a:solidFill>
                <a:latin typeface="メイリオ"/>
                <a:ea typeface="メイリオ"/>
                <a:cs typeface="メイリオ"/>
              </a:rPr>
              <a:t>URL</a:t>
            </a:r>
            <a:endParaRPr lang="ja-JP" altLang="en-US" sz="900" dirty="0">
              <a:solidFill>
                <a:schemeClr val="bg1"/>
              </a:solidFill>
              <a:latin typeface="メイリオ"/>
              <a:ea typeface="メイリオ"/>
              <a:cs typeface="メイリオ"/>
            </a:endParaRPr>
          </a:p>
        </p:txBody>
      </p:sp>
      <p:sp>
        <p:nvSpPr>
          <p:cNvPr id="38" name="正方形/長方形 37"/>
          <p:cNvSpPr/>
          <p:nvPr/>
        </p:nvSpPr>
        <p:spPr>
          <a:xfrm>
            <a:off x="8023649" y="7208741"/>
            <a:ext cx="469543" cy="230832"/>
          </a:xfrm>
          <a:prstGeom prst="rect">
            <a:avLst/>
          </a:prstGeom>
        </p:spPr>
        <p:txBody>
          <a:bodyPr wrap="none">
            <a:spAutoFit/>
          </a:bodyPr>
          <a:lstStyle/>
          <a:p>
            <a:r>
              <a:rPr lang="en-US" altLang="ja-JP" sz="900" dirty="0">
                <a:solidFill>
                  <a:schemeClr val="bg1"/>
                </a:solidFill>
                <a:latin typeface="メイリオ"/>
                <a:ea typeface="メイリオ"/>
                <a:cs typeface="メイリオ"/>
              </a:rPr>
              <a:t>MAIL</a:t>
            </a:r>
            <a:endParaRPr lang="ja-JP" altLang="en-US" sz="900" dirty="0">
              <a:solidFill>
                <a:schemeClr val="bg1"/>
              </a:solidFill>
              <a:latin typeface="メイリオ"/>
              <a:ea typeface="メイリオ"/>
              <a:cs typeface="メイリオ"/>
            </a:endParaRPr>
          </a:p>
        </p:txBody>
      </p:sp>
      <p:sp>
        <p:nvSpPr>
          <p:cNvPr id="39" name="角丸四角形 38"/>
          <p:cNvSpPr/>
          <p:nvPr/>
        </p:nvSpPr>
        <p:spPr>
          <a:xfrm rot="685643">
            <a:off x="2491238" y="5449521"/>
            <a:ext cx="1487796" cy="845496"/>
          </a:xfrm>
          <a:prstGeom prst="roundRect">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smtClean="0">
                <a:solidFill>
                  <a:srgbClr val="3E0000"/>
                </a:solidFill>
              </a:rPr>
              <a:t>Point Card</a:t>
            </a:r>
            <a:endParaRPr kumimoji="1" lang="ja-JP" altLang="en-US" dirty="0">
              <a:solidFill>
                <a:srgbClr val="3E0000"/>
              </a:solidFill>
            </a:endParaRPr>
          </a:p>
        </p:txBody>
      </p:sp>
      <p:sp>
        <p:nvSpPr>
          <p:cNvPr id="40" name="テキスト ボックス 39"/>
          <p:cNvSpPr txBox="1"/>
          <p:nvPr/>
        </p:nvSpPr>
        <p:spPr>
          <a:xfrm>
            <a:off x="1195585" y="2626129"/>
            <a:ext cx="4124218" cy="1938992"/>
          </a:xfrm>
          <a:prstGeom prst="rect">
            <a:avLst/>
          </a:prstGeom>
          <a:noFill/>
        </p:spPr>
        <p:txBody>
          <a:bodyPr wrap="square" rtlCol="0">
            <a:spAutoFit/>
          </a:bodyPr>
          <a:lstStyle/>
          <a:p>
            <a:pPr algn="ctr"/>
            <a:r>
              <a:rPr kumimoji="1" lang="ja-JP" altLang="en-US" sz="3200" dirty="0" smtClean="0">
                <a:solidFill>
                  <a:srgbClr val="ED8509"/>
                </a:solidFill>
                <a:latin typeface="ＤＦＰ太丸ゴシック体"/>
                <a:ea typeface="ＤＦＰ太丸ゴシック体"/>
                <a:cs typeface="ＤＦＰ太丸ゴシック体"/>
              </a:rPr>
              <a:t>ポイントカード</a:t>
            </a:r>
            <a:endParaRPr kumimoji="1" lang="en-US" altLang="ja-JP" sz="3200" dirty="0" smtClean="0">
              <a:solidFill>
                <a:srgbClr val="ED8509"/>
              </a:solidFill>
              <a:latin typeface="ＤＦＰ太丸ゴシック体"/>
              <a:ea typeface="ＤＦＰ太丸ゴシック体"/>
              <a:cs typeface="ＤＦＰ太丸ゴシック体"/>
            </a:endParaRPr>
          </a:p>
          <a:p>
            <a:pPr algn="ctr"/>
            <a:r>
              <a:rPr kumimoji="1" lang="ja-JP" altLang="en-US" sz="4400" dirty="0" smtClean="0">
                <a:solidFill>
                  <a:srgbClr val="ED8509"/>
                </a:solidFill>
                <a:latin typeface="ＤＦＰ太丸ゴシック体"/>
                <a:ea typeface="ＤＦＰ太丸ゴシック体"/>
                <a:cs typeface="ＤＦＰ太丸ゴシック体"/>
              </a:rPr>
              <a:t>新規会員</a:t>
            </a:r>
            <a:r>
              <a:rPr lang="ja-JP" altLang="en-US" sz="4400" dirty="0" smtClean="0">
                <a:solidFill>
                  <a:srgbClr val="ED8509"/>
                </a:solidFill>
                <a:latin typeface="ＤＦＰ太丸ゴシック体"/>
                <a:ea typeface="ＤＦＰ太丸ゴシック体"/>
                <a:cs typeface="ＤＦＰ太丸ゴシック体"/>
              </a:rPr>
              <a:t>入会</a:t>
            </a:r>
            <a:endParaRPr lang="en-US" altLang="ja-JP" sz="4400" dirty="0" smtClean="0">
              <a:solidFill>
                <a:srgbClr val="ED8509"/>
              </a:solidFill>
              <a:latin typeface="ＤＦＰ太丸ゴシック体"/>
              <a:ea typeface="ＤＦＰ太丸ゴシック体"/>
              <a:cs typeface="ＤＦＰ太丸ゴシック体"/>
            </a:endParaRPr>
          </a:p>
          <a:p>
            <a:pPr algn="ctr"/>
            <a:r>
              <a:rPr lang="ja-JP" altLang="en-US" sz="4400" dirty="0" smtClean="0">
                <a:solidFill>
                  <a:srgbClr val="ED8509"/>
                </a:solidFill>
                <a:latin typeface="ＤＦＰ太丸ゴシック体"/>
                <a:ea typeface="ＤＦＰ太丸ゴシック体"/>
                <a:cs typeface="ＤＦＰ太丸ゴシック体"/>
              </a:rPr>
              <a:t>キャンペーン</a:t>
            </a:r>
            <a:endParaRPr kumimoji="1" lang="en-US" altLang="ja-JP" sz="4400" dirty="0" smtClean="0">
              <a:solidFill>
                <a:srgbClr val="ED8509"/>
              </a:solidFill>
              <a:latin typeface="ＤＦＰ太丸ゴシック体"/>
              <a:ea typeface="ＤＦＰ太丸ゴシック体"/>
              <a:cs typeface="ＤＦＰ太丸ゴシック体"/>
            </a:endParaRPr>
          </a:p>
        </p:txBody>
      </p:sp>
      <p:sp>
        <p:nvSpPr>
          <p:cNvPr id="41" name="テキスト ボックス 40"/>
          <p:cNvSpPr txBox="1"/>
          <p:nvPr/>
        </p:nvSpPr>
        <p:spPr>
          <a:xfrm>
            <a:off x="2043328" y="1785059"/>
            <a:ext cx="2492990" cy="646331"/>
          </a:xfrm>
          <a:prstGeom prst="rect">
            <a:avLst/>
          </a:prstGeom>
          <a:noFill/>
        </p:spPr>
        <p:txBody>
          <a:bodyPr wrap="none" rtlCol="0">
            <a:spAutoFit/>
          </a:bodyPr>
          <a:lstStyle/>
          <a:p>
            <a:pPr algn="ctr"/>
            <a:r>
              <a:rPr lang="ja-JP" altLang="en-US" sz="1800" dirty="0" smtClean="0">
                <a:solidFill>
                  <a:srgbClr val="ED8509"/>
                </a:solidFill>
                <a:latin typeface="ＤＦＰ太丸ゴシック体"/>
                <a:ea typeface="ＤＦＰ太丸ゴシック体"/>
                <a:cs typeface="ＤＦＰ太丸ゴシック体"/>
              </a:rPr>
              <a:t>アスクル</a:t>
            </a:r>
            <a:endParaRPr lang="en-US" altLang="ja-JP" sz="1800" dirty="0" smtClean="0">
              <a:solidFill>
                <a:srgbClr val="ED8509"/>
              </a:solidFill>
              <a:latin typeface="ＤＦＰ太丸ゴシック体"/>
              <a:ea typeface="ＤＦＰ太丸ゴシック体"/>
              <a:cs typeface="ＤＦＰ太丸ゴシック体"/>
            </a:endParaRPr>
          </a:p>
          <a:p>
            <a:pPr algn="ctr"/>
            <a:r>
              <a:rPr lang="ja-JP" altLang="en-US" sz="1800" dirty="0" smtClean="0">
                <a:solidFill>
                  <a:srgbClr val="ED8509"/>
                </a:solidFill>
                <a:latin typeface="ＤＦＰ太丸ゴシック体"/>
                <a:ea typeface="ＤＦＰ太丸ゴシック体"/>
                <a:cs typeface="ＤＦＰ太丸ゴシック体"/>
              </a:rPr>
              <a:t>ショッピングセンター</a:t>
            </a:r>
            <a:endParaRPr kumimoji="1" lang="en-US" altLang="ja-JP" sz="1800" dirty="0" smtClean="0">
              <a:solidFill>
                <a:srgbClr val="ED8509"/>
              </a:solidFill>
              <a:latin typeface="ＤＦＰ太丸ゴシック体"/>
              <a:ea typeface="ＤＦＰ太丸ゴシック体"/>
              <a:cs typeface="ＤＦＰ太丸ゴシック体"/>
            </a:endParaRPr>
          </a:p>
        </p:txBody>
      </p:sp>
      <p:sp>
        <p:nvSpPr>
          <p:cNvPr id="42" name="テキスト ボックス 41"/>
          <p:cNvSpPr txBox="1"/>
          <p:nvPr/>
        </p:nvSpPr>
        <p:spPr>
          <a:xfrm>
            <a:off x="1877881" y="4611938"/>
            <a:ext cx="2823901" cy="523220"/>
          </a:xfrm>
          <a:prstGeom prst="rect">
            <a:avLst/>
          </a:prstGeom>
          <a:noFill/>
        </p:spPr>
        <p:txBody>
          <a:bodyPr wrap="none" rtlCol="0">
            <a:spAutoFit/>
          </a:bodyPr>
          <a:lstStyle/>
          <a:p>
            <a:pPr algn="ctr"/>
            <a:r>
              <a:rPr lang="en-US" altLang="ja-JP" sz="2800" dirty="0" smtClean="0">
                <a:solidFill>
                  <a:srgbClr val="277BC4"/>
                </a:solidFill>
                <a:latin typeface="ＤＦＰ太丸ゴシック体"/>
                <a:ea typeface="ＤＦＰ太丸ゴシック体"/>
                <a:cs typeface="ＤＦＰ太丸ゴシック体"/>
              </a:rPr>
              <a:t>4</a:t>
            </a:r>
            <a:r>
              <a:rPr lang="ja-JP" altLang="en-US" sz="1800" dirty="0" smtClean="0">
                <a:solidFill>
                  <a:srgbClr val="277BC4"/>
                </a:solidFill>
                <a:latin typeface="ＤＦＰ太丸ゴシック体"/>
                <a:ea typeface="ＤＦＰ太丸ゴシック体"/>
                <a:cs typeface="ＤＦＰ太丸ゴシック体"/>
              </a:rPr>
              <a:t>月</a:t>
            </a:r>
            <a:r>
              <a:rPr lang="en-US" altLang="ja-JP" sz="2800" dirty="0" smtClean="0">
                <a:solidFill>
                  <a:srgbClr val="277BC4"/>
                </a:solidFill>
                <a:latin typeface="ＤＦＰ太丸ゴシック体"/>
                <a:ea typeface="ＤＦＰ太丸ゴシック体"/>
                <a:cs typeface="ＤＦＰ太丸ゴシック体"/>
              </a:rPr>
              <a:t>27</a:t>
            </a:r>
            <a:r>
              <a:rPr lang="ja-JP" altLang="en-US" sz="1800" dirty="0" smtClean="0">
                <a:solidFill>
                  <a:srgbClr val="277BC4"/>
                </a:solidFill>
                <a:latin typeface="ＤＦＰ太丸ゴシック体"/>
                <a:ea typeface="ＤＦＰ太丸ゴシック体"/>
                <a:cs typeface="ＤＦＰ太丸ゴシック体"/>
              </a:rPr>
              <a:t>日</a:t>
            </a:r>
            <a:r>
              <a:rPr lang="en-US" altLang="ja-JP" sz="1800" dirty="0" smtClean="0">
                <a:solidFill>
                  <a:srgbClr val="277BC4"/>
                </a:solidFill>
                <a:latin typeface="ＤＦＰ太丸ゴシック体"/>
                <a:ea typeface="ＤＦＰ太丸ゴシック体"/>
                <a:cs typeface="ＤＦＰ太丸ゴシック体"/>
              </a:rPr>
              <a:t> </a:t>
            </a:r>
            <a:r>
              <a:rPr lang="en-US" altLang="ja-JP" sz="1800" dirty="0" smtClean="0">
                <a:solidFill>
                  <a:srgbClr val="277BC4"/>
                </a:solidFill>
                <a:latin typeface="ＤＦＰ太丸ゴシック体"/>
                <a:ea typeface="ＤＦＰ太丸ゴシック体"/>
                <a:cs typeface="ＤＦＰ太丸ゴシック体"/>
              </a:rPr>
              <a:t>▶</a:t>
            </a:r>
            <a:r>
              <a:rPr lang="en-US" altLang="ja-JP" sz="1800" dirty="0">
                <a:solidFill>
                  <a:srgbClr val="277BC4"/>
                </a:solidFill>
                <a:latin typeface="ＤＦＰ太丸ゴシック体"/>
                <a:ea typeface="ＤＦＰ太丸ゴシック体"/>
                <a:cs typeface="ＤＦＰ太丸ゴシック体"/>
              </a:rPr>
              <a:t> </a:t>
            </a:r>
            <a:r>
              <a:rPr lang="en-US" altLang="ja-JP" sz="2800" dirty="0" smtClean="0">
                <a:solidFill>
                  <a:srgbClr val="277BC4"/>
                </a:solidFill>
                <a:latin typeface="ＤＦＰ太丸ゴシック体"/>
                <a:ea typeface="ＤＦＰ太丸ゴシック体"/>
                <a:cs typeface="ＤＦＰ太丸ゴシック体"/>
              </a:rPr>
              <a:t>5</a:t>
            </a:r>
            <a:r>
              <a:rPr lang="ja-JP" altLang="en-US" sz="1800" dirty="0" smtClean="0">
                <a:solidFill>
                  <a:srgbClr val="277BC4"/>
                </a:solidFill>
                <a:latin typeface="ＤＦＰ太丸ゴシック体"/>
                <a:ea typeface="ＤＦＰ太丸ゴシック体"/>
                <a:cs typeface="ＤＦＰ太丸ゴシック体"/>
              </a:rPr>
              <a:t>月</a:t>
            </a:r>
            <a:r>
              <a:rPr lang="en-US" altLang="ja-JP" sz="2800" dirty="0" smtClean="0">
                <a:solidFill>
                  <a:srgbClr val="277BC4"/>
                </a:solidFill>
                <a:latin typeface="ＤＦＰ太丸ゴシック体"/>
                <a:ea typeface="ＤＦＰ太丸ゴシック体"/>
                <a:cs typeface="ＤＦＰ太丸ゴシック体"/>
              </a:rPr>
              <a:t>9</a:t>
            </a:r>
            <a:r>
              <a:rPr lang="ja-JP" altLang="en-US" sz="1800" dirty="0" smtClean="0">
                <a:solidFill>
                  <a:srgbClr val="277BC4"/>
                </a:solidFill>
                <a:latin typeface="ＤＦＰ太丸ゴシック体"/>
                <a:ea typeface="ＤＦＰ太丸ゴシック体"/>
                <a:cs typeface="ＤＦＰ太丸ゴシック体"/>
              </a:rPr>
              <a:t>日</a:t>
            </a:r>
            <a:endParaRPr kumimoji="1" lang="en-US" altLang="ja-JP" sz="1800" dirty="0" smtClean="0">
              <a:solidFill>
                <a:srgbClr val="277BC4"/>
              </a:solidFill>
              <a:latin typeface="ＤＦＰ太丸ゴシック体"/>
              <a:ea typeface="ＤＦＰ太丸ゴシック体"/>
              <a:cs typeface="ＤＦＰ太丸ゴシック体"/>
            </a:endParaRPr>
          </a:p>
        </p:txBody>
      </p:sp>
      <p:sp>
        <p:nvSpPr>
          <p:cNvPr id="43" name="テキスト ボックス 42"/>
          <p:cNvSpPr txBox="1"/>
          <p:nvPr/>
        </p:nvSpPr>
        <p:spPr>
          <a:xfrm>
            <a:off x="6843043" y="1570815"/>
            <a:ext cx="2079804" cy="338554"/>
          </a:xfrm>
          <a:prstGeom prst="rect">
            <a:avLst/>
          </a:prstGeom>
          <a:noFill/>
        </p:spPr>
        <p:txBody>
          <a:bodyPr wrap="square" rtlCol="0">
            <a:spAutoFit/>
          </a:bodyPr>
          <a:lstStyle/>
          <a:p>
            <a:pPr algn="ctr"/>
            <a:r>
              <a:rPr lang="ja-JP" altLang="en-US" sz="1600" dirty="0" smtClean="0">
                <a:solidFill>
                  <a:srgbClr val="A4723A"/>
                </a:solidFill>
              </a:rPr>
              <a:t>期間</a:t>
            </a:r>
            <a:r>
              <a:rPr kumimoji="1" lang="ja-JP" altLang="en-US" sz="1600" dirty="0" smtClean="0">
                <a:solidFill>
                  <a:srgbClr val="A4723A"/>
                </a:solidFill>
              </a:rPr>
              <a:t>中</a:t>
            </a:r>
            <a:r>
              <a:rPr lang="ja-JP" altLang="en-US" sz="1600" dirty="0" smtClean="0">
                <a:solidFill>
                  <a:srgbClr val="A4723A"/>
                </a:solidFill>
              </a:rPr>
              <a:t>の入会で</a:t>
            </a:r>
            <a:endParaRPr kumimoji="1" lang="en-US" altLang="ja-JP" sz="1600" dirty="0" smtClean="0">
              <a:solidFill>
                <a:srgbClr val="A4723A"/>
              </a:solidFill>
            </a:endParaRPr>
          </a:p>
        </p:txBody>
      </p:sp>
      <p:sp>
        <p:nvSpPr>
          <p:cNvPr id="44" name="テキスト ボックス 43"/>
          <p:cNvSpPr txBox="1"/>
          <p:nvPr/>
        </p:nvSpPr>
        <p:spPr>
          <a:xfrm>
            <a:off x="8743895" y="1570814"/>
            <a:ext cx="1541355" cy="338554"/>
          </a:xfrm>
          <a:prstGeom prst="rect">
            <a:avLst/>
          </a:prstGeom>
          <a:noFill/>
        </p:spPr>
        <p:txBody>
          <a:bodyPr wrap="square" rtlCol="0">
            <a:spAutoFit/>
          </a:bodyPr>
          <a:lstStyle/>
          <a:p>
            <a:pPr algn="ctr"/>
            <a:r>
              <a:rPr lang="ja-JP" altLang="en-US" sz="1600" dirty="0" smtClean="0">
                <a:solidFill>
                  <a:srgbClr val="A4723A"/>
                </a:solidFill>
              </a:rPr>
              <a:t>ご購入額の</a:t>
            </a:r>
            <a:endParaRPr kumimoji="1" lang="ja-JP" altLang="en-US" sz="1600" dirty="0">
              <a:solidFill>
                <a:srgbClr val="A4723A"/>
              </a:solidFill>
            </a:endParaRPr>
          </a:p>
        </p:txBody>
      </p:sp>
      <p:sp>
        <p:nvSpPr>
          <p:cNvPr id="45" name="テキスト ボックス 44"/>
          <p:cNvSpPr txBox="1"/>
          <p:nvPr/>
        </p:nvSpPr>
        <p:spPr>
          <a:xfrm>
            <a:off x="6837028" y="1724320"/>
            <a:ext cx="2091834" cy="1015663"/>
          </a:xfrm>
          <a:prstGeom prst="rect">
            <a:avLst/>
          </a:prstGeom>
          <a:noFill/>
        </p:spPr>
        <p:txBody>
          <a:bodyPr wrap="square" rtlCol="0">
            <a:spAutoFit/>
          </a:bodyPr>
          <a:lstStyle/>
          <a:p>
            <a:pPr algn="ctr"/>
            <a:r>
              <a:rPr kumimoji="1" lang="en-US" altLang="ja-JP" sz="6000" b="1" dirty="0" smtClean="0">
                <a:solidFill>
                  <a:srgbClr val="ED8509"/>
                </a:solidFill>
              </a:rPr>
              <a:t>500</a:t>
            </a:r>
          </a:p>
        </p:txBody>
      </p:sp>
      <p:sp>
        <p:nvSpPr>
          <p:cNvPr id="46" name="正方形/長方形 45"/>
          <p:cNvSpPr/>
          <p:nvPr/>
        </p:nvSpPr>
        <p:spPr>
          <a:xfrm>
            <a:off x="6848338" y="2486086"/>
            <a:ext cx="2069214" cy="778675"/>
          </a:xfrm>
          <a:prstGeom prst="rect">
            <a:avLst/>
          </a:prstGeom>
        </p:spPr>
        <p:txBody>
          <a:bodyPr wrap="square">
            <a:spAutoFit/>
          </a:bodyPr>
          <a:lstStyle/>
          <a:p>
            <a:pPr algn="ctr"/>
            <a:r>
              <a:rPr lang="en-US" altLang="ja-JP" sz="2000" dirty="0" smtClean="0">
                <a:solidFill>
                  <a:srgbClr val="ED8509"/>
                </a:solidFill>
              </a:rPr>
              <a:t>Point</a:t>
            </a:r>
          </a:p>
          <a:p>
            <a:pPr algn="ctr"/>
            <a:r>
              <a:rPr lang="ja-JP" altLang="en-US" sz="2000" dirty="0" smtClean="0">
                <a:solidFill>
                  <a:srgbClr val="ED8509"/>
                </a:solidFill>
              </a:rPr>
              <a:t>プレゼント</a:t>
            </a:r>
            <a:r>
              <a:rPr lang="ja-JP" altLang="en-US" sz="2000" dirty="0">
                <a:solidFill>
                  <a:srgbClr val="ED8509"/>
                </a:solidFill>
              </a:rPr>
              <a:t>！</a:t>
            </a:r>
          </a:p>
        </p:txBody>
      </p:sp>
      <p:sp>
        <p:nvSpPr>
          <p:cNvPr id="47" name="テキスト ボックス 46"/>
          <p:cNvSpPr txBox="1"/>
          <p:nvPr/>
        </p:nvSpPr>
        <p:spPr>
          <a:xfrm>
            <a:off x="8815069" y="1724320"/>
            <a:ext cx="1411695" cy="1015663"/>
          </a:xfrm>
          <a:prstGeom prst="rect">
            <a:avLst/>
          </a:prstGeom>
          <a:noFill/>
        </p:spPr>
        <p:txBody>
          <a:bodyPr wrap="square" rtlCol="0">
            <a:spAutoFit/>
          </a:bodyPr>
          <a:lstStyle/>
          <a:p>
            <a:pPr algn="ctr"/>
            <a:r>
              <a:rPr kumimoji="1" lang="en-US" altLang="ja-JP" sz="6000" b="1" dirty="0" smtClean="0">
                <a:solidFill>
                  <a:srgbClr val="ED8509"/>
                </a:solidFill>
              </a:rPr>
              <a:t>8</a:t>
            </a:r>
            <a:r>
              <a:rPr lang="ja-JP" altLang="en-US" sz="1400" dirty="0" smtClean="0">
                <a:solidFill>
                  <a:srgbClr val="ED8509"/>
                </a:solidFill>
              </a:rPr>
              <a:t>％</a:t>
            </a:r>
            <a:endParaRPr kumimoji="1" lang="en-US" altLang="ja-JP" sz="6000" b="1" dirty="0" smtClean="0">
              <a:solidFill>
                <a:srgbClr val="ED8509"/>
              </a:solidFill>
            </a:endParaRPr>
          </a:p>
        </p:txBody>
      </p:sp>
      <p:sp>
        <p:nvSpPr>
          <p:cNvPr id="48" name="正方形/長方形 47"/>
          <p:cNvSpPr/>
          <p:nvPr/>
        </p:nvSpPr>
        <p:spPr>
          <a:xfrm>
            <a:off x="8747894" y="2601166"/>
            <a:ext cx="1478870" cy="369332"/>
          </a:xfrm>
          <a:prstGeom prst="rect">
            <a:avLst/>
          </a:prstGeom>
        </p:spPr>
        <p:txBody>
          <a:bodyPr wrap="square">
            <a:spAutoFit/>
          </a:bodyPr>
          <a:lstStyle/>
          <a:p>
            <a:pPr algn="ctr"/>
            <a:r>
              <a:rPr lang="en-US" altLang="ja-JP" sz="1800" dirty="0" smtClean="0">
                <a:solidFill>
                  <a:srgbClr val="ED8509"/>
                </a:solidFill>
              </a:rPr>
              <a:t>Point</a:t>
            </a:r>
            <a:r>
              <a:rPr lang="ja-JP" altLang="en-US" sz="1800" dirty="0" smtClean="0">
                <a:solidFill>
                  <a:srgbClr val="ED8509"/>
                </a:solidFill>
              </a:rPr>
              <a:t>還元</a:t>
            </a:r>
            <a:endParaRPr lang="ja-JP" altLang="en-US" sz="1800" dirty="0">
              <a:solidFill>
                <a:srgbClr val="ED8509"/>
              </a:solidFill>
            </a:endParaRPr>
          </a:p>
        </p:txBody>
      </p:sp>
      <p:sp>
        <p:nvSpPr>
          <p:cNvPr id="49" name="テキスト ボックス 48"/>
          <p:cNvSpPr txBox="1"/>
          <p:nvPr/>
        </p:nvSpPr>
        <p:spPr>
          <a:xfrm>
            <a:off x="7008807" y="4525531"/>
            <a:ext cx="1751524" cy="584776"/>
          </a:xfrm>
          <a:prstGeom prst="rect">
            <a:avLst/>
          </a:prstGeom>
          <a:noFill/>
        </p:spPr>
        <p:txBody>
          <a:bodyPr wrap="square" rtlCol="0">
            <a:spAutoFit/>
          </a:bodyPr>
          <a:lstStyle/>
          <a:p>
            <a:pPr algn="ctr"/>
            <a:r>
              <a:rPr kumimoji="1" lang="ja-JP" altLang="en-US" sz="1600" dirty="0" smtClean="0">
                <a:solidFill>
                  <a:srgbClr val="A4723A"/>
                </a:solidFill>
              </a:rPr>
              <a:t>ポイントに</a:t>
            </a:r>
            <a:r>
              <a:rPr kumimoji="1" lang="ja-JP" altLang="en-US" sz="1600" dirty="0" smtClean="0">
                <a:solidFill>
                  <a:srgbClr val="A4723A"/>
                </a:solidFill>
              </a:rPr>
              <a:t>応じて</a:t>
            </a:r>
            <a:endParaRPr kumimoji="1" lang="en-US" altLang="ja-JP" sz="1600" dirty="0" smtClean="0">
              <a:solidFill>
                <a:srgbClr val="A4723A"/>
              </a:solidFill>
            </a:endParaRPr>
          </a:p>
          <a:p>
            <a:pPr algn="ctr"/>
            <a:r>
              <a:rPr lang="ja-JP" altLang="en-US" sz="1600" dirty="0" smtClean="0">
                <a:solidFill>
                  <a:srgbClr val="A4723A"/>
                </a:solidFill>
              </a:rPr>
              <a:t>当店で使える</a:t>
            </a:r>
            <a:endParaRPr kumimoji="1" lang="ja-JP" altLang="en-US" sz="1600" dirty="0">
              <a:solidFill>
                <a:srgbClr val="A4723A"/>
              </a:solidFill>
            </a:endParaRPr>
          </a:p>
        </p:txBody>
      </p:sp>
      <p:sp>
        <p:nvSpPr>
          <p:cNvPr id="50" name="テキスト ボックス 49"/>
          <p:cNvSpPr txBox="1"/>
          <p:nvPr/>
        </p:nvSpPr>
        <p:spPr>
          <a:xfrm>
            <a:off x="8924350" y="4517175"/>
            <a:ext cx="1302414" cy="584776"/>
          </a:xfrm>
          <a:prstGeom prst="rect">
            <a:avLst/>
          </a:prstGeom>
          <a:noFill/>
        </p:spPr>
        <p:txBody>
          <a:bodyPr wrap="square" rtlCol="0">
            <a:spAutoFit/>
          </a:bodyPr>
          <a:lstStyle/>
          <a:p>
            <a:pPr algn="ctr"/>
            <a:r>
              <a:rPr lang="ja-JP" altLang="en-US" sz="1600" dirty="0">
                <a:solidFill>
                  <a:srgbClr val="A4723A"/>
                </a:solidFill>
              </a:rPr>
              <a:t>お誕生月</a:t>
            </a:r>
            <a:r>
              <a:rPr lang="ja-JP" altLang="en-US" sz="1600" dirty="0" smtClean="0">
                <a:solidFill>
                  <a:srgbClr val="A4723A"/>
                </a:solidFill>
              </a:rPr>
              <a:t>の</a:t>
            </a:r>
            <a:endParaRPr lang="en-US" altLang="ja-JP" sz="1600" dirty="0" smtClean="0">
              <a:solidFill>
                <a:srgbClr val="A4723A"/>
              </a:solidFill>
            </a:endParaRPr>
          </a:p>
          <a:p>
            <a:pPr algn="ctr"/>
            <a:r>
              <a:rPr lang="ja-JP" altLang="en-US" sz="1600" dirty="0" smtClean="0">
                <a:solidFill>
                  <a:srgbClr val="A4723A"/>
                </a:solidFill>
              </a:rPr>
              <a:t>お買い物</a:t>
            </a:r>
            <a:r>
              <a:rPr lang="ja-JP" altLang="en-US" sz="1600" dirty="0">
                <a:solidFill>
                  <a:srgbClr val="A4723A"/>
                </a:solidFill>
              </a:rPr>
              <a:t>が</a:t>
            </a:r>
          </a:p>
        </p:txBody>
      </p:sp>
      <p:sp>
        <p:nvSpPr>
          <p:cNvPr id="51" name="テキスト ボックス 50"/>
          <p:cNvSpPr txBox="1"/>
          <p:nvPr/>
        </p:nvSpPr>
        <p:spPr>
          <a:xfrm>
            <a:off x="6920982" y="5111466"/>
            <a:ext cx="1927174" cy="769441"/>
          </a:xfrm>
          <a:prstGeom prst="rect">
            <a:avLst/>
          </a:prstGeom>
          <a:noFill/>
        </p:spPr>
        <p:txBody>
          <a:bodyPr wrap="square" rtlCol="0">
            <a:spAutoFit/>
          </a:bodyPr>
          <a:lstStyle/>
          <a:p>
            <a:pPr algn="ctr"/>
            <a:r>
              <a:rPr kumimoji="1" lang="ja-JP" altLang="en-US" sz="4400" b="1" dirty="0" smtClean="0">
                <a:solidFill>
                  <a:srgbClr val="277BC4"/>
                </a:solidFill>
              </a:rPr>
              <a:t>商品券</a:t>
            </a:r>
            <a:endParaRPr kumimoji="1" lang="en-US" altLang="ja-JP" sz="4400" b="1" dirty="0" smtClean="0">
              <a:solidFill>
                <a:srgbClr val="277BC4"/>
              </a:solidFill>
            </a:endParaRPr>
          </a:p>
        </p:txBody>
      </p:sp>
      <p:sp>
        <p:nvSpPr>
          <p:cNvPr id="52" name="正方形/長方形 51"/>
          <p:cNvSpPr/>
          <p:nvPr/>
        </p:nvSpPr>
        <p:spPr>
          <a:xfrm>
            <a:off x="6943283" y="5843318"/>
            <a:ext cx="1882573" cy="400110"/>
          </a:xfrm>
          <a:prstGeom prst="rect">
            <a:avLst/>
          </a:prstGeom>
        </p:spPr>
        <p:txBody>
          <a:bodyPr wrap="square">
            <a:spAutoFit/>
          </a:bodyPr>
          <a:lstStyle/>
          <a:p>
            <a:pPr algn="ctr"/>
            <a:r>
              <a:rPr lang="ja-JP" altLang="en-US" sz="2000" dirty="0" smtClean="0">
                <a:solidFill>
                  <a:srgbClr val="277BC4"/>
                </a:solidFill>
              </a:rPr>
              <a:t>プレゼント</a:t>
            </a:r>
            <a:r>
              <a:rPr lang="ja-JP" altLang="en-US" sz="2000" dirty="0">
                <a:solidFill>
                  <a:srgbClr val="277BC4"/>
                </a:solidFill>
              </a:rPr>
              <a:t>！</a:t>
            </a:r>
          </a:p>
        </p:txBody>
      </p:sp>
      <p:sp>
        <p:nvSpPr>
          <p:cNvPr id="53" name="テキスト ボックス 52"/>
          <p:cNvSpPr txBox="1"/>
          <p:nvPr/>
        </p:nvSpPr>
        <p:spPr>
          <a:xfrm>
            <a:off x="8983678" y="4896265"/>
            <a:ext cx="1192955" cy="1107996"/>
          </a:xfrm>
          <a:prstGeom prst="rect">
            <a:avLst/>
          </a:prstGeom>
          <a:noFill/>
        </p:spPr>
        <p:txBody>
          <a:bodyPr wrap="square" rtlCol="0">
            <a:spAutoFit/>
          </a:bodyPr>
          <a:lstStyle/>
          <a:p>
            <a:pPr algn="ctr"/>
            <a:r>
              <a:rPr lang="en-US" altLang="ja-JP" sz="6600" b="1" dirty="0" smtClean="0">
                <a:solidFill>
                  <a:srgbClr val="277BC4"/>
                </a:solidFill>
              </a:rPr>
              <a:t>5</a:t>
            </a:r>
            <a:r>
              <a:rPr lang="ja-JP" altLang="en-US" sz="1600" dirty="0">
                <a:solidFill>
                  <a:srgbClr val="277BC4"/>
                </a:solidFill>
              </a:rPr>
              <a:t>％</a:t>
            </a:r>
            <a:endParaRPr kumimoji="1" lang="en-US" altLang="ja-JP" sz="6600" b="1" dirty="0" smtClean="0">
              <a:solidFill>
                <a:srgbClr val="277BC4"/>
              </a:solidFill>
            </a:endParaRPr>
          </a:p>
        </p:txBody>
      </p:sp>
      <p:sp>
        <p:nvSpPr>
          <p:cNvPr id="54" name="正方形/長方形 53"/>
          <p:cNvSpPr/>
          <p:nvPr/>
        </p:nvSpPr>
        <p:spPr>
          <a:xfrm>
            <a:off x="8970986" y="5840205"/>
            <a:ext cx="2108008" cy="400110"/>
          </a:xfrm>
          <a:prstGeom prst="rect">
            <a:avLst/>
          </a:prstGeom>
        </p:spPr>
        <p:txBody>
          <a:bodyPr wrap="square">
            <a:spAutoFit/>
          </a:bodyPr>
          <a:lstStyle/>
          <a:p>
            <a:r>
              <a:rPr lang="en-US" altLang="ja-JP" sz="2000" dirty="0" smtClean="0">
                <a:solidFill>
                  <a:srgbClr val="277BC4"/>
                </a:solidFill>
              </a:rPr>
              <a:t>P</a:t>
            </a:r>
            <a:r>
              <a:rPr lang="en-US" altLang="ja-JP" sz="2000" dirty="0" smtClean="0">
                <a:solidFill>
                  <a:srgbClr val="277BC4"/>
                </a:solidFill>
              </a:rPr>
              <a:t>oint</a:t>
            </a:r>
            <a:r>
              <a:rPr lang="ja-JP" altLang="en-US" sz="2000" dirty="0" smtClean="0">
                <a:solidFill>
                  <a:srgbClr val="277BC4"/>
                </a:solidFill>
              </a:rPr>
              <a:t>アップ</a:t>
            </a:r>
            <a:r>
              <a:rPr lang="ja-JP" altLang="en-US" sz="2000" dirty="0" smtClean="0">
                <a:solidFill>
                  <a:srgbClr val="277BC4"/>
                </a:solidFill>
              </a:rPr>
              <a:t>！</a:t>
            </a:r>
            <a:endParaRPr lang="ja-JP" altLang="en-US" sz="2000" dirty="0">
              <a:solidFill>
                <a:srgbClr val="277BC4"/>
              </a:solidFill>
            </a:endParaRPr>
          </a:p>
        </p:txBody>
      </p:sp>
      <p:sp>
        <p:nvSpPr>
          <p:cNvPr id="55" name="テキスト ボックス 54"/>
          <p:cNvSpPr txBox="1"/>
          <p:nvPr/>
        </p:nvSpPr>
        <p:spPr>
          <a:xfrm>
            <a:off x="-1962837" y="3550509"/>
            <a:ext cx="184666" cy="401033"/>
          </a:xfrm>
          <a:prstGeom prst="rect">
            <a:avLst/>
          </a:prstGeom>
          <a:noFill/>
        </p:spPr>
        <p:txBody>
          <a:bodyPr wrap="none" rtlCol="0">
            <a:spAutoFit/>
          </a:bodyPr>
          <a:lstStyle/>
          <a:p>
            <a:endParaRPr kumimoji="1" lang="ja-JP" altLang="en-US" dirty="0"/>
          </a:p>
        </p:txBody>
      </p:sp>
      <p:sp>
        <p:nvSpPr>
          <p:cNvPr id="56" name="テキスト ボックス 55"/>
          <p:cNvSpPr txBox="1"/>
          <p:nvPr/>
        </p:nvSpPr>
        <p:spPr>
          <a:xfrm>
            <a:off x="8257651" y="765510"/>
            <a:ext cx="2079804" cy="584776"/>
          </a:xfrm>
          <a:prstGeom prst="rect">
            <a:avLst/>
          </a:prstGeom>
          <a:noFill/>
        </p:spPr>
        <p:txBody>
          <a:bodyPr wrap="square" rtlCol="0">
            <a:spAutoFit/>
          </a:bodyPr>
          <a:lstStyle/>
          <a:p>
            <a:pPr algn="ctr"/>
            <a:r>
              <a:rPr kumimoji="1" lang="ja-JP" altLang="en-US" sz="1600" b="1" dirty="0" smtClean="0">
                <a:solidFill>
                  <a:srgbClr val="A4723A"/>
                </a:solidFill>
              </a:rPr>
              <a:t>ご入会当日から</a:t>
            </a:r>
            <a:endParaRPr kumimoji="1" lang="en-US" altLang="ja-JP" sz="1600" b="1" dirty="0" smtClean="0">
              <a:solidFill>
                <a:srgbClr val="A4723A"/>
              </a:solidFill>
            </a:endParaRPr>
          </a:p>
          <a:p>
            <a:pPr algn="ctr"/>
            <a:r>
              <a:rPr kumimoji="1" lang="ja-JP" altLang="en-US" sz="1600" b="1" dirty="0" smtClean="0">
                <a:solidFill>
                  <a:srgbClr val="A4723A"/>
                </a:solidFill>
              </a:rPr>
              <a:t>ご利用頂けます！</a:t>
            </a:r>
            <a:endParaRPr kumimoji="1" lang="en-US" altLang="ja-JP" sz="1600" b="1" dirty="0" smtClean="0">
              <a:solidFill>
                <a:srgbClr val="A4723A"/>
              </a:solidFill>
            </a:endParaRPr>
          </a:p>
        </p:txBody>
      </p:sp>
      <p:sp>
        <p:nvSpPr>
          <p:cNvPr id="57" name="テキスト ボックス 56"/>
          <p:cNvSpPr txBox="1"/>
          <p:nvPr/>
        </p:nvSpPr>
        <p:spPr>
          <a:xfrm>
            <a:off x="8257651" y="3790564"/>
            <a:ext cx="2079804" cy="584776"/>
          </a:xfrm>
          <a:prstGeom prst="rect">
            <a:avLst/>
          </a:prstGeom>
          <a:noFill/>
        </p:spPr>
        <p:txBody>
          <a:bodyPr wrap="square" rtlCol="0">
            <a:spAutoFit/>
          </a:bodyPr>
          <a:lstStyle/>
          <a:p>
            <a:pPr algn="ctr"/>
            <a:r>
              <a:rPr kumimoji="1" lang="ja-JP" altLang="en-US" sz="1600" b="1" dirty="0" smtClean="0">
                <a:solidFill>
                  <a:srgbClr val="A4723A"/>
                </a:solidFill>
              </a:rPr>
              <a:t>使う度にたまる</a:t>
            </a:r>
            <a:endParaRPr kumimoji="1" lang="en-US" altLang="ja-JP" sz="1600" b="1" dirty="0" smtClean="0">
              <a:solidFill>
                <a:srgbClr val="A4723A"/>
              </a:solidFill>
            </a:endParaRPr>
          </a:p>
          <a:p>
            <a:pPr algn="ctr"/>
            <a:r>
              <a:rPr kumimoji="1" lang="ja-JP" altLang="en-US" sz="1600" b="1" dirty="0" smtClean="0">
                <a:solidFill>
                  <a:srgbClr val="A4723A"/>
                </a:solidFill>
              </a:rPr>
              <a:t>ポイントで更にお得！</a:t>
            </a:r>
            <a:endParaRPr kumimoji="1" lang="en-US" altLang="ja-JP" sz="1600" b="1" dirty="0" smtClean="0">
              <a:solidFill>
                <a:srgbClr val="A4723A"/>
              </a:solidFill>
            </a:endParaRPr>
          </a:p>
        </p:txBody>
      </p:sp>
    </p:spTree>
    <p:extLst>
      <p:ext uri="{BB962C8B-B14F-4D97-AF65-F5344CB8AC3E}">
        <p14:creationId xmlns:p14="http://schemas.microsoft.com/office/powerpoint/2010/main" val="921725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4595" y="170650"/>
            <a:ext cx="10447500" cy="628023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1590371293"/>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50000"/>
          </a:schemeClr>
        </a:solidFill>
        <a:ln>
          <a:noFill/>
        </a:ln>
      </a:spPr>
      <a:bodyPr rtlCol="0" anchor="ctr"/>
      <a:lstStyle>
        <a:defPPr algn="ctr">
          <a:defRPr kumimoji="1" sz="2400" b="1" dirty="0" smtClean="0">
            <a:latin typeface="メイリオ" panose="020B0604030504040204" pitchFamily="50" charset="-128"/>
            <a:ea typeface="メイリオ" panose="020B0604030504040204" pitchFamily="50" charset="-128"/>
            <a:cs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262</TotalTime>
  <Words>774</Words>
  <Application>Microsoft Macintosh PowerPoint</Application>
  <PresentationFormat>ユーザー設定</PresentationFormat>
  <Paragraphs>83</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 檀野</cp:lastModifiedBy>
  <cp:revision>41</cp:revision>
  <cp:lastPrinted>2013-04-25T06:18:16Z</cp:lastPrinted>
  <dcterms:created xsi:type="dcterms:W3CDTF">2013-08-07T01:20:38Z</dcterms:created>
  <dcterms:modified xsi:type="dcterms:W3CDTF">2017-03-20T07:57:29Z</dcterms:modified>
</cp:coreProperties>
</file>