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D8DE4"/>
    <a:srgbClr val="009E7D"/>
    <a:srgbClr val="F29A76"/>
    <a:srgbClr val="F6AB00"/>
    <a:srgbClr val="F19DAE"/>
    <a:srgbClr val="CD5D00"/>
    <a:srgbClr val="005BAC"/>
    <a:srgbClr val="906E30"/>
    <a:srgbClr val="A4723A"/>
    <a:srgbClr val="66472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63" autoAdjust="0"/>
    <p:restoredTop sz="94660"/>
  </p:normalViewPr>
  <p:slideViewPr>
    <p:cSldViewPr snapToGrid="0">
      <p:cViewPr>
        <p:scale>
          <a:sx n="78" d="100"/>
          <a:sy n="78" d="100"/>
        </p:scale>
        <p:origin x="-2328" y="-50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17/03/20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17/03/20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17/03/20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17/03/20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17/03/20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17/03/20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17/03/20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17/03/20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17/03/20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17/03/20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17/03/20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17/03/20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 descr="レイヤー-1.png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0800000">
            <a:off x="0" y="0"/>
            <a:ext cx="7771631" cy="10907713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1327518" y="525012"/>
            <a:ext cx="295465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ゴールデンウィーク</a:t>
            </a:r>
          </a:p>
        </p:txBody>
      </p:sp>
      <p:sp>
        <p:nvSpPr>
          <p:cNvPr id="5" name="正方形/長方形 4"/>
          <p:cNvSpPr/>
          <p:nvPr/>
        </p:nvSpPr>
        <p:spPr>
          <a:xfrm rot="21137499">
            <a:off x="1221295" y="649413"/>
            <a:ext cx="680668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7000" dirty="0" smtClean="0">
                <a:ln w="38100" cmpd="sng">
                  <a:solidFill>
                    <a:schemeClr val="bg1"/>
                  </a:solidFill>
                </a:ln>
                <a:solidFill>
                  <a:srgbClr val="277BC4"/>
                </a:solidFill>
                <a:latin typeface="アンニャントロマン"/>
                <a:ea typeface="アンニャントロマン"/>
                <a:cs typeface="アンニャントロマン"/>
              </a:rPr>
              <a:t>キッズ</a:t>
            </a:r>
            <a:r>
              <a:rPr lang="ja-JP" altLang="en-US" sz="7000" dirty="0" smtClean="0">
                <a:ln w="38100" cmpd="sng">
                  <a:solidFill>
                    <a:schemeClr val="bg1"/>
                  </a:solidFill>
                </a:ln>
                <a:solidFill>
                  <a:srgbClr val="009E7D"/>
                </a:solidFill>
                <a:latin typeface="アンニャントロマン"/>
                <a:ea typeface="アンニャントロマン"/>
                <a:cs typeface="アンニャントロマン"/>
              </a:rPr>
              <a:t>ワーク</a:t>
            </a:r>
            <a:r>
              <a:rPr lang="ja-JP" altLang="en-US" sz="7000" dirty="0" smtClean="0">
                <a:ln w="38100" cmpd="sng">
                  <a:solidFill>
                    <a:schemeClr val="bg1"/>
                  </a:solidFill>
                </a:ln>
                <a:solidFill>
                  <a:srgbClr val="F6AB00"/>
                </a:solidFill>
                <a:latin typeface="アンニャントロマン"/>
                <a:ea typeface="アンニャントロマン"/>
                <a:cs typeface="アンニャントロマン"/>
              </a:rPr>
              <a:t>ショップ</a:t>
            </a:r>
            <a:endParaRPr lang="ja-JP" altLang="en-US" sz="7000" dirty="0">
              <a:ln w="38100" cmpd="sng">
                <a:solidFill>
                  <a:schemeClr val="bg1"/>
                </a:solidFill>
              </a:ln>
              <a:solidFill>
                <a:srgbClr val="F6AB00"/>
              </a:solidFill>
              <a:latin typeface="アンニャントロマン"/>
              <a:ea typeface="アンニャントロマン"/>
              <a:cs typeface="アンニャントロマン"/>
            </a:endParaRPr>
          </a:p>
        </p:txBody>
      </p:sp>
      <p:grpSp>
        <p:nvGrpSpPr>
          <p:cNvPr id="24" name="図形グループ 23"/>
          <p:cNvGrpSpPr/>
          <p:nvPr/>
        </p:nvGrpSpPr>
        <p:grpSpPr>
          <a:xfrm>
            <a:off x="6627559" y="7720581"/>
            <a:ext cx="830481" cy="844358"/>
            <a:chOff x="-2622240" y="4333409"/>
            <a:chExt cx="823724" cy="837488"/>
          </a:xfrm>
        </p:grpSpPr>
        <p:pic>
          <p:nvPicPr>
            <p:cNvPr id="32" name="図 31"/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-2622240" y="4333409"/>
              <a:ext cx="823724" cy="837488"/>
            </a:xfrm>
            <a:prstGeom prst="rect">
              <a:avLst/>
            </a:prstGeom>
          </p:spPr>
        </p:pic>
        <p:sp>
          <p:nvSpPr>
            <p:cNvPr id="13" name="正方形/長方形 12"/>
            <p:cNvSpPr/>
            <p:nvPr/>
          </p:nvSpPr>
          <p:spPr>
            <a:xfrm>
              <a:off x="-2491879" y="4445936"/>
              <a:ext cx="595035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600" dirty="0">
                  <a:ln w="6350">
                    <a:noFill/>
                  </a:ln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定員</a:t>
              </a:r>
            </a:p>
          </p:txBody>
        </p:sp>
        <p:sp>
          <p:nvSpPr>
            <p:cNvPr id="14" name="正方形/長方形 13"/>
            <p:cNvSpPr/>
            <p:nvPr/>
          </p:nvSpPr>
          <p:spPr>
            <a:xfrm>
              <a:off x="-2514067" y="4703193"/>
              <a:ext cx="671979" cy="4001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altLang="ja-JP" sz="2000" dirty="0" smtClean="0"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20</a:t>
              </a:r>
              <a:r>
                <a:rPr lang="ja-JP" altLang="en-US" sz="1600" dirty="0"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名</a:t>
              </a:r>
            </a:p>
          </p:txBody>
        </p:sp>
      </p:grpSp>
      <p:sp>
        <p:nvSpPr>
          <p:cNvPr id="17" name="正方形/長方形 16"/>
          <p:cNvSpPr/>
          <p:nvPr/>
        </p:nvSpPr>
        <p:spPr>
          <a:xfrm>
            <a:off x="3604323" y="10135624"/>
            <a:ext cx="3935135" cy="4924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3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・保護者の方も付き添う事ができます。　</a:t>
            </a:r>
            <a:endParaRPr lang="en-US" altLang="ja-JP" sz="13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r>
              <a:rPr lang="ja-JP" altLang="en-US" sz="13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・</a:t>
            </a:r>
            <a:r>
              <a:rPr lang="ja-JP" altLang="en-US" sz="13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当日</a:t>
            </a:r>
            <a:r>
              <a:rPr lang="ja-JP" altLang="en-US" sz="13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は</a:t>
            </a:r>
            <a:r>
              <a:rPr lang="ja-JP" altLang="en-US" sz="13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エプロン、</a:t>
            </a:r>
            <a:r>
              <a:rPr lang="ja-JP" altLang="en-US" sz="13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汚れても良い服装で</a:t>
            </a:r>
            <a:r>
              <a:rPr lang="ja-JP" altLang="en-US" sz="13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ご来場</a:t>
            </a:r>
            <a:r>
              <a:rPr lang="ja-JP" altLang="en-US" sz="13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ください</a:t>
            </a:r>
            <a:r>
              <a:rPr lang="ja-JP" altLang="en-US" sz="13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。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3613879" y="9625371"/>
            <a:ext cx="3842518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3000" dirty="0" smtClean="0">
                <a:solidFill>
                  <a:srgbClr val="009E7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アスクル小学校各教室</a:t>
            </a:r>
            <a:endParaRPr lang="en-US" altLang="ja-JP" sz="3000" dirty="0" smtClean="0">
              <a:solidFill>
                <a:srgbClr val="009E7D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3755151" y="4227350"/>
            <a:ext cx="3116666" cy="17081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場所：体育館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材料費：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000</a:t>
            </a:r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持ちもの：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○○</a:t>
            </a:r>
            <a:r>
              <a:rPr lang="en-US" altLang="ja-JP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</a:t>
            </a:r>
            <a:r>
              <a:rPr lang="en-US" altLang="ja-JP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</a:t>
            </a:r>
            <a:r>
              <a:rPr lang="en-US" altLang="ja-JP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</a:t>
            </a: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　　　　　　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○○○○○</a:t>
            </a: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対象年齢：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刃物を使うので、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3</a:t>
            </a:r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年生以上の学年をたいそうとします。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310634" y="9197713"/>
            <a:ext cx="2430874" cy="138499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600" dirty="0" smtClean="0">
                <a:solidFill>
                  <a:srgbClr val="3366FF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お申込み</a:t>
            </a:r>
            <a:r>
              <a:rPr lang="en-US" altLang="ja-JP" sz="1600" dirty="0" smtClean="0">
                <a:solidFill>
                  <a:srgbClr val="3366FF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/>
            </a:r>
            <a:br>
              <a:rPr lang="en-US" altLang="ja-JP" sz="1600" dirty="0" smtClean="0">
                <a:solidFill>
                  <a:srgbClr val="3366FF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</a:br>
            <a:r>
              <a:rPr lang="ja-JP" altLang="en-US" sz="2000" dirty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アスクルアート教室</a:t>
            </a:r>
          </a:p>
          <a:p>
            <a:pPr lvl="0"/>
            <a:r>
              <a:rPr lang="ja-JP" altLang="en-US" sz="2000" dirty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０３</a:t>
            </a:r>
            <a:r>
              <a:rPr lang="en-US" altLang="ja-JP" sz="2000" dirty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-</a:t>
            </a:r>
            <a:r>
              <a:rPr lang="ja-JP" altLang="en-US" sz="2000" dirty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１２３４</a:t>
            </a:r>
            <a:r>
              <a:rPr lang="en-US" altLang="ja-JP" sz="2000" dirty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-</a:t>
            </a:r>
            <a:r>
              <a:rPr lang="ja-JP" altLang="en-US" sz="2000" dirty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１１１１</a:t>
            </a:r>
          </a:p>
          <a:p>
            <a:pPr lvl="0"/>
            <a:r>
              <a:rPr lang="ja-JP" altLang="en-US" sz="1200" dirty="0" smtClean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（</a:t>
            </a:r>
            <a:r>
              <a:rPr lang="ja-JP" altLang="en-US" sz="1200" dirty="0" smtClean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日</a:t>
            </a:r>
            <a:r>
              <a:rPr lang="ja-JP" altLang="en-US" sz="1200" dirty="0" smtClean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曜日</a:t>
            </a:r>
            <a:r>
              <a:rPr lang="ja-JP" altLang="en-US" sz="1200" dirty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を除く</a:t>
            </a:r>
            <a:r>
              <a:rPr lang="en-US" altLang="ja-JP" sz="1200" dirty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9</a:t>
            </a:r>
            <a:r>
              <a:rPr lang="ja-JP" altLang="en-US" sz="1200" dirty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時～</a:t>
            </a:r>
            <a:r>
              <a:rPr lang="en-US" altLang="ja-JP" sz="1200" dirty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18</a:t>
            </a:r>
            <a:r>
              <a:rPr lang="ja-JP" altLang="en-US" sz="1200" dirty="0">
                <a:solidFill>
                  <a:srgbClr val="3366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時）</a:t>
            </a:r>
          </a:p>
          <a:p>
            <a:pPr algn="ctr"/>
            <a:endParaRPr lang="ja-JP" altLang="en-US" sz="1600" dirty="0">
              <a:solidFill>
                <a:srgbClr val="3366FF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40" name="正方形/長方形 39"/>
          <p:cNvSpPr/>
          <p:nvPr/>
        </p:nvSpPr>
        <p:spPr>
          <a:xfrm>
            <a:off x="3828381" y="8970130"/>
            <a:ext cx="3413515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4000" dirty="0" smtClean="0">
                <a:solidFill>
                  <a:srgbClr val="009E7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201</a:t>
            </a:r>
            <a:r>
              <a:rPr lang="en-US" altLang="ja-JP" sz="4000" dirty="0" smtClean="0">
                <a:solidFill>
                  <a:srgbClr val="009E7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7</a:t>
            </a:r>
            <a:r>
              <a:rPr lang="ja-JP" altLang="en-US" sz="3200" dirty="0" smtClean="0">
                <a:solidFill>
                  <a:srgbClr val="009E7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年</a:t>
            </a:r>
            <a:r>
              <a:rPr lang="en-US" altLang="ja-JP" sz="4000" dirty="0">
                <a:solidFill>
                  <a:srgbClr val="009E7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5</a:t>
            </a:r>
            <a:r>
              <a:rPr lang="ja-JP" altLang="en-US" sz="3200" dirty="0">
                <a:solidFill>
                  <a:srgbClr val="009E7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月</a:t>
            </a:r>
            <a:r>
              <a:rPr lang="en-US" altLang="ja-JP" sz="4000" dirty="0">
                <a:solidFill>
                  <a:srgbClr val="009E7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6</a:t>
            </a:r>
            <a:r>
              <a:rPr lang="ja-JP" altLang="en-US" sz="3200" dirty="0" smtClean="0">
                <a:solidFill>
                  <a:srgbClr val="009E7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日</a:t>
            </a:r>
            <a:endParaRPr lang="ja-JP" altLang="en-US" sz="2600" dirty="0">
              <a:solidFill>
                <a:srgbClr val="009E7D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3624428" y="2828600"/>
            <a:ext cx="326243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2400" dirty="0" smtClean="0">
                <a:solidFill>
                  <a:srgbClr val="009E7D"/>
                </a:solidFill>
                <a:latin typeface="HGｺﾞｼｯｸE"/>
                <a:ea typeface="HGｺﾞｼｯｸE"/>
                <a:cs typeface="HGｺﾞｼｯｸE"/>
              </a:rPr>
              <a:t>ペットボトルロケット</a:t>
            </a:r>
            <a:endParaRPr lang="ja-JP" altLang="en-US" sz="2400" dirty="0">
              <a:solidFill>
                <a:srgbClr val="009E7D"/>
              </a:solidFill>
              <a:latin typeface="HGｺﾞｼｯｸE"/>
              <a:ea typeface="HGｺﾞｼｯｸE"/>
              <a:cs typeface="HGｺﾞｼｯｸE"/>
            </a:endParaRPr>
          </a:p>
        </p:txBody>
      </p:sp>
      <p:sp>
        <p:nvSpPr>
          <p:cNvPr id="42" name="正方形/長方形 41"/>
          <p:cNvSpPr/>
          <p:nvPr/>
        </p:nvSpPr>
        <p:spPr>
          <a:xfrm>
            <a:off x="559814" y="3333379"/>
            <a:ext cx="203132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2400" dirty="0" smtClean="0">
                <a:solidFill>
                  <a:srgbClr val="2D8DE4"/>
                </a:solidFill>
                <a:latin typeface="HGｺﾞｼｯｸE"/>
                <a:ea typeface="HGｺﾞｼｯｸE"/>
                <a:cs typeface="HGｺﾞｼｯｸE"/>
              </a:rPr>
              <a:t>押し花しおり</a:t>
            </a:r>
            <a:endParaRPr lang="ja-JP" altLang="en-US" sz="2400" dirty="0">
              <a:solidFill>
                <a:srgbClr val="2D8DE4"/>
              </a:solidFill>
              <a:latin typeface="HGｺﾞｼｯｸE"/>
              <a:ea typeface="HGｺﾞｼｯｸE"/>
              <a:cs typeface="HGｺﾞｼｯｸE"/>
            </a:endParaRPr>
          </a:p>
        </p:txBody>
      </p:sp>
      <p:sp>
        <p:nvSpPr>
          <p:cNvPr id="43" name="正方形/長方形 42"/>
          <p:cNvSpPr/>
          <p:nvPr/>
        </p:nvSpPr>
        <p:spPr>
          <a:xfrm>
            <a:off x="5329387" y="6785420"/>
            <a:ext cx="141577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2400" dirty="0" smtClean="0">
                <a:solidFill>
                  <a:srgbClr val="F6AB00"/>
                </a:solidFill>
                <a:latin typeface="HGｺﾞｼｯｸE"/>
                <a:ea typeface="HGｺﾞｼｯｸE"/>
                <a:cs typeface="HGｺﾞｼｯｸE"/>
              </a:rPr>
              <a:t>合体絵画</a:t>
            </a:r>
            <a:endParaRPr lang="ja-JP" altLang="en-US" sz="2400" dirty="0">
              <a:solidFill>
                <a:srgbClr val="F6AB00"/>
              </a:solidFill>
              <a:latin typeface="HGｺﾞｼｯｸE"/>
              <a:ea typeface="HGｺﾞｼｯｸE"/>
              <a:cs typeface="HGｺﾞｼｯｸE"/>
            </a:endParaRPr>
          </a:p>
        </p:txBody>
      </p:sp>
      <p:sp>
        <p:nvSpPr>
          <p:cNvPr id="44" name="正方形/長方形 43"/>
          <p:cNvSpPr/>
          <p:nvPr/>
        </p:nvSpPr>
        <p:spPr>
          <a:xfrm>
            <a:off x="798364" y="6573738"/>
            <a:ext cx="295465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2400" dirty="0" smtClean="0">
                <a:solidFill>
                  <a:srgbClr val="CD5D00"/>
                </a:solidFill>
                <a:latin typeface="HGｺﾞｼｯｸE"/>
                <a:ea typeface="HGｺﾞｼｯｸE"/>
                <a:cs typeface="HGｺﾞｼｯｸE"/>
              </a:rPr>
              <a:t>リサイクル楽器作り</a:t>
            </a:r>
            <a:endParaRPr lang="ja-JP" altLang="en-US" sz="2400" dirty="0">
              <a:solidFill>
                <a:srgbClr val="CD5D00"/>
              </a:solidFill>
              <a:latin typeface="HGｺﾞｼｯｸE"/>
              <a:ea typeface="HGｺﾞｼｯｸE"/>
              <a:cs typeface="HGｺﾞｼｯｸE"/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3755150" y="3380624"/>
            <a:ext cx="3163553" cy="7848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ペットボトルを使ってロケットを作って、</a:t>
            </a:r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最後は校庭で飛ばしてあそぼう！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どんな形が一番飛ぶかな？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47" name="正方形/長方形 46"/>
          <p:cNvSpPr/>
          <p:nvPr/>
        </p:nvSpPr>
        <p:spPr>
          <a:xfrm>
            <a:off x="482082" y="4585581"/>
            <a:ext cx="2318753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場所：音楽室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材料費：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000</a:t>
            </a:r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持ちもの：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○○</a:t>
            </a:r>
            <a:r>
              <a:rPr lang="en-US" altLang="ja-JP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</a:t>
            </a:r>
          </a:p>
          <a:p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○○</a:t>
            </a:r>
            <a:r>
              <a:rPr lang="en-US" altLang="ja-JP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○○</a:t>
            </a:r>
            <a:endParaRPr lang="ja-JP" altLang="en-US" sz="15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48" name="正方形/長方形 47"/>
          <p:cNvSpPr/>
          <p:nvPr/>
        </p:nvSpPr>
        <p:spPr>
          <a:xfrm>
            <a:off x="482081" y="3820271"/>
            <a:ext cx="2221051" cy="7848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学校に生えている草花でおしばなをつくってみよう！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840329" y="7597974"/>
            <a:ext cx="3185764" cy="7848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場所：音楽室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材料費：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000</a:t>
            </a:r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持ちもの：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○○</a:t>
            </a:r>
            <a:r>
              <a:rPr lang="en-US" altLang="ja-JP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○○○</a:t>
            </a:r>
            <a:r>
              <a:rPr lang="en-US" altLang="ja-JP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○○</a:t>
            </a:r>
            <a:endParaRPr lang="ja-JP" altLang="en-US" sz="15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50" name="正方形/長方形 49"/>
          <p:cNvSpPr/>
          <p:nvPr/>
        </p:nvSpPr>
        <p:spPr>
          <a:xfrm>
            <a:off x="840328" y="7011780"/>
            <a:ext cx="3051530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家にある物で楽器を作って、最後は参加者みんなで演奏するよ！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51" name="正方形/長方形 50"/>
          <p:cNvSpPr/>
          <p:nvPr/>
        </p:nvSpPr>
        <p:spPr>
          <a:xfrm>
            <a:off x="5236989" y="7891072"/>
            <a:ext cx="2204766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場所：体育館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材料費：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000</a:t>
            </a:r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持ちもの：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○○</a:t>
            </a:r>
            <a:r>
              <a:rPr lang="en-US" altLang="ja-JP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</a:t>
            </a:r>
            <a:r>
              <a:rPr lang="en-US" altLang="ja-JP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○○○</a:t>
            </a:r>
            <a:r>
              <a:rPr lang="en-US" altLang="ja-JP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○○</a:t>
            </a:r>
            <a:endParaRPr lang="ja-JP" altLang="en-US" sz="15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52" name="正方形/長方形 51"/>
          <p:cNvSpPr/>
          <p:nvPr/>
        </p:nvSpPr>
        <p:spPr>
          <a:xfrm>
            <a:off x="5236988" y="7304878"/>
            <a:ext cx="1976792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大きい紙にお友達とひとつの絵を描こう！</a:t>
            </a:r>
            <a:endParaRPr lang="en-US" altLang="ja-JP" sz="1500" dirty="0" smtClean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grpSp>
        <p:nvGrpSpPr>
          <p:cNvPr id="71" name="図形グループ 70"/>
          <p:cNvGrpSpPr/>
          <p:nvPr/>
        </p:nvGrpSpPr>
        <p:grpSpPr>
          <a:xfrm>
            <a:off x="6350733" y="4021953"/>
            <a:ext cx="895576" cy="895576"/>
            <a:chOff x="8760754" y="6041071"/>
            <a:chExt cx="895576" cy="895576"/>
          </a:xfrm>
        </p:grpSpPr>
        <p:sp>
          <p:nvSpPr>
            <p:cNvPr id="70" name="円/楕円 69"/>
            <p:cNvSpPr/>
            <p:nvPr/>
          </p:nvSpPr>
          <p:spPr>
            <a:xfrm>
              <a:off x="8760754" y="6041071"/>
              <a:ext cx="895576" cy="895576"/>
            </a:xfrm>
            <a:prstGeom prst="ellipse">
              <a:avLst/>
            </a:prstGeom>
            <a:solidFill>
              <a:srgbClr val="51B6AF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8" name="正方形/長方形 67"/>
            <p:cNvSpPr/>
            <p:nvPr/>
          </p:nvSpPr>
          <p:spPr>
            <a:xfrm>
              <a:off x="8924750" y="6156862"/>
              <a:ext cx="599916" cy="34133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600" dirty="0">
                  <a:ln w="6350">
                    <a:noFill/>
                  </a:ln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定員</a:t>
              </a:r>
            </a:p>
          </p:txBody>
        </p:sp>
        <p:sp>
          <p:nvSpPr>
            <p:cNvPr id="69" name="正方形/長方形 68"/>
            <p:cNvSpPr/>
            <p:nvPr/>
          </p:nvSpPr>
          <p:spPr>
            <a:xfrm>
              <a:off x="8902380" y="6416229"/>
              <a:ext cx="677491" cy="40339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altLang="ja-JP" sz="2000" dirty="0" smtClean="0"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20</a:t>
              </a:r>
              <a:r>
                <a:rPr lang="ja-JP" altLang="en-US" sz="1600" dirty="0"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名</a:t>
              </a:r>
            </a:p>
          </p:txBody>
        </p:sp>
      </p:grpSp>
      <p:grpSp>
        <p:nvGrpSpPr>
          <p:cNvPr id="72" name="図形グループ 71"/>
          <p:cNvGrpSpPr/>
          <p:nvPr/>
        </p:nvGrpSpPr>
        <p:grpSpPr>
          <a:xfrm>
            <a:off x="2165763" y="4380184"/>
            <a:ext cx="895576" cy="895576"/>
            <a:chOff x="8760754" y="6041071"/>
            <a:chExt cx="895576" cy="895576"/>
          </a:xfrm>
        </p:grpSpPr>
        <p:sp>
          <p:nvSpPr>
            <p:cNvPr id="73" name="円/楕円 72"/>
            <p:cNvSpPr/>
            <p:nvPr/>
          </p:nvSpPr>
          <p:spPr>
            <a:xfrm>
              <a:off x="8760754" y="6041071"/>
              <a:ext cx="895576" cy="895576"/>
            </a:xfrm>
            <a:prstGeom prst="ellipse">
              <a:avLst/>
            </a:prstGeom>
            <a:solidFill>
              <a:srgbClr val="2D8DE4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" name="正方形/長方形 73"/>
            <p:cNvSpPr/>
            <p:nvPr/>
          </p:nvSpPr>
          <p:spPr>
            <a:xfrm>
              <a:off x="8924750" y="6156862"/>
              <a:ext cx="599916" cy="34133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600" dirty="0">
                  <a:ln w="6350">
                    <a:noFill/>
                  </a:ln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定員</a:t>
              </a:r>
            </a:p>
          </p:txBody>
        </p:sp>
        <p:sp>
          <p:nvSpPr>
            <p:cNvPr id="75" name="正方形/長方形 74"/>
            <p:cNvSpPr/>
            <p:nvPr/>
          </p:nvSpPr>
          <p:spPr>
            <a:xfrm>
              <a:off x="8902380" y="6416229"/>
              <a:ext cx="677491" cy="40339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altLang="ja-JP" sz="2000" dirty="0" smtClean="0"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20</a:t>
              </a:r>
              <a:r>
                <a:rPr lang="ja-JP" altLang="en-US" sz="1600" dirty="0"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名</a:t>
              </a:r>
            </a:p>
          </p:txBody>
        </p:sp>
      </p:grpSp>
      <p:grpSp>
        <p:nvGrpSpPr>
          <p:cNvPr id="76" name="図形グループ 75"/>
          <p:cNvGrpSpPr/>
          <p:nvPr/>
        </p:nvGrpSpPr>
        <p:grpSpPr>
          <a:xfrm>
            <a:off x="3370774" y="7408860"/>
            <a:ext cx="895576" cy="895576"/>
            <a:chOff x="8760754" y="6041071"/>
            <a:chExt cx="895576" cy="895576"/>
          </a:xfrm>
        </p:grpSpPr>
        <p:sp>
          <p:nvSpPr>
            <p:cNvPr id="77" name="円/楕円 76"/>
            <p:cNvSpPr/>
            <p:nvPr/>
          </p:nvSpPr>
          <p:spPr>
            <a:xfrm>
              <a:off x="8760754" y="6041071"/>
              <a:ext cx="895576" cy="895576"/>
            </a:xfrm>
            <a:prstGeom prst="ellipse">
              <a:avLst/>
            </a:prstGeom>
            <a:solidFill>
              <a:srgbClr val="CD5D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正方形/長方形 77"/>
            <p:cNvSpPr/>
            <p:nvPr/>
          </p:nvSpPr>
          <p:spPr>
            <a:xfrm>
              <a:off x="8924750" y="6156862"/>
              <a:ext cx="599916" cy="34133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600" dirty="0">
                  <a:ln w="6350">
                    <a:noFill/>
                  </a:ln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定員</a:t>
              </a:r>
            </a:p>
          </p:txBody>
        </p:sp>
        <p:sp>
          <p:nvSpPr>
            <p:cNvPr id="79" name="正方形/長方形 78"/>
            <p:cNvSpPr/>
            <p:nvPr/>
          </p:nvSpPr>
          <p:spPr>
            <a:xfrm>
              <a:off x="8902380" y="6416229"/>
              <a:ext cx="677491" cy="40339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altLang="ja-JP" sz="2000" dirty="0" smtClean="0"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20</a:t>
              </a:r>
              <a:r>
                <a:rPr lang="ja-JP" altLang="en-US" sz="1600" dirty="0">
                  <a:solidFill>
                    <a:schemeClr val="bg1"/>
                  </a:solidFill>
                  <a:latin typeface="HGｺﾞｼｯｸE"/>
                  <a:ea typeface="HGｺﾞｼｯｸE"/>
                  <a:cs typeface="HGｺﾞｼｯｸE"/>
                </a:rPr>
                <a:t>名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320</TotalTime>
  <Words>285</Words>
  <Application>Microsoft Macintosh PowerPoint</Application>
  <PresentationFormat>ユーザー設定</PresentationFormat>
  <Paragraphs>59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Wellenetz 檀野</cp:lastModifiedBy>
  <cp:revision>29</cp:revision>
  <cp:lastPrinted>2015-03-16T07:46:25Z</cp:lastPrinted>
  <dcterms:created xsi:type="dcterms:W3CDTF">2013-08-07T01:16:52Z</dcterms:created>
  <dcterms:modified xsi:type="dcterms:W3CDTF">2017-03-20T09:54:35Z</dcterms:modified>
</cp:coreProperties>
</file>

<file path=docProps/thumbnail.jpeg>
</file>