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76" r:id="rId1"/>
  </p:sldMasterIdLst>
  <p:notesMasterIdLst>
    <p:notesMasterId r:id="rId5"/>
  </p:notesMasterIdLst>
  <p:handoutMasterIdLst>
    <p:handoutMasterId r:id="rId6"/>
  </p:handoutMasterIdLst>
  <p:sldIdLst>
    <p:sldId id="260" r:id="rId2"/>
    <p:sldId id="263" r:id="rId3"/>
    <p:sldId id="262" r:id="rId4"/>
  </p:sldIdLst>
  <p:sldSz cx="7775575" cy="10907713"/>
  <p:notesSz cx="7318375" cy="10450513"/>
  <p:kinsoku lang="ja-JP" invalStChars="、。，．・：；？！゛゜ヽヾゝゞ々ー’”）〕］｝〉》」』】°‰′″℃￠％ぁぃぅぇぉっゃゅょゎァィゥェォッャュョヮヵヶ!%),.:;?]}｡｣､･ｧｨｩｪｫｬｭｮｯｰﾞﾟ" invalEndChars="‘“（〔［｛〈《「『【￥＄$([\{｢￡"/>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58A9"/>
    <a:srgbClr val="FF6699"/>
    <a:srgbClr val="77531E"/>
    <a:srgbClr val="C8152D"/>
    <a:srgbClr val="CC0000"/>
    <a:srgbClr val="CC3300"/>
    <a:srgbClr val="663300"/>
    <a:srgbClr val="996633"/>
    <a:srgbClr val="FFFFE1"/>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スタイル/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1EBBBCC-DAD2-459C-BE2E-F6DE35CF9A28}" styleName="濃色 2 - アクセント 3/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202B0CA-FC54-4496-8BCA-5EF66A818D29}" styleName="濃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淡色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淡色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淡色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660B408-B3CF-4A94-85FC-2B1E0A45F4A2}" styleName="濃色 2 - アクセント 1/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C4B1156A-380E-4F78-BDF5-A606A8083BF9}" styleName="中間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63" autoAdjust="0"/>
    <p:restoredTop sz="99507" autoAdjust="0"/>
  </p:normalViewPr>
  <p:slideViewPr>
    <p:cSldViewPr snapToGrid="0">
      <p:cViewPr varScale="1">
        <p:scale>
          <a:sx n="69" d="100"/>
          <a:sy n="69" d="100"/>
        </p:scale>
        <p:origin x="-2056" y="-104"/>
      </p:cViewPr>
      <p:guideLst>
        <p:guide orient="horz" pos="3435"/>
        <p:guide pos="2449"/>
      </p:guideLst>
    </p:cSldViewPr>
  </p:slideViewPr>
  <p:notesTextViewPr>
    <p:cViewPr>
      <p:scale>
        <a:sx n="1" d="1"/>
        <a:sy n="1" d="1"/>
      </p:scale>
      <p:origin x="0" y="0"/>
    </p:cViewPr>
  </p:notesTextViewPr>
  <p:notesViewPr>
    <p:cSldViewPr snapToGrid="0">
      <p:cViewPr varScale="1">
        <p:scale>
          <a:sx n="70" d="100"/>
          <a:sy n="70" d="100"/>
        </p:scale>
        <p:origin x="-2148" y="-108"/>
      </p:cViewPr>
      <p:guideLst>
        <p:guide orient="horz" pos="3292"/>
        <p:guide pos="2305"/>
      </p:guideLst>
    </p:cSldViewPr>
  </p:notes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notesMaster" Target="notesMasters/notesMaster1.xml"/><Relationship Id="rId6" Type="http://schemas.openxmlformats.org/officeDocument/2006/relationships/handoutMaster" Target="handoutMasters/handoutMaster1.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0"/>
            <a:ext cx="3171825" cy="522288"/>
          </a:xfrm>
          <a:prstGeom prst="rect">
            <a:avLst/>
          </a:prstGeom>
        </p:spPr>
        <p:txBody>
          <a:bodyPr vert="horz" lIns="91396" tIns="45699" rIns="91396" bIns="45699" rtlCol="0"/>
          <a:lstStyle>
            <a:lvl1pPr algn="l">
              <a:defRPr sz="1100"/>
            </a:lvl1pPr>
          </a:lstStyle>
          <a:p>
            <a:endParaRPr kumimoji="1" lang="ja-JP" altLang="en-US" dirty="0"/>
          </a:p>
        </p:txBody>
      </p:sp>
      <p:sp>
        <p:nvSpPr>
          <p:cNvPr id="3" name="日付プレースホルダー 2"/>
          <p:cNvSpPr>
            <a:spLocks noGrp="1"/>
          </p:cNvSpPr>
          <p:nvPr>
            <p:ph type="dt" sz="quarter" idx="1"/>
          </p:nvPr>
        </p:nvSpPr>
        <p:spPr>
          <a:xfrm>
            <a:off x="4144967" y="0"/>
            <a:ext cx="3171825" cy="522288"/>
          </a:xfrm>
          <a:prstGeom prst="rect">
            <a:avLst/>
          </a:prstGeom>
        </p:spPr>
        <p:txBody>
          <a:bodyPr vert="horz" lIns="91396" tIns="45699" rIns="91396" bIns="45699" rtlCol="0"/>
          <a:lstStyle>
            <a:lvl1pPr algn="r">
              <a:defRPr sz="1100"/>
            </a:lvl1pPr>
          </a:lstStyle>
          <a:p>
            <a:fld id="{EA4C0380-2DE9-498B-B68D-60B46204BA80}" type="datetimeFigureOut">
              <a:rPr kumimoji="1" lang="ja-JP" altLang="en-US" smtClean="0"/>
              <a:t>17/03/19</a:t>
            </a:fld>
            <a:endParaRPr kumimoji="1" lang="ja-JP" altLang="en-US" dirty="0"/>
          </a:p>
        </p:txBody>
      </p:sp>
      <p:sp>
        <p:nvSpPr>
          <p:cNvPr id="4" name="フッター プレースホルダー 3"/>
          <p:cNvSpPr>
            <a:spLocks noGrp="1"/>
          </p:cNvSpPr>
          <p:nvPr>
            <p:ph type="ftr" sz="quarter" idx="2"/>
          </p:nvPr>
        </p:nvSpPr>
        <p:spPr>
          <a:xfrm>
            <a:off x="5" y="9926643"/>
            <a:ext cx="3171825" cy="522287"/>
          </a:xfrm>
          <a:prstGeom prst="rect">
            <a:avLst/>
          </a:prstGeom>
        </p:spPr>
        <p:txBody>
          <a:bodyPr vert="horz" lIns="91396" tIns="45699" rIns="91396" bIns="45699" rtlCol="0" anchor="b"/>
          <a:lstStyle>
            <a:lvl1pPr algn="l">
              <a:defRPr sz="1100"/>
            </a:lvl1pPr>
          </a:lstStyle>
          <a:p>
            <a:endParaRPr kumimoji="1" lang="ja-JP" altLang="en-US" dirty="0"/>
          </a:p>
        </p:txBody>
      </p:sp>
      <p:sp>
        <p:nvSpPr>
          <p:cNvPr id="5" name="スライド番号プレースホルダー 4"/>
          <p:cNvSpPr>
            <a:spLocks noGrp="1"/>
          </p:cNvSpPr>
          <p:nvPr>
            <p:ph type="sldNum" sz="quarter" idx="3"/>
          </p:nvPr>
        </p:nvSpPr>
        <p:spPr>
          <a:xfrm>
            <a:off x="4144967" y="9926643"/>
            <a:ext cx="3171825" cy="522287"/>
          </a:xfrm>
          <a:prstGeom prst="rect">
            <a:avLst/>
          </a:prstGeom>
        </p:spPr>
        <p:txBody>
          <a:bodyPr vert="horz" lIns="91396" tIns="45699" rIns="91396" bIns="45699" rtlCol="0" anchor="b"/>
          <a:lstStyle>
            <a:lvl1pPr algn="r">
              <a:defRPr sz="1100"/>
            </a:lvl1pPr>
          </a:lstStyle>
          <a:p>
            <a:fld id="{78A262EF-70DF-4926-8929-0A60A2E81DC8}" type="slidenum">
              <a:rPr kumimoji="1" lang="ja-JP" altLang="en-US" smtClean="0"/>
              <a:t>‹#›</a:t>
            </a:fld>
            <a:endParaRPr kumimoji="1" lang="ja-JP" altLang="en-US" dirty="0"/>
          </a:p>
        </p:txBody>
      </p:sp>
    </p:spTree>
    <p:extLst>
      <p:ext uri="{BB962C8B-B14F-4D97-AF65-F5344CB8AC3E}">
        <p14:creationId xmlns:p14="http://schemas.microsoft.com/office/powerpoint/2010/main" val="3854052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7" y="3"/>
            <a:ext cx="3171295" cy="524339"/>
          </a:xfrm>
          <a:prstGeom prst="rect">
            <a:avLst/>
          </a:prstGeom>
        </p:spPr>
        <p:txBody>
          <a:bodyPr vert="horz" lIns="97119" tIns="48560" rIns="97119" bIns="48560" rtlCol="0"/>
          <a:lstStyle>
            <a:lvl1pPr algn="l">
              <a:defRPr sz="1100"/>
            </a:lvl1pPr>
          </a:lstStyle>
          <a:p>
            <a:endParaRPr kumimoji="1" lang="ja-JP" altLang="en-US" dirty="0"/>
          </a:p>
        </p:txBody>
      </p:sp>
      <p:sp>
        <p:nvSpPr>
          <p:cNvPr id="3" name="日付プレースホルダー 2"/>
          <p:cNvSpPr>
            <a:spLocks noGrp="1"/>
          </p:cNvSpPr>
          <p:nvPr>
            <p:ph type="dt" idx="1"/>
          </p:nvPr>
        </p:nvSpPr>
        <p:spPr>
          <a:xfrm>
            <a:off x="4145393" y="3"/>
            <a:ext cx="3171295" cy="524339"/>
          </a:xfrm>
          <a:prstGeom prst="rect">
            <a:avLst/>
          </a:prstGeom>
        </p:spPr>
        <p:txBody>
          <a:bodyPr vert="horz" lIns="97119" tIns="48560" rIns="97119" bIns="48560" rtlCol="0"/>
          <a:lstStyle>
            <a:lvl1pPr algn="r">
              <a:defRPr sz="1100"/>
            </a:lvl1pPr>
          </a:lstStyle>
          <a:p>
            <a:fld id="{70F99883-74AE-4A2C-81B7-5B86A08198C0}" type="datetimeFigureOut">
              <a:rPr kumimoji="1" lang="ja-JP" altLang="en-US" smtClean="0"/>
              <a:t>17/03/19</a:t>
            </a:fld>
            <a:endParaRPr kumimoji="1" lang="ja-JP" altLang="en-US" dirty="0"/>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19" tIns="48560" rIns="97119" bIns="48560" rtlCol="0" anchor="ctr"/>
          <a:lstStyle/>
          <a:p>
            <a:endParaRPr lang="ja-JP" altLang="en-US" dirty="0"/>
          </a:p>
        </p:txBody>
      </p:sp>
      <p:sp>
        <p:nvSpPr>
          <p:cNvPr id="5" name="ノート プレースホルダー 4"/>
          <p:cNvSpPr>
            <a:spLocks noGrp="1"/>
          </p:cNvSpPr>
          <p:nvPr>
            <p:ph type="body" sz="quarter" idx="3"/>
          </p:nvPr>
        </p:nvSpPr>
        <p:spPr>
          <a:xfrm>
            <a:off x="731838" y="5029313"/>
            <a:ext cx="5854700" cy="4114889"/>
          </a:xfrm>
          <a:prstGeom prst="rect">
            <a:avLst/>
          </a:prstGeom>
        </p:spPr>
        <p:txBody>
          <a:bodyPr vert="horz" lIns="97119" tIns="48560" rIns="97119" bIns="4856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7" y="9926178"/>
            <a:ext cx="3171295" cy="524338"/>
          </a:xfrm>
          <a:prstGeom prst="rect">
            <a:avLst/>
          </a:prstGeom>
        </p:spPr>
        <p:txBody>
          <a:bodyPr vert="horz" lIns="97119" tIns="48560" rIns="97119" bIns="48560" rtlCol="0" anchor="b"/>
          <a:lstStyle>
            <a:lvl1pPr algn="l">
              <a:defRPr sz="1100"/>
            </a:lvl1pPr>
          </a:lstStyle>
          <a:p>
            <a:endParaRPr kumimoji="1" lang="ja-JP" altLang="en-US" dirty="0"/>
          </a:p>
        </p:txBody>
      </p:sp>
      <p:sp>
        <p:nvSpPr>
          <p:cNvPr id="7" name="スライド番号プレースホルダー 6"/>
          <p:cNvSpPr>
            <a:spLocks noGrp="1"/>
          </p:cNvSpPr>
          <p:nvPr>
            <p:ph type="sldNum" sz="quarter" idx="5"/>
          </p:nvPr>
        </p:nvSpPr>
        <p:spPr>
          <a:xfrm>
            <a:off x="4145393" y="9926178"/>
            <a:ext cx="3171295" cy="524338"/>
          </a:xfrm>
          <a:prstGeom prst="rect">
            <a:avLst/>
          </a:prstGeom>
        </p:spPr>
        <p:txBody>
          <a:bodyPr vert="horz" lIns="97119" tIns="48560" rIns="97119" bIns="48560" rtlCol="0" anchor="b"/>
          <a:lstStyle>
            <a:lvl1pPr algn="r">
              <a:defRPr sz="1100"/>
            </a:lvl1pPr>
          </a:lstStyle>
          <a:p>
            <a:fld id="{ACD93CC5-A9B8-46A1-B8C3-70AA73E05DA2}" type="slidenum">
              <a:rPr kumimoji="1" lang="ja-JP" altLang="en-US" smtClean="0"/>
              <a:t>‹#›</a:t>
            </a:fld>
            <a:endParaRPr kumimoji="1" lang="ja-JP" altLang="en-US" dirty="0"/>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dirty="0" smtClean="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17/03/19</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1" Type="http://schemas.openxmlformats.org/officeDocument/2006/relationships/slideLayout" Target="../slideLayouts/slideLayout1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dirty="0" smtClean="0">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dirty="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prstClr val="black"/>
                </a:solidFill>
                <a:latin typeface="HG丸ｺﾞｼｯｸM-PRO" pitchFamily="50" charset="-128"/>
                <a:ea typeface="HG丸ｺﾞｼｯｸM-PRO" pitchFamily="50" charset="-128"/>
              </a:rPr>
              <a:t>テンプレートのサイズは黒の枠</a:t>
            </a:r>
            <a:endParaRPr lang="en-US" altLang="ja-JP" sz="1800" b="1" dirty="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dirty="0" smtClean="0">
                <a:solidFill>
                  <a:prstClr val="black"/>
                </a:solidFill>
                <a:latin typeface="HG丸ｺﾞｼｯｸM-PRO" pitchFamily="50" charset="-128"/>
                <a:ea typeface="HG丸ｺﾞｼｯｸM-PRO" pitchFamily="50" charset="-128"/>
              </a:rPr>
              <a:t>(303</a:t>
            </a:r>
            <a:r>
              <a:rPr lang="ja-JP" altLang="en-US" sz="1800" b="1" dirty="0" smtClean="0">
                <a:solidFill>
                  <a:prstClr val="black"/>
                </a:solidFill>
                <a:latin typeface="HG丸ｺﾞｼｯｸM-PRO" pitchFamily="50" charset="-128"/>
                <a:ea typeface="HG丸ｺﾞｼｯｸM-PRO" pitchFamily="50" charset="-128"/>
              </a:rPr>
              <a:t>㎜</a:t>
            </a:r>
            <a:r>
              <a:rPr lang="en-US" altLang="ja-JP" sz="1800" b="1" dirty="0" smtClean="0">
                <a:solidFill>
                  <a:prstClr val="black"/>
                </a:solidFill>
                <a:latin typeface="HG丸ｺﾞｼｯｸM-PRO" pitchFamily="50" charset="-128"/>
                <a:ea typeface="HG丸ｺﾞｼｯｸM-PRO" pitchFamily="50" charset="-128"/>
              </a:rPr>
              <a:t>×216</a:t>
            </a:r>
            <a:r>
              <a:rPr lang="ja-JP" altLang="en-US" sz="1800" b="1" dirty="0" smtClean="0">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dirty="0" smtClean="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dirty="0" smtClean="0">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dirty="0" smtClean="0">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FF0000"/>
                </a:solidFill>
                <a:latin typeface="HG丸ｺﾞｼｯｸM-PRO" pitchFamily="50" charset="-128"/>
                <a:ea typeface="HG丸ｺﾞｼｯｸM-PRO" pitchFamily="50" charset="-128"/>
              </a:rPr>
              <a:t>印刷物の仕上がりサイズは赤の枠</a:t>
            </a:r>
            <a:r>
              <a:rPr lang="en-US" altLang="ja-JP" sz="1800" b="1" dirty="0" smtClean="0">
                <a:solidFill>
                  <a:srgbClr val="FF0000"/>
                </a:solidFill>
                <a:latin typeface="HG丸ｺﾞｼｯｸM-PRO" pitchFamily="50" charset="-128"/>
                <a:ea typeface="HG丸ｺﾞｼｯｸM-PRO" pitchFamily="50" charset="-128"/>
              </a:rPr>
              <a:t>(297</a:t>
            </a:r>
            <a:r>
              <a:rPr lang="ja-JP" altLang="en-US" sz="1800" b="1" dirty="0" smtClean="0">
                <a:solidFill>
                  <a:srgbClr val="FF0000"/>
                </a:solidFill>
                <a:latin typeface="HG丸ｺﾞｼｯｸM-PRO" pitchFamily="50" charset="-128"/>
                <a:ea typeface="HG丸ｺﾞｼｯｸM-PRO" pitchFamily="50" charset="-128"/>
              </a:rPr>
              <a:t>㎜</a:t>
            </a:r>
            <a:r>
              <a:rPr lang="en-US" altLang="ja-JP" sz="1800" b="1" dirty="0" smtClean="0">
                <a:solidFill>
                  <a:srgbClr val="FF0000"/>
                </a:solidFill>
                <a:latin typeface="HG丸ｺﾞｼｯｸM-PRO" pitchFamily="50" charset="-128"/>
                <a:ea typeface="HG丸ｺﾞｼｯｸM-PRO" pitchFamily="50" charset="-128"/>
              </a:rPr>
              <a:t>×210</a:t>
            </a:r>
            <a:r>
              <a:rPr lang="ja-JP" altLang="en-US" sz="1800" b="1" dirty="0" smtClean="0">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dirty="0" smtClean="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dirty="0" smtClean="0">
                <a:solidFill>
                  <a:srgbClr val="0070C0"/>
                </a:solidFill>
                <a:latin typeface="HG丸ｺﾞｼｯｸM-PRO" pitchFamily="50" charset="-128"/>
                <a:ea typeface="HG丸ｺﾞｼｯｸM-PRO" pitchFamily="50" charset="-128"/>
              </a:rPr>
              <a:t>POINT</a:t>
            </a:r>
            <a:r>
              <a:rPr lang="ja-JP" altLang="en-US" sz="2000" b="1" dirty="0" smtClean="0">
                <a:solidFill>
                  <a:srgbClr val="0070C0"/>
                </a:solidFill>
                <a:latin typeface="HG丸ｺﾞｼｯｸM-PRO" pitchFamily="50" charset="-128"/>
                <a:ea typeface="HG丸ｺﾞｼｯｸM-PRO" pitchFamily="50" charset="-128"/>
              </a:rPr>
              <a:t>３</a:t>
            </a:r>
            <a:endParaRPr lang="en-US" altLang="ja-JP" sz="20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文字・イラスト・写真の絵柄等、</a:t>
            </a:r>
            <a:endParaRPr lang="en-US" altLang="ja-JP" sz="18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仕上がりで切れてはいけない部分は</a:t>
            </a:r>
            <a:endParaRPr lang="en-US" altLang="ja-JP" sz="18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青の枠（</a:t>
            </a:r>
            <a:r>
              <a:rPr lang="en-US" altLang="ja-JP" sz="1800" b="1" dirty="0" smtClean="0">
                <a:solidFill>
                  <a:srgbClr val="0070C0"/>
                </a:solidFill>
                <a:latin typeface="HG丸ｺﾞｼｯｸM-PRO" pitchFamily="50" charset="-128"/>
                <a:ea typeface="HG丸ｺﾞｼｯｸM-PRO" pitchFamily="50" charset="-128"/>
              </a:rPr>
              <a:t>293</a:t>
            </a:r>
            <a:r>
              <a:rPr lang="ja-JP" altLang="en-US" sz="1800" b="1" dirty="0" smtClean="0">
                <a:solidFill>
                  <a:srgbClr val="0070C0"/>
                </a:solidFill>
                <a:latin typeface="HG丸ｺﾞｼｯｸM-PRO" pitchFamily="50" charset="-128"/>
                <a:ea typeface="HG丸ｺﾞｼｯｸM-PRO" pitchFamily="50" charset="-128"/>
              </a:rPr>
              <a:t>㎜</a:t>
            </a:r>
            <a:r>
              <a:rPr lang="en-US" altLang="ja-JP" sz="1800" b="1" dirty="0" smtClean="0">
                <a:solidFill>
                  <a:srgbClr val="0070C0"/>
                </a:solidFill>
                <a:latin typeface="HG丸ｺﾞｼｯｸM-PRO" pitchFamily="50" charset="-128"/>
                <a:ea typeface="HG丸ｺﾞｼｯｸM-PRO" pitchFamily="50" charset="-128"/>
              </a:rPr>
              <a:t>×206</a:t>
            </a:r>
            <a:r>
              <a:rPr lang="ja-JP" altLang="en-US" sz="1800" b="1" dirty="0" smtClean="0">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このテンプレートは</a:t>
            </a:r>
            <a:r>
              <a:rPr lang="en-US" altLang="ja-JP" sz="1800" b="1" dirty="0" smtClean="0">
                <a:solidFill>
                  <a:srgbClr val="404040"/>
                </a:solidFill>
                <a:latin typeface="HG丸ｺﾞｼｯｸM-PRO" pitchFamily="50" charset="-128"/>
                <a:ea typeface="HG丸ｺﾞｼｯｸM-PRO" pitchFamily="50" charset="-128"/>
              </a:rPr>
              <a:t>A4</a:t>
            </a:r>
            <a:r>
              <a:rPr lang="ja-JP" altLang="en-US" sz="1800" b="1" dirty="0" smtClean="0">
                <a:solidFill>
                  <a:srgbClr val="404040"/>
                </a:solidFill>
                <a:latin typeface="HG丸ｺﾞｼｯｸM-PRO" pitchFamily="50" charset="-128"/>
                <a:ea typeface="HG丸ｺﾞｼｯｸM-PRO" pitchFamily="50" charset="-128"/>
              </a:rPr>
              <a:t>サイズ</a:t>
            </a:r>
            <a:r>
              <a:rPr lang="en-US" altLang="ja-JP" sz="1800" b="1" dirty="0" smtClean="0">
                <a:solidFill>
                  <a:srgbClr val="404040"/>
                </a:solidFill>
                <a:latin typeface="HG丸ｺﾞｼｯｸM-PRO" pitchFamily="50" charset="-128"/>
                <a:ea typeface="HG丸ｺﾞｼｯｸM-PRO" pitchFamily="50" charset="-128"/>
              </a:rPr>
              <a:t>(297</a:t>
            </a:r>
            <a:r>
              <a:rPr lang="ja-JP" altLang="en-US" sz="1800" b="1" dirty="0" smtClean="0">
                <a:solidFill>
                  <a:srgbClr val="404040"/>
                </a:solidFill>
                <a:latin typeface="HG丸ｺﾞｼｯｸM-PRO" pitchFamily="50" charset="-128"/>
                <a:ea typeface="HG丸ｺﾞｼｯｸM-PRO" pitchFamily="50" charset="-128"/>
              </a:rPr>
              <a:t>㎜</a:t>
            </a:r>
            <a:r>
              <a:rPr lang="en-US" altLang="ja-JP" sz="1800" b="1" dirty="0" smtClean="0">
                <a:solidFill>
                  <a:srgbClr val="404040"/>
                </a:solidFill>
                <a:latin typeface="HG丸ｺﾞｼｯｸM-PRO" pitchFamily="50" charset="-128"/>
                <a:ea typeface="HG丸ｺﾞｼｯｸM-PRO" pitchFamily="50" charset="-128"/>
              </a:rPr>
              <a:t>×210</a:t>
            </a:r>
            <a:r>
              <a:rPr lang="ja-JP" altLang="en-US" sz="1800" b="1" dirty="0" smtClean="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図 38" descr="背景.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944" y="0"/>
            <a:ext cx="7771631" cy="10907713"/>
          </a:xfrm>
          <a:prstGeom prst="rect">
            <a:avLst/>
          </a:prstGeom>
        </p:spPr>
      </p:pic>
      <p:pic>
        <p:nvPicPr>
          <p:cNvPr id="40" name="図 39" descr="可変用テキスト.pn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937245" y="5605204"/>
            <a:ext cx="1905030" cy="2336915"/>
          </a:xfrm>
          <a:prstGeom prst="rect">
            <a:avLst/>
          </a:prstGeom>
        </p:spPr>
      </p:pic>
      <p:pic>
        <p:nvPicPr>
          <p:cNvPr id="41" name="図 40" descr="可変用テキスト.pn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921426" y="1659548"/>
            <a:ext cx="3970572" cy="1490206"/>
          </a:xfrm>
          <a:prstGeom prst="rect">
            <a:avLst/>
          </a:prstGeom>
        </p:spPr>
      </p:pic>
      <p:sp>
        <p:nvSpPr>
          <p:cNvPr id="42" name="正方形/長方形 41"/>
          <p:cNvSpPr/>
          <p:nvPr/>
        </p:nvSpPr>
        <p:spPr>
          <a:xfrm>
            <a:off x="1849716" y="3150769"/>
            <a:ext cx="4076144" cy="307777"/>
          </a:xfrm>
          <a:prstGeom prst="rect">
            <a:avLst/>
          </a:prstGeom>
        </p:spPr>
        <p:txBody>
          <a:bodyPr wrap="square">
            <a:spAutoFit/>
          </a:bodyPr>
          <a:lstStyle/>
          <a:p>
            <a:pPr algn="ctr"/>
            <a:r>
              <a:rPr lang="ja-JP" altLang="en-US" sz="1400" b="1" dirty="0">
                <a:solidFill>
                  <a:srgbClr val="1F58A9"/>
                </a:solidFill>
                <a:latin typeface="ＭＳ Ｐ明朝"/>
                <a:ea typeface="ＭＳ Ｐ明朝"/>
                <a:cs typeface="ＭＳ Ｐ明朝"/>
              </a:rPr>
              <a:t>洗濯から乾燥までワンタッチ。ふわふわの仕上がり！</a:t>
            </a:r>
          </a:p>
        </p:txBody>
      </p:sp>
      <p:pic>
        <p:nvPicPr>
          <p:cNvPr id="44" name="図 43" descr="アイコン.png"/>
          <p:cNvPicPr>
            <a:picLocks noChangeAspect="1"/>
          </p:cNvPicPr>
          <p:nvPr/>
        </p:nvPicPr>
        <p:blipFill rotWithShape="1">
          <a:blip r:embed="rId5" cstate="print">
            <a:extLst>
              <a:ext uri="{28A0092B-C50C-407E-A947-70E740481C1C}">
                <a14:useLocalDpi xmlns:a14="http://schemas.microsoft.com/office/drawing/2010/main"/>
              </a:ext>
            </a:extLst>
          </a:blip>
          <a:srcRect t="30584" b="25791"/>
          <a:stretch/>
        </p:blipFill>
        <p:spPr>
          <a:xfrm>
            <a:off x="3944" y="3336029"/>
            <a:ext cx="7771631" cy="4758498"/>
          </a:xfrm>
          <a:prstGeom prst="rect">
            <a:avLst/>
          </a:prstGeom>
        </p:spPr>
      </p:pic>
      <p:pic>
        <p:nvPicPr>
          <p:cNvPr id="45" name="図 44" descr="アイコン.png"/>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1286759" y="677367"/>
            <a:ext cx="5206002" cy="1541008"/>
          </a:xfrm>
          <a:prstGeom prst="rect">
            <a:avLst/>
          </a:prstGeom>
        </p:spPr>
      </p:pic>
      <p:sp>
        <p:nvSpPr>
          <p:cNvPr id="46" name="テキスト ボックス 45"/>
          <p:cNvSpPr txBox="1"/>
          <p:nvPr/>
        </p:nvSpPr>
        <p:spPr>
          <a:xfrm>
            <a:off x="3357655" y="3893442"/>
            <a:ext cx="1243530" cy="923330"/>
          </a:xfrm>
          <a:prstGeom prst="rect">
            <a:avLst/>
          </a:prstGeom>
          <a:noFill/>
        </p:spPr>
        <p:txBody>
          <a:bodyPr wrap="none" lIns="0" tIns="0" rIns="0" bIns="0" rtlCol="0" anchor="ctr" anchorCtr="0">
            <a:spAutoFit/>
          </a:bodyPr>
          <a:lstStyle/>
          <a:p>
            <a:pPr algn="ctr" fontAlgn="b"/>
            <a:r>
              <a:rPr lang="en-US" altLang="ja-JP" sz="3200" b="1" dirty="0" smtClean="0">
                <a:latin typeface="メイリオ" panose="020B0604030504040204" pitchFamily="50" charset="-128"/>
                <a:ea typeface="メイリオ" panose="020B0604030504040204" pitchFamily="50" charset="-128"/>
                <a:cs typeface="メイリオ" panose="020B0604030504040204" pitchFamily="50" charset="-128"/>
              </a:rPr>
              <a:t>4</a:t>
            </a:r>
            <a:r>
              <a:rPr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月</a:t>
            </a:r>
            <a:r>
              <a:rPr lang="en-US" altLang="ja-JP" sz="3200" b="1" dirty="0" smtClean="0">
                <a:latin typeface="メイリオ" panose="020B0604030504040204" pitchFamily="50" charset="-128"/>
                <a:ea typeface="メイリオ" panose="020B0604030504040204" pitchFamily="50" charset="-128"/>
                <a:cs typeface="メイリオ" panose="020B0604030504040204" pitchFamily="50" charset="-128"/>
              </a:rPr>
              <a:t>28</a:t>
            </a:r>
            <a:r>
              <a:rPr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日</a:t>
            </a:r>
            <a:endParaRPr lang="en-US" altLang="ja-JP" sz="16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fontAlgn="b"/>
            <a:r>
              <a:rPr kumimoji="1" lang="en-US" altLang="ja-JP" sz="2800" b="1" dirty="0" smtClean="0">
                <a:solidFill>
                  <a:srgbClr val="CC0000"/>
                </a:solidFill>
                <a:latin typeface="メイリオ" panose="020B0604030504040204" pitchFamily="50" charset="-128"/>
                <a:ea typeface="メイリオ" panose="020B0604030504040204" pitchFamily="50" charset="-128"/>
                <a:cs typeface="メイリオ" panose="020B0604030504040204" pitchFamily="50" charset="-128"/>
              </a:rPr>
              <a:t>OPEN!</a:t>
            </a:r>
            <a:endParaRPr kumimoji="1" lang="ja-JP" altLang="en-US" sz="2800" b="1" dirty="0" smtClean="0">
              <a:solidFill>
                <a:srgbClr val="CC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テキスト ボックス 46"/>
          <p:cNvSpPr txBox="1"/>
          <p:nvPr/>
        </p:nvSpPr>
        <p:spPr>
          <a:xfrm>
            <a:off x="716415" y="4319175"/>
            <a:ext cx="2060274" cy="707886"/>
          </a:xfrm>
          <a:prstGeom prst="rect">
            <a:avLst/>
          </a:prstGeom>
          <a:noFill/>
        </p:spPr>
        <p:txBody>
          <a:bodyPr wrap="square" lIns="0" tIns="0" rIns="0" bIns="0" rtlCol="0" anchor="ctr" anchorCtr="0">
            <a:spAutoFit/>
          </a:bodyPr>
          <a:lstStyle/>
          <a:p>
            <a:pPr algn="ctr" fontAlgn="b"/>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オープン記念セール</a:t>
            </a:r>
            <a:endParaRPr kumimoji="1"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pPr fontAlgn="b"/>
            <a:r>
              <a:rPr kumimoji="1" lang="en-US" altLang="ja-JP" sz="1600" b="1" dirty="0" smtClean="0">
                <a:solidFill>
                  <a:srgbClr val="1F58A9"/>
                </a:solidFill>
                <a:latin typeface="メイリオ" panose="020B0604030504040204" pitchFamily="50" charset="-128"/>
                <a:ea typeface="メイリオ" panose="020B0604030504040204" pitchFamily="50" charset="-128"/>
                <a:cs typeface="メイリオ" panose="020B0604030504040204" pitchFamily="50" charset="-128"/>
              </a:rPr>
              <a:t>  9kg</a:t>
            </a:r>
            <a:r>
              <a:rPr kumimoji="1" lang="ja-JP" altLang="en-US" sz="1600" b="1" dirty="0" smtClean="0">
                <a:solidFill>
                  <a:srgbClr val="1F58A9"/>
                </a:solidFill>
                <a:latin typeface="メイリオ" panose="020B0604030504040204" pitchFamily="50" charset="-128"/>
                <a:ea typeface="メイリオ" panose="020B0604030504040204" pitchFamily="50" charset="-128"/>
                <a:cs typeface="メイリオ" panose="020B0604030504040204" pitchFamily="50" charset="-128"/>
              </a:rPr>
              <a:t>洗濯機</a:t>
            </a:r>
            <a:endParaRPr kumimoji="1" lang="en-US" altLang="ja-JP" sz="1600" b="1" dirty="0" smtClean="0">
              <a:solidFill>
                <a:srgbClr val="1F58A9"/>
              </a:solidFill>
              <a:latin typeface="メイリオ" panose="020B0604030504040204" pitchFamily="50" charset="-128"/>
              <a:ea typeface="メイリオ" panose="020B0604030504040204" pitchFamily="50" charset="-128"/>
              <a:cs typeface="メイリオ" panose="020B0604030504040204" pitchFamily="50" charset="-128"/>
            </a:endParaRPr>
          </a:p>
          <a:p>
            <a:pPr fontAlgn="b"/>
            <a:r>
              <a:rPr lang="en-US" altLang="ja-JP" sz="1600" b="1" dirty="0" smtClean="0">
                <a:solidFill>
                  <a:srgbClr val="1F58A9"/>
                </a:solidFill>
                <a:latin typeface="メイリオ" panose="020B0604030504040204" pitchFamily="50" charset="-128"/>
                <a:ea typeface="メイリオ" panose="020B0604030504040204" pitchFamily="50" charset="-128"/>
                <a:cs typeface="メイリオ" panose="020B0604030504040204" pitchFamily="50" charset="-128"/>
              </a:rPr>
              <a:t>14kg</a:t>
            </a:r>
            <a:r>
              <a:rPr lang="ja-JP" altLang="en-US" sz="1600" b="1" dirty="0" smtClean="0">
                <a:solidFill>
                  <a:srgbClr val="1F58A9"/>
                </a:solidFill>
                <a:latin typeface="メイリオ" panose="020B0604030504040204" pitchFamily="50" charset="-128"/>
                <a:ea typeface="メイリオ" panose="020B0604030504040204" pitchFamily="50" charset="-128"/>
                <a:cs typeface="メイリオ" panose="020B0604030504040204" pitchFamily="50" charset="-128"/>
              </a:rPr>
              <a:t>乾燥機</a:t>
            </a:r>
            <a:endParaRPr kumimoji="1" lang="ja-JP" altLang="en-US" sz="1600" b="1" dirty="0" smtClean="0">
              <a:solidFill>
                <a:srgbClr val="1F58A9"/>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p:cNvSpPr txBox="1"/>
          <p:nvPr/>
        </p:nvSpPr>
        <p:spPr>
          <a:xfrm>
            <a:off x="293140" y="5596963"/>
            <a:ext cx="2060274" cy="861774"/>
          </a:xfrm>
          <a:prstGeom prst="rect">
            <a:avLst/>
          </a:prstGeom>
          <a:noFill/>
        </p:spPr>
        <p:txBody>
          <a:bodyPr wrap="square" lIns="0" tIns="0" rIns="0" bIns="0" rtlCol="0" anchor="ctr" anchorCtr="0">
            <a:spAutoFit/>
          </a:bodyPr>
          <a:lstStyle/>
          <a:p>
            <a:pPr algn="ctr" fontAlgn="b"/>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衣類はもちろん</a:t>
            </a: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algn="ctr" fontAlgn="b"/>
            <a:r>
              <a:rPr lang="ja-JP" altLang="en-US" sz="2000" b="1" dirty="0" smtClean="0">
                <a:solidFill>
                  <a:srgbClr val="1F58A9"/>
                </a:solidFill>
                <a:latin typeface="メイリオ" panose="020B0604030504040204" pitchFamily="50" charset="-128"/>
                <a:ea typeface="メイリオ" panose="020B0604030504040204" pitchFamily="50" charset="-128"/>
                <a:cs typeface="メイリオ" panose="020B0604030504040204" pitchFamily="50" charset="-128"/>
              </a:rPr>
              <a:t>布団や毛布の</a:t>
            </a:r>
            <a:endParaRPr lang="en-US" altLang="ja-JP" sz="2000" b="1" dirty="0" smtClean="0">
              <a:solidFill>
                <a:srgbClr val="1F58A9"/>
              </a:solidFill>
              <a:latin typeface="メイリオ" panose="020B0604030504040204" pitchFamily="50" charset="-128"/>
              <a:ea typeface="メイリオ" panose="020B0604030504040204" pitchFamily="50" charset="-128"/>
              <a:cs typeface="メイリオ" panose="020B0604030504040204" pitchFamily="50" charset="-128"/>
            </a:endParaRPr>
          </a:p>
          <a:p>
            <a:pPr algn="ctr" fontAlgn="b"/>
            <a:r>
              <a:rPr lang="ja-JP" altLang="en-US" sz="2000" b="1" dirty="0" smtClean="0">
                <a:solidFill>
                  <a:srgbClr val="1F58A9"/>
                </a:solidFill>
                <a:latin typeface="メイリオ" panose="020B0604030504040204" pitchFamily="50" charset="-128"/>
                <a:ea typeface="メイリオ" panose="020B0604030504040204" pitchFamily="50" charset="-128"/>
                <a:cs typeface="メイリオ" panose="020B0604030504040204" pitchFamily="50" charset="-128"/>
              </a:rPr>
              <a:t>大物も</a:t>
            </a:r>
            <a:r>
              <a:rPr lang="en-US" altLang="ja-JP" sz="2000" b="1" dirty="0" smtClean="0">
                <a:solidFill>
                  <a:srgbClr val="1F58A9"/>
                </a:solidFill>
                <a:latin typeface="メイリオ" panose="020B0604030504040204" pitchFamily="50" charset="-128"/>
                <a:ea typeface="メイリオ" panose="020B0604030504040204" pitchFamily="50" charset="-128"/>
                <a:cs typeface="メイリオ" panose="020B0604030504040204" pitchFamily="50" charset="-128"/>
              </a:rPr>
              <a:t>OK◎</a:t>
            </a:r>
            <a:endParaRPr lang="ja-JP" altLang="en-US" sz="2000" b="1" dirty="0">
              <a:solidFill>
                <a:srgbClr val="1F58A9"/>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9" name="テキスト ボックス 48"/>
          <p:cNvSpPr txBox="1"/>
          <p:nvPr/>
        </p:nvSpPr>
        <p:spPr>
          <a:xfrm>
            <a:off x="716415" y="7013251"/>
            <a:ext cx="2060274" cy="738664"/>
          </a:xfrm>
          <a:prstGeom prst="rect">
            <a:avLst/>
          </a:prstGeom>
          <a:noFill/>
        </p:spPr>
        <p:txBody>
          <a:bodyPr wrap="square" lIns="0" tIns="0" rIns="0" bIns="0" rtlCol="0" anchor="ctr" anchorCtr="0">
            <a:spAutoFit/>
          </a:bodyPr>
          <a:lstStyle/>
          <a:p>
            <a:pPr algn="ctr" fontAlgn="b"/>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カラダにも環境にも</a:t>
            </a: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fontAlgn="b"/>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安心できる</a:t>
            </a:r>
          </a:p>
          <a:p>
            <a:pPr algn="ctr" fontAlgn="b"/>
            <a:r>
              <a:rPr lang="ja-JP" altLang="en-US" sz="2000" b="1" dirty="0" smtClean="0">
                <a:solidFill>
                  <a:srgbClr val="1F58A9"/>
                </a:solidFill>
                <a:latin typeface="メイリオ" panose="020B0604030504040204" pitchFamily="50" charset="-128"/>
                <a:ea typeface="メイリオ" panose="020B0604030504040204" pitchFamily="50" charset="-128"/>
                <a:cs typeface="メイリオ" panose="020B0604030504040204" pitchFamily="50" charset="-128"/>
              </a:rPr>
              <a:t>洗剤は天然由来</a:t>
            </a:r>
            <a:endParaRPr lang="ja-JP" altLang="en-US" sz="2000" b="1" dirty="0">
              <a:solidFill>
                <a:srgbClr val="1F58A9"/>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0" name="テキスト ボックス 49"/>
          <p:cNvSpPr txBox="1"/>
          <p:nvPr/>
        </p:nvSpPr>
        <p:spPr>
          <a:xfrm>
            <a:off x="5135414" y="4394573"/>
            <a:ext cx="2060274" cy="523220"/>
          </a:xfrm>
          <a:prstGeom prst="rect">
            <a:avLst/>
          </a:prstGeom>
          <a:noFill/>
        </p:spPr>
        <p:txBody>
          <a:bodyPr wrap="square" lIns="0" tIns="0" rIns="0" bIns="0" rtlCol="0" anchor="ctr" anchorCtr="0">
            <a:spAutoFit/>
          </a:bodyPr>
          <a:lstStyle/>
          <a:p>
            <a:pPr algn="ctr" fontAlgn="b"/>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洗濯から乾燥まで</a:t>
            </a: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algn="ctr" fontAlgn="b"/>
            <a:r>
              <a:rPr lang="en-US" altLang="ja-JP" sz="2000" b="1" dirty="0" smtClean="0">
                <a:solidFill>
                  <a:srgbClr val="1F58A9"/>
                </a:solidFill>
                <a:latin typeface="メイリオ" panose="020B0604030504040204" pitchFamily="50" charset="-128"/>
                <a:ea typeface="メイリオ" panose="020B0604030504040204" pitchFamily="50" charset="-128"/>
                <a:cs typeface="メイリオ" panose="020B0604030504040204" pitchFamily="50" charset="-128"/>
              </a:rPr>
              <a:t>1</a:t>
            </a:r>
            <a:r>
              <a:rPr lang="ja-JP" altLang="en-US" sz="2000" b="1" dirty="0" smtClean="0">
                <a:solidFill>
                  <a:srgbClr val="1F58A9"/>
                </a:solidFill>
                <a:latin typeface="メイリオ" panose="020B0604030504040204" pitchFamily="50" charset="-128"/>
                <a:ea typeface="メイリオ" panose="020B0604030504040204" pitchFamily="50" charset="-128"/>
                <a:cs typeface="メイリオ" panose="020B0604030504040204" pitchFamily="50" charset="-128"/>
              </a:rPr>
              <a:t>時間で完了</a:t>
            </a:r>
            <a:r>
              <a:rPr lang="en-US" altLang="ja-JP" sz="2000" b="1" dirty="0">
                <a:solidFill>
                  <a:srgbClr val="1F58A9"/>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2000" b="1" dirty="0">
              <a:solidFill>
                <a:srgbClr val="1F58A9"/>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 name="テキスト ボックス 50"/>
          <p:cNvSpPr txBox="1"/>
          <p:nvPr/>
        </p:nvSpPr>
        <p:spPr>
          <a:xfrm>
            <a:off x="5220069" y="5817041"/>
            <a:ext cx="2060274" cy="523220"/>
          </a:xfrm>
          <a:prstGeom prst="rect">
            <a:avLst/>
          </a:prstGeom>
          <a:noFill/>
        </p:spPr>
        <p:txBody>
          <a:bodyPr wrap="square" lIns="0" tIns="0" rIns="0" bIns="0" rtlCol="0" anchor="ctr" anchorCtr="0">
            <a:spAutoFit/>
          </a:bodyPr>
          <a:lstStyle/>
          <a:p>
            <a:pPr algn="ctr" fontAlgn="b"/>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お支払いも簡単</a:t>
            </a:r>
            <a:endPar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fontAlgn="b"/>
            <a:r>
              <a:rPr lang="ja-JP" altLang="en-US" sz="2000" b="1" dirty="0" smtClean="0">
                <a:solidFill>
                  <a:srgbClr val="1F58A9"/>
                </a:solidFill>
                <a:latin typeface="メイリオ" panose="020B0604030504040204" pitchFamily="50" charset="-128"/>
                <a:ea typeface="メイリオ" panose="020B0604030504040204" pitchFamily="50" charset="-128"/>
                <a:cs typeface="メイリオ" panose="020B0604030504040204" pitchFamily="50" charset="-128"/>
              </a:rPr>
              <a:t>電子マネー対応</a:t>
            </a:r>
            <a:endParaRPr lang="ja-JP" altLang="en-US" sz="2000" b="1" dirty="0">
              <a:solidFill>
                <a:srgbClr val="1F58A9"/>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2" name="テキスト ボックス 51"/>
          <p:cNvSpPr txBox="1"/>
          <p:nvPr/>
        </p:nvSpPr>
        <p:spPr>
          <a:xfrm>
            <a:off x="5457104" y="6996318"/>
            <a:ext cx="2060274" cy="738664"/>
          </a:xfrm>
          <a:prstGeom prst="rect">
            <a:avLst/>
          </a:prstGeom>
          <a:noFill/>
        </p:spPr>
        <p:txBody>
          <a:bodyPr wrap="square" lIns="0" tIns="0" rIns="0" bIns="0" rtlCol="0" anchor="ctr" anchorCtr="0">
            <a:spAutoFit/>
          </a:bodyPr>
          <a:lstStyle/>
          <a:p>
            <a:pPr algn="ctr" fontAlgn="b"/>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梅雨、花粉の時期の</a:t>
            </a:r>
            <a:endParaRPr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algn="ctr" fontAlgn="b"/>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気になる部屋干し臭</a:t>
            </a:r>
            <a:r>
              <a:rPr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rPr>
              <a:t>…</a:t>
            </a:r>
          </a:p>
          <a:p>
            <a:pPr algn="ctr" fontAlgn="b"/>
            <a:r>
              <a:rPr lang="ja-JP" altLang="en-US" sz="2000" b="1" dirty="0" smtClean="0">
                <a:solidFill>
                  <a:srgbClr val="1F58A9"/>
                </a:solidFill>
                <a:latin typeface="メイリオ" panose="020B0604030504040204" pitchFamily="50" charset="-128"/>
                <a:ea typeface="メイリオ" panose="020B0604030504040204" pitchFamily="50" charset="-128"/>
                <a:cs typeface="メイリオ" panose="020B0604030504040204" pitchFamily="50" charset="-128"/>
              </a:rPr>
              <a:t>短時間で解決！</a:t>
            </a:r>
            <a:endParaRPr lang="ja-JP" altLang="en-US" sz="2000" b="1" dirty="0">
              <a:solidFill>
                <a:srgbClr val="1F58A9"/>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3" name="正方形/長方形 52"/>
          <p:cNvSpPr/>
          <p:nvPr/>
        </p:nvSpPr>
        <p:spPr>
          <a:xfrm>
            <a:off x="1810399" y="4527930"/>
            <a:ext cx="1040970" cy="523220"/>
          </a:xfrm>
          <a:prstGeom prst="rect">
            <a:avLst/>
          </a:prstGeom>
        </p:spPr>
        <p:txBody>
          <a:bodyPr wrap="none">
            <a:spAutoFit/>
          </a:bodyPr>
          <a:lstStyle/>
          <a:p>
            <a:pPr algn="ctr" fontAlgn="b"/>
            <a:r>
              <a:rPr lang="ja-JP" altLang="en-US" sz="2800" b="1" dirty="0" smtClean="0">
                <a:solidFill>
                  <a:srgbClr val="CC0000"/>
                </a:solidFill>
                <a:latin typeface="メイリオ" panose="020B0604030504040204" pitchFamily="50" charset="-128"/>
                <a:ea typeface="メイリオ" panose="020B0604030504040204" pitchFamily="50" charset="-128"/>
                <a:cs typeface="メイリオ" panose="020B0604030504040204" pitchFamily="50" charset="-128"/>
              </a:rPr>
              <a:t>半額</a:t>
            </a:r>
            <a:r>
              <a:rPr lang="en-US" altLang="ja-JP" sz="2800" b="1" dirty="0" smtClean="0">
                <a:solidFill>
                  <a:srgbClr val="CC0000"/>
                </a:solidFill>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2800" b="1" dirty="0">
              <a:solidFill>
                <a:srgbClr val="CC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4" name="正方形/長方形 53"/>
          <p:cNvSpPr/>
          <p:nvPr/>
        </p:nvSpPr>
        <p:spPr>
          <a:xfrm>
            <a:off x="355551" y="9645829"/>
            <a:ext cx="4402068" cy="1261884"/>
          </a:xfrm>
          <a:prstGeom prst="rect">
            <a:avLst/>
          </a:prstGeom>
        </p:spPr>
        <p:txBody>
          <a:bodyPr wrap="square">
            <a:spAutoFit/>
          </a:bodyPr>
          <a:lstStyle/>
          <a:p>
            <a:r>
              <a:rPr lang="en-US" altLang="ja-JP" sz="2000" dirty="0">
                <a:solidFill>
                  <a:schemeClr val="bg1"/>
                </a:solidFill>
                <a:latin typeface="メイリオ"/>
                <a:ea typeface="メイリオ"/>
                <a:cs typeface="メイリオ"/>
              </a:rPr>
              <a:t>24</a:t>
            </a:r>
            <a:r>
              <a:rPr lang="ja-JP" altLang="en-US" sz="2000" dirty="0">
                <a:solidFill>
                  <a:schemeClr val="bg1"/>
                </a:solidFill>
                <a:latin typeface="メイリオ"/>
                <a:ea typeface="メイリオ"/>
                <a:cs typeface="メイリオ"/>
              </a:rPr>
              <a:t>時間営業・年中無休・駐車場完備 </a:t>
            </a:r>
          </a:p>
          <a:p>
            <a:r>
              <a:rPr lang="ja-JP" altLang="en-US" sz="2400" b="1" dirty="0" smtClean="0">
                <a:solidFill>
                  <a:schemeClr val="bg1"/>
                </a:solidFill>
                <a:latin typeface="メイリオ"/>
                <a:ea typeface="メイリオ"/>
                <a:cs typeface="メイリオ"/>
              </a:rPr>
              <a:t>コインランドリー</a:t>
            </a:r>
            <a:r>
              <a:rPr lang="ja-JP" altLang="en-US" sz="2400" b="1" dirty="0">
                <a:solidFill>
                  <a:schemeClr val="bg1"/>
                </a:solidFill>
                <a:latin typeface="メイリオ"/>
                <a:ea typeface="メイリオ"/>
                <a:cs typeface="メイリオ"/>
              </a:rPr>
              <a:t>　アスクル</a:t>
            </a:r>
          </a:p>
          <a:p>
            <a:r>
              <a:rPr lang="en-US" altLang="ja-JP" sz="1600" dirty="0" smtClean="0">
                <a:solidFill>
                  <a:schemeClr val="bg1"/>
                </a:solidFill>
                <a:latin typeface="メイリオ"/>
                <a:ea typeface="メイリオ"/>
                <a:cs typeface="メイリオ"/>
              </a:rPr>
              <a:t>〒</a:t>
            </a:r>
            <a:r>
              <a:rPr lang="en-US" altLang="ja-JP" sz="1600" dirty="0">
                <a:solidFill>
                  <a:schemeClr val="bg1"/>
                </a:solidFill>
                <a:latin typeface="メイリオ"/>
                <a:ea typeface="メイリオ"/>
                <a:cs typeface="メイリオ"/>
              </a:rPr>
              <a:t>135-0061 </a:t>
            </a:r>
            <a:r>
              <a:rPr lang="ja-JP" altLang="en-US" sz="1600" dirty="0">
                <a:solidFill>
                  <a:schemeClr val="bg1"/>
                </a:solidFill>
                <a:latin typeface="メイリオ"/>
                <a:ea typeface="メイリオ"/>
                <a:cs typeface="メイリオ"/>
              </a:rPr>
              <a:t>東京都江東区豊洲</a:t>
            </a:r>
            <a:r>
              <a:rPr lang="en-US" altLang="ja-JP" sz="1600" dirty="0">
                <a:solidFill>
                  <a:schemeClr val="bg1"/>
                </a:solidFill>
                <a:latin typeface="メイリオ"/>
                <a:ea typeface="メイリオ"/>
                <a:cs typeface="メイリオ"/>
              </a:rPr>
              <a:t>3-2-3 </a:t>
            </a:r>
            <a:endParaRPr lang="en-US" altLang="ja-JP" sz="1600" dirty="0" smtClean="0">
              <a:solidFill>
                <a:schemeClr val="bg1"/>
              </a:solidFill>
              <a:latin typeface="メイリオ"/>
              <a:ea typeface="メイリオ"/>
              <a:cs typeface="メイリオ"/>
            </a:endParaRPr>
          </a:p>
          <a:p>
            <a:endParaRPr lang="en-US" altLang="ja-JP" sz="1600" dirty="0">
              <a:solidFill>
                <a:schemeClr val="bg1"/>
              </a:solidFill>
              <a:latin typeface="メイリオ"/>
              <a:ea typeface="メイリオ"/>
              <a:cs typeface="メイリオ"/>
            </a:endParaRPr>
          </a:p>
        </p:txBody>
      </p:sp>
      <p:sp>
        <p:nvSpPr>
          <p:cNvPr id="55" name="ブローチ 54"/>
          <p:cNvSpPr/>
          <p:nvPr/>
        </p:nvSpPr>
        <p:spPr>
          <a:xfrm>
            <a:off x="440206" y="8517879"/>
            <a:ext cx="4131172" cy="1016051"/>
          </a:xfrm>
          <a:prstGeom prst="plaque">
            <a:avLst>
              <a:gd name="adj" fmla="val 10002"/>
            </a:avLst>
          </a:prstGeom>
          <a:solidFill>
            <a:srgbClr val="FFFFE1"/>
          </a:solidFill>
          <a:ln>
            <a:noFill/>
          </a:ln>
        </p:spPr>
        <p:style>
          <a:lnRef idx="2">
            <a:schemeClr val="dk1"/>
          </a:lnRef>
          <a:fillRef idx="1">
            <a:schemeClr val="lt1"/>
          </a:fillRef>
          <a:effectRef idx="0">
            <a:schemeClr val="dk1"/>
          </a:effectRef>
          <a:fontRef idx="minor">
            <a:schemeClr val="dk1"/>
          </a:fontRef>
        </p:style>
        <p:txBody>
          <a:bodyPr wrap="square" lIns="0" tIns="0" rIns="0" bIns="0" rtlCol="0" anchor="ctr" anchorCtr="0">
            <a:spAutoFit/>
          </a:bodyPr>
          <a:lstStyle/>
          <a:p>
            <a:pPr algn="ctr" fontAlgn="ct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8" name="正方形/長方形 57"/>
          <p:cNvSpPr/>
          <p:nvPr/>
        </p:nvSpPr>
        <p:spPr>
          <a:xfrm>
            <a:off x="5299412" y="8628548"/>
            <a:ext cx="2109335" cy="1911846"/>
          </a:xfrm>
          <a:prstGeom prst="rect">
            <a:avLst/>
          </a:prstGeom>
          <a:solidFill>
            <a:srgbClr val="B8B6CF"/>
          </a:solidFill>
          <a:ln>
            <a:noFill/>
          </a:ln>
        </p:spPr>
        <p:style>
          <a:lnRef idx="3">
            <a:schemeClr val="lt1"/>
          </a:lnRef>
          <a:fillRef idx="1">
            <a:schemeClr val="accent1"/>
          </a:fillRef>
          <a:effectRef idx="1">
            <a:schemeClr val="accent1"/>
          </a:effectRef>
          <a:fontRef idx="minor">
            <a:schemeClr val="lt1"/>
          </a:fontRef>
        </p:style>
        <p:txBody>
          <a:bodyPr rtlCol="0" anchor="ctr"/>
          <a:lstStyle/>
          <a:p>
            <a:pPr algn="ctr"/>
            <a:r>
              <a:rPr kumimoji="1" lang="ja-JP" altLang="en-US" dirty="0" smtClean="0">
                <a:solidFill>
                  <a:schemeClr val="tx1"/>
                </a:solidFill>
              </a:rPr>
              <a:t>地図を入れて</a:t>
            </a:r>
            <a:endParaRPr kumimoji="1" lang="en-US" altLang="ja-JP" dirty="0" smtClean="0">
              <a:solidFill>
                <a:schemeClr val="tx1"/>
              </a:solidFill>
            </a:endParaRPr>
          </a:p>
          <a:p>
            <a:pPr algn="ctr"/>
            <a:r>
              <a:rPr kumimoji="1" lang="ja-JP" altLang="en-US" dirty="0" smtClean="0">
                <a:solidFill>
                  <a:schemeClr val="tx1"/>
                </a:solidFill>
              </a:rPr>
              <a:t>ください</a:t>
            </a:r>
            <a:endParaRPr kumimoji="1" lang="ja-JP" altLang="en-US" dirty="0">
              <a:solidFill>
                <a:schemeClr val="tx1"/>
              </a:solidFill>
            </a:endParaRPr>
          </a:p>
        </p:txBody>
      </p:sp>
      <p:graphicFrame>
        <p:nvGraphicFramePr>
          <p:cNvPr id="131" name="表 130"/>
          <p:cNvGraphicFramePr>
            <a:graphicFrameLocks noGrp="1"/>
          </p:cNvGraphicFramePr>
          <p:nvPr>
            <p:extLst>
              <p:ext uri="{D42A27DB-BD31-4B8C-83A1-F6EECF244321}">
                <p14:modId xmlns:p14="http://schemas.microsoft.com/office/powerpoint/2010/main" val="1889147781"/>
              </p:ext>
            </p:extLst>
          </p:nvPr>
        </p:nvGraphicFramePr>
        <p:xfrm>
          <a:off x="631537" y="8602728"/>
          <a:ext cx="1719306" cy="853440"/>
        </p:xfrm>
        <a:graphic>
          <a:graphicData uri="http://schemas.openxmlformats.org/drawingml/2006/table">
            <a:tbl>
              <a:tblPr>
                <a:tableStyleId>{2D5ABB26-0587-4C30-8999-92F81FD0307C}</a:tableStyleId>
              </a:tblPr>
              <a:tblGrid>
                <a:gridCol w="1143272"/>
                <a:gridCol w="576034"/>
              </a:tblGrid>
              <a:tr h="190400">
                <a:tc>
                  <a:txBody>
                    <a:bodyPr/>
                    <a:lstStyle/>
                    <a:p>
                      <a:r>
                        <a:rPr kumimoji="1" lang="en-US" altLang="ja-JP" sz="800" dirty="0" smtClean="0"/>
                        <a:t>0kg</a:t>
                      </a:r>
                      <a:r>
                        <a:rPr kumimoji="1" lang="ja-JP" altLang="en-US" sz="800" dirty="0" smtClean="0"/>
                        <a:t>洗濯機</a:t>
                      </a:r>
                      <a:endParaRPr kumimoji="1" lang="ja-JP" altLang="en-US" sz="800" dirty="0"/>
                    </a:p>
                  </a:txBody>
                  <a:tcPr>
                    <a:lnB w="12700" cap="flat" cmpd="sng" algn="ctr">
                      <a:solidFill>
                        <a:srgbClr val="FFC000"/>
                      </a:solidFill>
                      <a:prstDash val="solid"/>
                      <a:round/>
                      <a:headEnd type="none" w="med" len="med"/>
                      <a:tailEnd type="none" w="med" len="med"/>
                    </a:lnB>
                  </a:tcPr>
                </a:tc>
                <a:tc>
                  <a:txBody>
                    <a:bodyPr/>
                    <a:lstStyle/>
                    <a:p>
                      <a:r>
                        <a:rPr kumimoji="1" lang="en-US" altLang="ja-JP" sz="800" dirty="0" smtClean="0"/>
                        <a:t>¥000〜</a:t>
                      </a:r>
                      <a:endParaRPr kumimoji="1" lang="ja-JP" altLang="en-US" sz="800" dirty="0"/>
                    </a:p>
                  </a:txBody>
                  <a:tcPr>
                    <a:lnB w="12700" cap="flat" cmpd="sng" algn="ctr">
                      <a:solidFill>
                        <a:srgbClr val="FFC000"/>
                      </a:solidFill>
                      <a:prstDash val="solid"/>
                      <a:round/>
                      <a:headEnd type="none" w="med" len="med"/>
                      <a:tailEnd type="none" w="med" len="med"/>
                    </a:lnB>
                  </a:tcPr>
                </a:tc>
              </a:tr>
              <a:tr h="190400">
                <a:tc>
                  <a:txBody>
                    <a:bodyPr/>
                    <a:lstStyle/>
                    <a:p>
                      <a:r>
                        <a:rPr kumimoji="1" lang="en-US" altLang="ja-JP" sz="800" dirty="0" smtClean="0"/>
                        <a:t>00kg</a:t>
                      </a:r>
                      <a:r>
                        <a:rPr kumimoji="1" lang="ja-JP" altLang="en-US" sz="800" dirty="0" smtClean="0"/>
                        <a:t>洗濯機</a:t>
                      </a:r>
                      <a:endParaRPr kumimoji="1" lang="ja-JP" altLang="en-US" sz="800" dirty="0"/>
                    </a:p>
                  </a:txBody>
                  <a:tcP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a:txBody>
                    <a:bodyPr/>
                    <a:lstStyle/>
                    <a:p>
                      <a:pPr marL="0" marR="0" indent="0" algn="l" defTabSz="777514" rtl="0" eaLnBrk="1" fontAlgn="auto" latinLnBrk="0" hangingPunct="1">
                        <a:lnSpc>
                          <a:spcPct val="100000"/>
                        </a:lnSpc>
                        <a:spcBef>
                          <a:spcPts val="0"/>
                        </a:spcBef>
                        <a:spcAft>
                          <a:spcPts val="0"/>
                        </a:spcAft>
                        <a:buClrTx/>
                        <a:buSzTx/>
                        <a:buFontTx/>
                        <a:buNone/>
                        <a:tabLst/>
                        <a:defRPr/>
                      </a:pPr>
                      <a:r>
                        <a:rPr kumimoji="1" lang="en-US" altLang="ja-JP" sz="800" dirty="0" smtClean="0"/>
                        <a:t>¥000〜</a:t>
                      </a:r>
                      <a:endParaRPr kumimoji="1" lang="ja-JP" altLang="en-US" sz="800" dirty="0" smtClean="0"/>
                    </a:p>
                  </a:txBody>
                  <a:tcP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r>
              <a:tr h="190400">
                <a:tc>
                  <a:txBody>
                    <a:bodyPr/>
                    <a:lstStyle/>
                    <a:p>
                      <a:r>
                        <a:rPr kumimoji="1" lang="en-US" altLang="ja-JP" sz="800" dirty="0" smtClean="0"/>
                        <a:t>00kg</a:t>
                      </a:r>
                      <a:r>
                        <a:rPr kumimoji="1" lang="ja-JP" altLang="en-US" sz="800" dirty="0" smtClean="0"/>
                        <a:t>洗濯機</a:t>
                      </a:r>
                      <a:endParaRPr kumimoji="1" lang="ja-JP" altLang="en-US" sz="800" dirty="0"/>
                    </a:p>
                  </a:txBody>
                  <a:tcP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a:txBody>
                    <a:bodyPr/>
                    <a:lstStyle/>
                    <a:p>
                      <a:pPr marL="0" marR="0" indent="0" algn="l" defTabSz="777514" rtl="0" eaLnBrk="1" fontAlgn="auto" latinLnBrk="0" hangingPunct="1">
                        <a:lnSpc>
                          <a:spcPct val="100000"/>
                        </a:lnSpc>
                        <a:spcBef>
                          <a:spcPts val="0"/>
                        </a:spcBef>
                        <a:spcAft>
                          <a:spcPts val="0"/>
                        </a:spcAft>
                        <a:buClrTx/>
                        <a:buSzTx/>
                        <a:buFontTx/>
                        <a:buNone/>
                        <a:tabLst/>
                        <a:defRPr/>
                      </a:pPr>
                      <a:r>
                        <a:rPr kumimoji="1" lang="en-US" altLang="ja-JP" sz="800" dirty="0" smtClean="0"/>
                        <a:t>¥000〜</a:t>
                      </a:r>
                      <a:endParaRPr kumimoji="1" lang="ja-JP" altLang="en-US" sz="800" dirty="0" smtClean="0"/>
                    </a:p>
                  </a:txBody>
                  <a:tcP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r>
              <a:tr h="190400">
                <a:tc>
                  <a:txBody>
                    <a:bodyPr/>
                    <a:lstStyle/>
                    <a:p>
                      <a:r>
                        <a:rPr kumimoji="1" lang="ja-JP" altLang="en-US" sz="800" dirty="0" smtClean="0"/>
                        <a:t>乾燥付き洗濯機</a:t>
                      </a:r>
                      <a:endParaRPr kumimoji="1" lang="ja-JP" altLang="en-US" sz="800" dirty="0"/>
                    </a:p>
                  </a:txBody>
                  <a:tcPr>
                    <a:lnT w="12700" cap="flat" cmpd="sng" algn="ctr">
                      <a:solidFill>
                        <a:srgbClr val="FFC000"/>
                      </a:solidFill>
                      <a:prstDash val="solid"/>
                      <a:round/>
                      <a:headEnd type="none" w="med" len="med"/>
                      <a:tailEnd type="none" w="med" len="med"/>
                    </a:lnT>
                  </a:tcPr>
                </a:tc>
                <a:tc>
                  <a:txBody>
                    <a:bodyPr/>
                    <a:lstStyle/>
                    <a:p>
                      <a:pPr marL="0" marR="0" indent="0" algn="l" defTabSz="777514" rtl="0" eaLnBrk="1" fontAlgn="auto" latinLnBrk="0" hangingPunct="1">
                        <a:lnSpc>
                          <a:spcPct val="100000"/>
                        </a:lnSpc>
                        <a:spcBef>
                          <a:spcPts val="0"/>
                        </a:spcBef>
                        <a:spcAft>
                          <a:spcPts val="0"/>
                        </a:spcAft>
                        <a:buClrTx/>
                        <a:buSzTx/>
                        <a:buFontTx/>
                        <a:buNone/>
                        <a:tabLst/>
                        <a:defRPr/>
                      </a:pPr>
                      <a:r>
                        <a:rPr kumimoji="1" lang="en-US" altLang="ja-JP" sz="800" dirty="0" smtClean="0"/>
                        <a:t>¥000〜</a:t>
                      </a:r>
                      <a:endParaRPr kumimoji="1" lang="ja-JP" altLang="en-US" sz="800" dirty="0" smtClean="0"/>
                    </a:p>
                  </a:txBody>
                  <a:tcPr>
                    <a:lnT w="12700" cap="flat" cmpd="sng" algn="ctr">
                      <a:solidFill>
                        <a:srgbClr val="FFC000"/>
                      </a:solidFill>
                      <a:prstDash val="solid"/>
                      <a:round/>
                      <a:headEnd type="none" w="med" len="med"/>
                      <a:tailEnd type="none" w="med" len="med"/>
                    </a:lnT>
                  </a:tcPr>
                </a:tc>
              </a:tr>
            </a:tbl>
          </a:graphicData>
        </a:graphic>
      </p:graphicFrame>
      <p:graphicFrame>
        <p:nvGraphicFramePr>
          <p:cNvPr id="132" name="表 131"/>
          <p:cNvGraphicFramePr>
            <a:graphicFrameLocks noGrp="1"/>
          </p:cNvGraphicFramePr>
          <p:nvPr>
            <p:extLst>
              <p:ext uri="{D42A27DB-BD31-4B8C-83A1-F6EECF244321}">
                <p14:modId xmlns:p14="http://schemas.microsoft.com/office/powerpoint/2010/main" val="1150864433"/>
              </p:ext>
            </p:extLst>
          </p:nvPr>
        </p:nvGraphicFramePr>
        <p:xfrm>
          <a:off x="2565861" y="8602728"/>
          <a:ext cx="1849861" cy="853440"/>
        </p:xfrm>
        <a:graphic>
          <a:graphicData uri="http://schemas.openxmlformats.org/drawingml/2006/table">
            <a:tbl>
              <a:tblPr>
                <a:tableStyleId>{2D5ABB26-0587-4C30-8999-92F81FD0307C}</a:tableStyleId>
              </a:tblPr>
              <a:tblGrid>
                <a:gridCol w="1215152"/>
                <a:gridCol w="634709"/>
              </a:tblGrid>
              <a:tr h="190400">
                <a:tc>
                  <a:txBody>
                    <a:bodyPr/>
                    <a:lstStyle/>
                    <a:p>
                      <a:r>
                        <a:rPr kumimoji="1" lang="en-US" altLang="ja-JP" sz="800" dirty="0" smtClean="0"/>
                        <a:t>0kg</a:t>
                      </a:r>
                      <a:r>
                        <a:rPr kumimoji="1" lang="ja-JP" altLang="en-US" sz="800" dirty="0" smtClean="0"/>
                        <a:t>乾燥機</a:t>
                      </a:r>
                      <a:endParaRPr kumimoji="1" lang="ja-JP" altLang="en-US" sz="800" dirty="0"/>
                    </a:p>
                  </a:txBody>
                  <a:tcPr>
                    <a:lnB w="12700" cap="flat" cmpd="sng" algn="ctr">
                      <a:solidFill>
                        <a:srgbClr val="FFC000"/>
                      </a:solidFill>
                      <a:prstDash val="solid"/>
                      <a:round/>
                      <a:headEnd type="none" w="med" len="med"/>
                      <a:tailEnd type="none" w="med" len="med"/>
                    </a:lnB>
                  </a:tcPr>
                </a:tc>
                <a:tc>
                  <a:txBody>
                    <a:bodyPr/>
                    <a:lstStyle/>
                    <a:p>
                      <a:r>
                        <a:rPr kumimoji="1" lang="en-US" altLang="ja-JP" sz="800" dirty="0" smtClean="0"/>
                        <a:t>¥000〜</a:t>
                      </a:r>
                      <a:endParaRPr kumimoji="1" lang="ja-JP" altLang="en-US" sz="800" dirty="0"/>
                    </a:p>
                  </a:txBody>
                  <a:tcPr>
                    <a:lnB w="12700" cap="flat" cmpd="sng" algn="ctr">
                      <a:solidFill>
                        <a:srgbClr val="FFC000"/>
                      </a:solidFill>
                      <a:prstDash val="solid"/>
                      <a:round/>
                      <a:headEnd type="none" w="med" len="med"/>
                      <a:tailEnd type="none" w="med" len="med"/>
                    </a:lnB>
                  </a:tcPr>
                </a:tc>
              </a:tr>
              <a:tr h="190400">
                <a:tc>
                  <a:txBody>
                    <a:bodyPr/>
                    <a:lstStyle/>
                    <a:p>
                      <a:r>
                        <a:rPr kumimoji="1" lang="en-US" altLang="ja-JP" sz="800" dirty="0" smtClean="0"/>
                        <a:t>00kg</a:t>
                      </a:r>
                      <a:r>
                        <a:rPr kumimoji="1" lang="ja-JP" altLang="en-US" sz="800" dirty="0" smtClean="0"/>
                        <a:t>乾燥機</a:t>
                      </a:r>
                      <a:endParaRPr kumimoji="1" lang="ja-JP" altLang="en-US" sz="800" dirty="0"/>
                    </a:p>
                  </a:txBody>
                  <a:tcP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a:txBody>
                    <a:bodyPr/>
                    <a:lstStyle/>
                    <a:p>
                      <a:pPr marL="0" marR="0" indent="0" algn="l" defTabSz="777514" rtl="0" eaLnBrk="1" fontAlgn="auto" latinLnBrk="0" hangingPunct="1">
                        <a:lnSpc>
                          <a:spcPct val="100000"/>
                        </a:lnSpc>
                        <a:spcBef>
                          <a:spcPts val="0"/>
                        </a:spcBef>
                        <a:spcAft>
                          <a:spcPts val="0"/>
                        </a:spcAft>
                        <a:buClrTx/>
                        <a:buSzTx/>
                        <a:buFontTx/>
                        <a:buNone/>
                        <a:tabLst/>
                        <a:defRPr/>
                      </a:pPr>
                      <a:r>
                        <a:rPr kumimoji="1" lang="en-US" altLang="ja-JP" sz="800" dirty="0" smtClean="0"/>
                        <a:t>¥000〜</a:t>
                      </a:r>
                      <a:endParaRPr kumimoji="1" lang="ja-JP" altLang="en-US" sz="800" dirty="0" smtClean="0"/>
                    </a:p>
                  </a:txBody>
                  <a:tcP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r>
              <a:tr h="190400">
                <a:tc>
                  <a:txBody>
                    <a:bodyPr/>
                    <a:lstStyle/>
                    <a:p>
                      <a:r>
                        <a:rPr kumimoji="1" lang="en-US" altLang="ja-JP" sz="800" dirty="0" smtClean="0"/>
                        <a:t>00kg</a:t>
                      </a:r>
                      <a:r>
                        <a:rPr kumimoji="1" lang="ja-JP" altLang="en-US" sz="800" dirty="0" smtClean="0"/>
                        <a:t>乾燥機</a:t>
                      </a:r>
                      <a:endParaRPr kumimoji="1" lang="ja-JP" altLang="en-US" sz="800" dirty="0"/>
                    </a:p>
                  </a:txBody>
                  <a:tcP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c>
                  <a:txBody>
                    <a:bodyPr/>
                    <a:lstStyle/>
                    <a:p>
                      <a:pPr marL="0" marR="0" indent="0" algn="l" defTabSz="777514" rtl="0" eaLnBrk="1" fontAlgn="auto" latinLnBrk="0" hangingPunct="1">
                        <a:lnSpc>
                          <a:spcPct val="100000"/>
                        </a:lnSpc>
                        <a:spcBef>
                          <a:spcPts val="0"/>
                        </a:spcBef>
                        <a:spcAft>
                          <a:spcPts val="0"/>
                        </a:spcAft>
                        <a:buClrTx/>
                        <a:buSzTx/>
                        <a:buFontTx/>
                        <a:buNone/>
                        <a:tabLst/>
                        <a:defRPr/>
                      </a:pPr>
                      <a:r>
                        <a:rPr kumimoji="1" lang="en-US" altLang="ja-JP" sz="800" dirty="0" smtClean="0"/>
                        <a:t>¥000〜</a:t>
                      </a:r>
                      <a:endParaRPr kumimoji="1" lang="ja-JP" altLang="en-US" sz="800" dirty="0" smtClean="0"/>
                    </a:p>
                  </a:txBody>
                  <a:tcPr>
                    <a:lnT w="12700" cap="flat" cmpd="sng" algn="ctr">
                      <a:solidFill>
                        <a:srgbClr val="FFC000"/>
                      </a:solidFill>
                      <a:prstDash val="solid"/>
                      <a:round/>
                      <a:headEnd type="none" w="med" len="med"/>
                      <a:tailEnd type="none" w="med" len="med"/>
                    </a:lnT>
                    <a:lnB w="12700" cap="flat" cmpd="sng" algn="ctr">
                      <a:solidFill>
                        <a:srgbClr val="FFC000"/>
                      </a:solidFill>
                      <a:prstDash val="solid"/>
                      <a:round/>
                      <a:headEnd type="none" w="med" len="med"/>
                      <a:tailEnd type="none" w="med" len="med"/>
                    </a:lnB>
                  </a:tcPr>
                </a:tc>
              </a:tr>
              <a:tr h="190400">
                <a:tc>
                  <a:txBody>
                    <a:bodyPr/>
                    <a:lstStyle/>
                    <a:p>
                      <a:r>
                        <a:rPr kumimoji="1" lang="ja-JP" altLang="en-US" sz="800" dirty="0" smtClean="0"/>
                        <a:t>駐車場</a:t>
                      </a:r>
                      <a:endParaRPr kumimoji="1" lang="ja-JP" altLang="en-US" sz="800" dirty="0"/>
                    </a:p>
                  </a:txBody>
                  <a:tcPr>
                    <a:lnT w="12700" cap="flat" cmpd="sng" algn="ctr">
                      <a:solidFill>
                        <a:srgbClr val="FFC000"/>
                      </a:solidFill>
                      <a:prstDash val="solid"/>
                      <a:round/>
                      <a:headEnd type="none" w="med" len="med"/>
                      <a:tailEnd type="none" w="med" len="med"/>
                    </a:lnT>
                  </a:tcPr>
                </a:tc>
                <a:tc>
                  <a:txBody>
                    <a:bodyPr/>
                    <a:lstStyle/>
                    <a:p>
                      <a:pPr marL="0" marR="0" indent="0" algn="l" defTabSz="777514" rtl="0" eaLnBrk="1" fontAlgn="auto" latinLnBrk="0" hangingPunct="1">
                        <a:lnSpc>
                          <a:spcPct val="100000"/>
                        </a:lnSpc>
                        <a:spcBef>
                          <a:spcPts val="0"/>
                        </a:spcBef>
                        <a:spcAft>
                          <a:spcPts val="0"/>
                        </a:spcAft>
                        <a:buClrTx/>
                        <a:buSzTx/>
                        <a:buFontTx/>
                        <a:buNone/>
                        <a:tabLst/>
                        <a:defRPr/>
                      </a:pPr>
                      <a:r>
                        <a:rPr kumimoji="1" lang="en-US" altLang="ja-JP" sz="800" dirty="0" smtClean="0"/>
                        <a:t>¥000/30</a:t>
                      </a:r>
                      <a:r>
                        <a:rPr kumimoji="1" lang="ja-JP" altLang="en-US" sz="800" dirty="0" smtClean="0"/>
                        <a:t>分</a:t>
                      </a:r>
                    </a:p>
                  </a:txBody>
                  <a:tcPr>
                    <a:lnT w="12700" cap="flat" cmpd="sng" algn="ctr">
                      <a:solidFill>
                        <a:srgbClr val="FFC000"/>
                      </a:solidFill>
                      <a:prstDash val="solid"/>
                      <a:round/>
                      <a:headEnd type="none" w="med" len="med"/>
                      <a:tailEnd type="none" w="med" len="med"/>
                    </a:lnT>
                  </a:tcPr>
                </a:tc>
              </a:tr>
            </a:tbl>
          </a:graphicData>
        </a:graphic>
      </p:graphicFrame>
    </p:spTree>
    <p:extLst>
      <p:ext uri="{BB962C8B-B14F-4D97-AF65-F5344CB8AC3E}">
        <p14:creationId xmlns:p14="http://schemas.microsoft.com/office/powerpoint/2010/main" val="254663562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7231" y="239390"/>
            <a:ext cx="7447512" cy="8810017"/>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600" b="1" dirty="0">
                <a:solidFill>
                  <a:prstClr val="black"/>
                </a:solidFill>
                <a:latin typeface="ＭＳ Ｐゴシック"/>
              </a:rPr>
              <a:t>チラシ印刷等テンプレートご利用上のご注意事項</a:t>
            </a:r>
          </a:p>
          <a:p>
            <a:endParaRPr lang="ja-JP" altLang="en-US" dirty="0">
              <a:solidFill>
                <a:prstClr val="black"/>
              </a:solidFill>
              <a:latin typeface="ＭＳ Ｐゴシック"/>
            </a:endParaRPr>
          </a:p>
          <a:p>
            <a:r>
              <a:rPr lang="ja-JP" altLang="en-US" dirty="0">
                <a:solidFill>
                  <a:prstClr val="black"/>
                </a:solidFill>
                <a:latin typeface="ＭＳ Ｐゴシック"/>
              </a:rPr>
              <a:t>本テンプレート（以下「本テンプレート」という）は、アスクル株式会社（以下「当社」という）がアスクルスピードプリントセンター（以下「本サイト」という）を通じて提供するものです。以下の内容をお読みいただき、同意された場合のみテンプレートをご利用下さい。なお、本テンプレートをご利用いただいた時点で本ご注意事項の内容に同意いただいたものとみな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チラシ印刷等テンプレートのご利用について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・本テンプレートは、本サイトでご注文いただくチラシ等の原稿作成のためにご提供するものです。ただし、ご自身のプリンターでも印刷いただくことができます。</a:t>
            </a:r>
          </a:p>
          <a:p>
            <a:r>
              <a:rPr lang="ja-JP" altLang="en-US" dirty="0">
                <a:solidFill>
                  <a:prstClr val="black"/>
                </a:solidFill>
                <a:latin typeface="ＭＳ Ｐゴシック"/>
              </a:rPr>
              <a:t>・本テンプレートは、無料でご利用いただけます。</a:t>
            </a:r>
          </a:p>
          <a:p>
            <a:r>
              <a:rPr lang="ja-JP" altLang="en-US" dirty="0">
                <a:solidFill>
                  <a:prstClr val="black"/>
                </a:solidFill>
                <a:latin typeface="ＭＳ Ｐゴシック"/>
              </a:rPr>
              <a:t>・本テンプレートのサイズやカラーの変更、画像差替えなどの加工は自由です。</a:t>
            </a:r>
          </a:p>
          <a:p>
            <a:r>
              <a:rPr lang="ja-JP" altLang="en-US" dirty="0">
                <a:solidFill>
                  <a:prstClr val="black"/>
                </a:solidFill>
                <a:latin typeface="ＭＳ Ｐゴシック"/>
              </a:rPr>
              <a:t>・本テンプレートのご利用にあたり当社へのご連絡は必要ございません。</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著作権について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の著作権は、アスクル株式会社に帰属します。お客様は、当社より、本テンプレートを本注意事項に従い無償で使用することが許諾されますが、本テンプレートに関し、それ以外のいかなる権利も取得するものではなく、それら全ての権利はアスクルに留保され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禁止事項</a:t>
            </a:r>
            <a:r>
              <a:rPr lang="en-US" altLang="ja-JP" dirty="0">
                <a:solidFill>
                  <a:prstClr val="black"/>
                </a:solidFill>
                <a:latin typeface="ＭＳ Ｐゴシック"/>
              </a:rPr>
              <a:t>】</a:t>
            </a:r>
          </a:p>
          <a:p>
            <a:r>
              <a:rPr lang="ja-JP" altLang="en-US" dirty="0">
                <a:solidFill>
                  <a:prstClr val="black"/>
                </a:solidFill>
                <a:latin typeface="ＭＳ Ｐゴシック"/>
              </a:rPr>
              <a:t>以下に該当する行為を禁止します。</a:t>
            </a:r>
          </a:p>
          <a:p>
            <a:r>
              <a:rPr lang="ja-JP" altLang="en-US" dirty="0">
                <a:solidFill>
                  <a:prstClr val="black"/>
                </a:solidFill>
                <a:latin typeface="ＭＳ Ｐゴシック"/>
              </a:rPr>
              <a:t>・本テンプレートのデータおよび本テンプレートを編集したデータ等を第三者に譲渡、転売、貸与、再配布する行為</a:t>
            </a:r>
          </a:p>
          <a:p>
            <a:r>
              <a:rPr lang="ja-JP" altLang="en-US" dirty="0">
                <a:solidFill>
                  <a:prstClr val="black"/>
                </a:solidFill>
                <a:latin typeface="ＭＳ Ｐゴシック"/>
              </a:rPr>
              <a:t>・本テンプレートに直接リンクを設定する（直リンクする）行為</a:t>
            </a:r>
          </a:p>
          <a:p>
            <a:r>
              <a:rPr lang="ja-JP" altLang="en-US" dirty="0">
                <a:solidFill>
                  <a:prstClr val="black"/>
                </a:solidFill>
                <a:latin typeface="ＭＳ Ｐゴシック"/>
              </a:rPr>
              <a:t>・本サイトの運営を妨害する行為</a:t>
            </a:r>
          </a:p>
          <a:p>
            <a:r>
              <a:rPr lang="ja-JP" altLang="en-US" dirty="0">
                <a:solidFill>
                  <a:prstClr val="black"/>
                </a:solidFill>
                <a:latin typeface="ＭＳ Ｐゴシック"/>
              </a:rPr>
              <a:t>・違法または不正な目的のために本テンプレートを利用する行為</a:t>
            </a:r>
          </a:p>
          <a:p>
            <a:r>
              <a:rPr lang="ja-JP" altLang="en-US" dirty="0">
                <a:solidFill>
                  <a:prstClr val="black"/>
                </a:solidFill>
                <a:latin typeface="ＭＳ Ｐゴシック"/>
              </a:rPr>
              <a:t>・その他当社が合理的に不適切であると判断する行為</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免責事項</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原状有姿で提供されるものとし、当社は、本テンプレートについて、その安全性、正確性、確実性、有用性、合目的性、最新性、合法性、道徳性、商品性、パフォーマンスおよび結果、コンピュータウィルスに感染していないこと、提供するソフトウェアの不具合やバグが修正されること、印刷した場合の品質等を含めいかなる保証を行うものではありません。当社は、利用者に対し、本テンプレートの瑕疵、不具合の修正、補修、訂正、代替テンプレートの提供その他いかなる義務をも負わないものとします。また、当社は、利用者への何らの予告なく本テンプレートの内容を変更し、消去し、または利用停止する権利を留保します。</a:t>
            </a:r>
          </a:p>
          <a:p>
            <a:r>
              <a:rPr lang="ja-JP" altLang="en-US" dirty="0">
                <a:solidFill>
                  <a:prstClr val="black"/>
                </a:solidFill>
                <a:latin typeface="ＭＳ Ｐゴシック"/>
              </a:rPr>
              <a:t>・本テンプレートのご利用に起因して利用者と第三者との間に紛争が生じた場合、当社は一切責任を負わないものとします。</a:t>
            </a:r>
          </a:p>
          <a:p>
            <a:r>
              <a:rPr lang="ja-JP" altLang="en-US" dirty="0">
                <a:solidFill>
                  <a:prstClr val="black"/>
                </a:solidFill>
                <a:latin typeface="ＭＳ Ｐゴシック"/>
              </a:rPr>
              <a:t> </a:t>
            </a:r>
          </a:p>
          <a:p>
            <a:r>
              <a:rPr lang="en-US" altLang="ja-JP" dirty="0">
                <a:solidFill>
                  <a:prstClr val="black"/>
                </a:solidFill>
                <a:latin typeface="ＭＳ Ｐゴシック"/>
              </a:rPr>
              <a:t>【</a:t>
            </a:r>
            <a:r>
              <a:rPr lang="ja-JP" altLang="en-US" dirty="0">
                <a:solidFill>
                  <a:prstClr val="black"/>
                </a:solidFill>
                <a:latin typeface="ＭＳ Ｐゴシック"/>
              </a:rPr>
              <a:t>利用者の責任</a:t>
            </a:r>
            <a:r>
              <a:rPr lang="en-US" altLang="ja-JP" dirty="0">
                <a:solidFill>
                  <a:prstClr val="black"/>
                </a:solidFill>
                <a:latin typeface="ＭＳ Ｐゴシック"/>
              </a:rPr>
              <a:t>】</a:t>
            </a:r>
          </a:p>
          <a:p>
            <a:r>
              <a:rPr lang="ja-JP" altLang="en-US" dirty="0">
                <a:solidFill>
                  <a:prstClr val="black"/>
                </a:solidFill>
                <a:latin typeface="ＭＳ Ｐゴシック"/>
              </a:rPr>
              <a:t>利用者が本テンプレートの利用に関連して当社または第三者に損害を与えた場合、利用者は当該損害を賠償するものとします。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その他</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本テンプレートを利用した印刷の</a:t>
            </a:r>
            <a:r>
              <a:rPr lang="ja-JP" altLang="en-US" dirty="0" smtClean="0">
                <a:solidFill>
                  <a:prstClr val="black"/>
                </a:solidFill>
                <a:latin typeface="ＭＳ Ｐゴシック"/>
              </a:rPr>
              <a:t>ご注文に関するご相談は</a:t>
            </a:r>
            <a:r>
              <a:rPr lang="ja-JP" altLang="en-US" dirty="0">
                <a:solidFill>
                  <a:prstClr val="black"/>
                </a:solidFill>
                <a:latin typeface="ＭＳ Ｐゴシック"/>
              </a:rPr>
              <a:t>、本サイト（</a:t>
            </a:r>
            <a:r>
              <a:rPr lang="ja-JP" altLang="en-US" dirty="0" smtClean="0">
                <a:solidFill>
                  <a:prstClr val="black"/>
                </a:solidFill>
                <a:latin typeface="ＭＳ Ｐゴシック"/>
              </a:rPr>
              <a:t>アスクルスピードプリントセンター </a:t>
            </a:r>
            <a:r>
              <a:rPr lang="en-US" altLang="ja-JP" dirty="0" smtClean="0">
                <a:solidFill>
                  <a:prstClr val="black"/>
                </a:solidFill>
                <a:latin typeface="ＭＳ Ｐゴシック"/>
              </a:rPr>
              <a:t>http://spc.askul.co.jp/</a:t>
            </a:r>
            <a:r>
              <a:rPr lang="ja-JP" altLang="en-US" dirty="0" smtClean="0">
                <a:solidFill>
                  <a:prstClr val="black"/>
                </a:solidFill>
                <a:latin typeface="ＭＳ Ｐゴシック"/>
              </a:rPr>
              <a:t>）</a:t>
            </a:r>
            <a:r>
              <a:rPr lang="ja-JP" altLang="en-US" dirty="0">
                <a:solidFill>
                  <a:prstClr val="black"/>
                </a:solidFill>
                <a:latin typeface="ＭＳ Ｐゴシック"/>
              </a:rPr>
              <a:t>のフリーダイヤル</a:t>
            </a:r>
            <a:r>
              <a:rPr lang="en-US" altLang="ja-JP" dirty="0">
                <a:solidFill>
                  <a:prstClr val="black"/>
                </a:solidFill>
                <a:latin typeface="ＭＳ Ｐゴシック"/>
              </a:rPr>
              <a:t>0120-117-132</a:t>
            </a:r>
            <a:r>
              <a:rPr lang="ja-JP" altLang="en-US" dirty="0">
                <a:solidFill>
                  <a:prstClr val="black"/>
                </a:solidFill>
                <a:latin typeface="ＭＳ Ｐゴシック"/>
              </a:rPr>
              <a:t>（受付時間：午前</a:t>
            </a:r>
            <a:r>
              <a:rPr lang="en-US" altLang="ja-JP" dirty="0">
                <a:solidFill>
                  <a:prstClr val="black"/>
                </a:solidFill>
                <a:latin typeface="ＭＳ Ｐゴシック"/>
              </a:rPr>
              <a:t>6</a:t>
            </a:r>
            <a:r>
              <a:rPr lang="ja-JP" altLang="en-US" dirty="0">
                <a:solidFill>
                  <a:prstClr val="black"/>
                </a:solidFill>
                <a:latin typeface="ＭＳ Ｐゴシック"/>
              </a:rPr>
              <a:t>時～午後</a:t>
            </a:r>
            <a:r>
              <a:rPr lang="en-US" altLang="ja-JP" dirty="0">
                <a:solidFill>
                  <a:prstClr val="black"/>
                </a:solidFill>
                <a:latin typeface="ＭＳ Ｐゴシック"/>
              </a:rPr>
              <a:t>6</a:t>
            </a:r>
            <a:r>
              <a:rPr lang="ja-JP" altLang="en-US" dirty="0">
                <a:solidFill>
                  <a:prstClr val="black"/>
                </a:solidFill>
                <a:latin typeface="ＭＳ Ｐゴシック"/>
              </a:rPr>
              <a:t>時　日・祝日除く</a:t>
            </a:r>
            <a:r>
              <a:rPr lang="ja-JP" altLang="en-US" dirty="0" smtClean="0">
                <a:solidFill>
                  <a:prstClr val="black"/>
                </a:solidFill>
                <a:latin typeface="ＭＳ Ｐゴシック"/>
              </a:rPr>
              <a:t>）までお問い合わせください。</a:t>
            </a:r>
            <a:endParaRPr lang="en-US" altLang="ja-JP" dirty="0" smtClean="0">
              <a:solidFill>
                <a:prstClr val="black"/>
              </a:solidFill>
              <a:latin typeface="ＭＳ Ｐゴシック"/>
            </a:endParaRPr>
          </a:p>
          <a:p>
            <a:endParaRPr lang="en-US" altLang="ja-JP" dirty="0" smtClean="0">
              <a:solidFill>
                <a:prstClr val="black"/>
              </a:solidFill>
              <a:latin typeface="ＭＳ Ｐゴシック"/>
            </a:endParaRPr>
          </a:p>
          <a:p>
            <a:endParaRPr lang="ja-JP" altLang="en-US" dirty="0">
              <a:solidFill>
                <a:prstClr val="black"/>
              </a:solidFill>
              <a:latin typeface="ＭＳ Ｐゴシック"/>
            </a:endParaRPr>
          </a:p>
          <a:p>
            <a:r>
              <a:rPr lang="ja-JP" altLang="en-US" dirty="0">
                <a:solidFill>
                  <a:prstClr val="black"/>
                </a:solidFill>
                <a:latin typeface="ＭＳ Ｐゴシック"/>
              </a:rPr>
              <a:t>以上</a:t>
            </a:r>
          </a:p>
          <a:p>
            <a:endParaRPr lang="ja-JP" altLang="en-US" dirty="0">
              <a:solidFill>
                <a:prstClr val="black"/>
              </a:solidFill>
              <a:latin typeface="ＭＳ Ｐゴシック"/>
            </a:endParaRPr>
          </a:p>
        </p:txBody>
      </p:sp>
    </p:spTree>
    <p:extLst>
      <p:ext uri="{BB962C8B-B14F-4D97-AF65-F5344CB8AC3E}">
        <p14:creationId xmlns:p14="http://schemas.microsoft.com/office/powerpoint/2010/main" val="1836731636"/>
      </p:ext>
    </p:extLst>
  </p:cSld>
  <p:clrMapOvr>
    <a:masterClrMapping/>
  </p:clrMapOvr>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wrap="none" lIns="0" tIns="0" rIns="0" bIns="0" anchor="ctr" anchorCtr="0">
        <a:spAutoFit/>
      </a:bodyPr>
      <a:lstStyle>
        <a:defPPr fontAlgn="ctr">
          <a:defRPr dirty="0">
            <a:latin typeface="メイリオ" panose="020B0604030504040204" pitchFamily="50" charset="-128"/>
            <a:ea typeface="メイリオ" panose="020B0604030504040204" pitchFamily="50" charset="-128"/>
            <a:cs typeface="メイリオ" panose="020B0604030504040204" pitchFamily="50" charset="-128"/>
          </a:defRPr>
        </a:defPPr>
      </a:lstStyle>
    </a:spDef>
    <a:txDef>
      <a:spPr>
        <a:noFill/>
      </a:spPr>
      <a:bodyPr wrap="square" lIns="0" tIns="0" rIns="0" bIns="0" rtlCol="0" anchor="ctr" anchorCtr="0">
        <a:spAutoFit/>
      </a:bodyPr>
      <a:lstStyle>
        <a:defPPr fontAlgn="ctr">
          <a:defRPr sz="1800" dirty="0" smtClean="0">
            <a:latin typeface="メイリオ" panose="020B0604030504040204" pitchFamily="50" charset="-128"/>
            <a:ea typeface="メイリオ" panose="020B0604030504040204" pitchFamily="50" charset="-128"/>
            <a:cs typeface="メイリオ" panose="020B0604030504040204" pitchFamily="50" charset="-128"/>
          </a:defRPr>
        </a:defPPr>
      </a:lstStyle>
    </a:txDef>
  </a:objectDefaults>
  <a:extraClrSchemeLst/>
  <a:extLst>
    <a:ext uri="{05A4C25C-085E-4340-85A3-A5531E510DB2}">
      <thm15:themeFamily xmlns="" xmlns:thm15="http://schemas.microsoft.com/office/thememl/2012/main"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819</Words>
  <Application>Microsoft Macintosh PowerPoint</Application>
  <PresentationFormat>ユーザー設定</PresentationFormat>
  <Paragraphs>91</Paragraphs>
  <Slides>3</Slides>
  <Notes>0</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2017-01-20T02:56:24Z</dcterms:created>
  <dcterms:modified xsi:type="dcterms:W3CDTF">2017-03-19T09:22:29Z</dcterms:modified>
</cp:coreProperties>
</file>