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
  </p:notesMasterIdLst>
  <p:handoutMasterIdLst>
    <p:handoutMasterId r:id="rId6"/>
  </p:handoutMasterIdLst>
  <p:sldIdLst>
    <p:sldId id="260" r:id="rId2"/>
    <p:sldId id="268" r:id="rId3"/>
    <p:sldId id="267"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3A2F"/>
    <a:srgbClr val="EFB5C5"/>
    <a:srgbClr val="613317"/>
    <a:srgbClr val="8FC31F"/>
    <a:srgbClr val="EA5514"/>
    <a:srgbClr val="FF9933"/>
    <a:srgbClr val="000066"/>
    <a:srgbClr val="66FF33"/>
    <a:srgbClr val="66FF66"/>
    <a:srgbClr val="ED6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63" autoAdjust="0"/>
    <p:restoredTop sz="94660"/>
  </p:normalViewPr>
  <p:slideViewPr>
    <p:cSldViewPr snapToGrid="0">
      <p:cViewPr varScale="1">
        <p:scale>
          <a:sx n="69" d="100"/>
          <a:sy n="69" d="100"/>
        </p:scale>
        <p:origin x="-2056" y="-128"/>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1548" y="-114"/>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pPr/>
              <a:t>17/03/19</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pPr/>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pPr/>
              <a:t>17/03/19</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レイヤー-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44" y="0"/>
            <a:ext cx="7771631" cy="10907713"/>
          </a:xfrm>
          <a:prstGeom prst="rect">
            <a:avLst/>
          </a:prstGeom>
        </p:spPr>
      </p:pic>
      <p:sp>
        <p:nvSpPr>
          <p:cNvPr id="58" name="角丸四角形 57"/>
          <p:cNvSpPr/>
          <p:nvPr/>
        </p:nvSpPr>
        <p:spPr>
          <a:xfrm>
            <a:off x="462225" y="9589400"/>
            <a:ext cx="6868048" cy="875590"/>
          </a:xfrm>
          <a:prstGeom prst="roundRect">
            <a:avLst>
              <a:gd name="adj" fmla="val 13913"/>
            </a:avLst>
          </a:prstGeom>
          <a:solidFill>
            <a:srgbClr val="4C3A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585540" y="9842570"/>
            <a:ext cx="2506285" cy="414643"/>
          </a:xfrm>
          <a:prstGeom prst="rect">
            <a:avLst/>
          </a:prstGeom>
          <a:noFill/>
        </p:spPr>
        <p:txBody>
          <a:bodyPr wrap="square" lIns="0" tIns="0" rIns="0" bIns="0" rtlCol="0">
            <a:spAutoFit/>
          </a:bodyPr>
          <a:lstStyle/>
          <a:p>
            <a:pPr>
              <a:lnSpc>
                <a:spcPts val="1600"/>
              </a:lnSpc>
            </a:pPr>
            <a:r>
              <a:rPr kumimoji="1" lang="ja-JP" altLang="en-US" sz="1500" spc="130" dirty="0" smtClean="0">
                <a:solidFill>
                  <a:schemeClr val="bg1"/>
                </a:solidFill>
                <a:latin typeface="メイリオ"/>
                <a:ea typeface="メイリオ"/>
                <a:cs typeface="メイリオ"/>
              </a:rPr>
              <a:t>体験レッスンのご希望も</a:t>
            </a:r>
            <a:endParaRPr kumimoji="1" lang="en-US" altLang="ja-JP" sz="1500" spc="130" dirty="0" smtClean="0">
              <a:solidFill>
                <a:schemeClr val="bg1"/>
              </a:solidFill>
              <a:latin typeface="メイリオ"/>
              <a:ea typeface="メイリオ"/>
              <a:cs typeface="メイリオ"/>
            </a:endParaRPr>
          </a:p>
          <a:p>
            <a:pPr>
              <a:lnSpc>
                <a:spcPts val="1600"/>
              </a:lnSpc>
            </a:pPr>
            <a:r>
              <a:rPr kumimoji="1" lang="ja-JP" altLang="en-US" sz="1500" spc="130" dirty="0" smtClean="0">
                <a:solidFill>
                  <a:schemeClr val="bg1"/>
                </a:solidFill>
                <a:latin typeface="メイリオ"/>
                <a:ea typeface="メイリオ"/>
                <a:cs typeface="メイリオ"/>
              </a:rPr>
              <a:t>お気軽にお電話ください。</a:t>
            </a:r>
            <a:endParaRPr kumimoji="1" lang="ja-JP" altLang="en-US" sz="1500" spc="130" dirty="0">
              <a:solidFill>
                <a:schemeClr val="bg1"/>
              </a:solidFill>
              <a:latin typeface="メイリオ"/>
              <a:ea typeface="メイリオ"/>
              <a:cs typeface="メイリオ"/>
            </a:endParaRPr>
          </a:p>
        </p:txBody>
      </p:sp>
      <p:sp>
        <p:nvSpPr>
          <p:cNvPr id="55" name="テキスト ボックス 54"/>
          <p:cNvSpPr txBox="1"/>
          <p:nvPr/>
        </p:nvSpPr>
        <p:spPr>
          <a:xfrm>
            <a:off x="3336714" y="9676124"/>
            <a:ext cx="2512265" cy="315607"/>
          </a:xfrm>
          <a:prstGeom prst="rect">
            <a:avLst/>
          </a:prstGeom>
          <a:noFill/>
        </p:spPr>
        <p:txBody>
          <a:bodyPr wrap="square" lIns="0" tIns="0" rIns="0" bIns="0" rtlCol="0">
            <a:spAutoFit/>
          </a:bodyPr>
          <a:lstStyle/>
          <a:p>
            <a:r>
              <a:rPr lang="ja-JP" altLang="en-US" sz="2000" spc="-50" dirty="0" smtClean="0">
                <a:solidFill>
                  <a:schemeClr val="bg1"/>
                </a:solidFill>
                <a:latin typeface="HGP創英角ｺﾞｼｯｸUB" pitchFamily="50" charset="-128"/>
                <a:ea typeface="HGP創英角ｺﾞｼｯｸUB" pitchFamily="50" charset="-128"/>
              </a:rPr>
              <a:t>アスクルバレエスクール</a:t>
            </a:r>
            <a:endParaRPr kumimoji="1" lang="ja-JP" altLang="en-US" sz="2000" spc="-50" dirty="0">
              <a:solidFill>
                <a:schemeClr val="bg1"/>
              </a:solidFill>
              <a:latin typeface="HGP創英角ｺﾞｼｯｸUB" pitchFamily="50" charset="-128"/>
              <a:ea typeface="HGP創英角ｺﾞｼｯｸUB" pitchFamily="50" charset="-128"/>
            </a:endParaRPr>
          </a:p>
        </p:txBody>
      </p:sp>
      <p:sp>
        <p:nvSpPr>
          <p:cNvPr id="56" name="テキスト ボックス 55"/>
          <p:cNvSpPr txBox="1"/>
          <p:nvPr/>
        </p:nvSpPr>
        <p:spPr>
          <a:xfrm>
            <a:off x="3331075" y="9975921"/>
            <a:ext cx="3818490" cy="410289"/>
          </a:xfrm>
          <a:prstGeom prst="rect">
            <a:avLst/>
          </a:prstGeom>
          <a:noFill/>
        </p:spPr>
        <p:txBody>
          <a:bodyPr wrap="square" lIns="0" tIns="0" rIns="0" bIns="0" rtlCol="0">
            <a:spAutoFit/>
          </a:bodyPr>
          <a:lstStyle/>
          <a:p>
            <a:r>
              <a:rPr kumimoji="1" lang="ja-JP" altLang="en-US" sz="1300" spc="50" dirty="0" smtClean="0">
                <a:solidFill>
                  <a:schemeClr val="bg1"/>
                </a:solidFill>
                <a:latin typeface="HGPｺﾞｼｯｸE" pitchFamily="50" charset="-128"/>
                <a:ea typeface="HGPｺﾞｼｯｸE" pitchFamily="50" charset="-128"/>
              </a:rPr>
              <a:t>東京都江東区豊洲３</a:t>
            </a:r>
            <a:r>
              <a:rPr kumimoji="1" lang="en-US" altLang="ja-JP" sz="1300" spc="50" dirty="0" smtClean="0">
                <a:solidFill>
                  <a:schemeClr val="bg1"/>
                </a:solidFill>
                <a:latin typeface="HGPｺﾞｼｯｸE" pitchFamily="50" charset="-128"/>
                <a:ea typeface="HGPｺﾞｼｯｸE" pitchFamily="50" charset="-128"/>
              </a:rPr>
              <a:t>-</a:t>
            </a:r>
            <a:r>
              <a:rPr kumimoji="1" lang="ja-JP" altLang="en-US" sz="1300" spc="50" dirty="0" smtClean="0">
                <a:solidFill>
                  <a:schemeClr val="bg1"/>
                </a:solidFill>
                <a:latin typeface="HGPｺﾞｼｯｸE" pitchFamily="50" charset="-128"/>
                <a:ea typeface="HGPｺﾞｼｯｸE" pitchFamily="50" charset="-128"/>
              </a:rPr>
              <a:t>２</a:t>
            </a:r>
            <a:r>
              <a:rPr kumimoji="1" lang="en-US" altLang="ja-JP" sz="1300" spc="50" dirty="0" smtClean="0">
                <a:solidFill>
                  <a:schemeClr val="bg1"/>
                </a:solidFill>
                <a:latin typeface="HGPｺﾞｼｯｸE" pitchFamily="50" charset="-128"/>
                <a:ea typeface="HGPｺﾞｼｯｸE" pitchFamily="50" charset="-128"/>
              </a:rPr>
              <a:t>-</a:t>
            </a:r>
            <a:r>
              <a:rPr lang="ja-JP" altLang="en-US" sz="1300" spc="50" dirty="0" smtClean="0">
                <a:solidFill>
                  <a:schemeClr val="bg1"/>
                </a:solidFill>
                <a:latin typeface="HGPｺﾞｼｯｸE" pitchFamily="50" charset="-128"/>
                <a:ea typeface="HGPｺﾞｼｯｸE" pitchFamily="50" charset="-128"/>
              </a:rPr>
              <a:t>３</a:t>
            </a:r>
            <a:endParaRPr lang="en-US" altLang="ja-JP" sz="1300" spc="50" dirty="0" smtClean="0">
              <a:solidFill>
                <a:schemeClr val="bg1"/>
              </a:solidFill>
              <a:latin typeface="HGPｺﾞｼｯｸE" pitchFamily="50" charset="-128"/>
              <a:ea typeface="HGPｺﾞｼｯｸE" pitchFamily="50" charset="-128"/>
            </a:endParaRPr>
          </a:p>
          <a:p>
            <a:r>
              <a:rPr lang="en-US" altLang="ja-JP" sz="1300" spc="50" dirty="0" smtClean="0">
                <a:solidFill>
                  <a:schemeClr val="bg1"/>
                </a:solidFill>
                <a:latin typeface="HGPｺﾞｼｯｸE" pitchFamily="50" charset="-128"/>
                <a:ea typeface="HGPｺﾞｼｯｸE" pitchFamily="50" charset="-128"/>
              </a:rPr>
              <a:t>Tel.03-1234-1111(15</a:t>
            </a:r>
            <a:r>
              <a:rPr lang="ja-JP" altLang="en-US" sz="1300" spc="50" dirty="0" smtClean="0">
                <a:solidFill>
                  <a:schemeClr val="bg1"/>
                </a:solidFill>
                <a:latin typeface="HGPｺﾞｼｯｸE" pitchFamily="50" charset="-128"/>
                <a:ea typeface="HGPｺﾞｼｯｸE" pitchFamily="50" charset="-128"/>
              </a:rPr>
              <a:t>時～</a:t>
            </a:r>
            <a:r>
              <a:rPr lang="en-US" altLang="ja-JP" sz="1300" spc="50" dirty="0" smtClean="0">
                <a:solidFill>
                  <a:schemeClr val="bg1"/>
                </a:solidFill>
                <a:latin typeface="HGPｺﾞｼｯｸE" pitchFamily="50" charset="-128"/>
                <a:ea typeface="HGPｺﾞｼｯｸE" pitchFamily="50" charset="-128"/>
              </a:rPr>
              <a:t>21</a:t>
            </a:r>
            <a:r>
              <a:rPr lang="ja-JP" altLang="en-US" sz="1300" spc="50" dirty="0" smtClean="0">
                <a:solidFill>
                  <a:schemeClr val="bg1"/>
                </a:solidFill>
                <a:latin typeface="HGPｺﾞｼｯｸE" pitchFamily="50" charset="-128"/>
                <a:ea typeface="HGPｺﾞｼｯｸE" pitchFamily="50" charset="-128"/>
              </a:rPr>
              <a:t>時</a:t>
            </a:r>
            <a:r>
              <a:rPr lang="en-US" altLang="ja-JP" sz="1300" spc="50" dirty="0" smtClean="0">
                <a:solidFill>
                  <a:schemeClr val="bg1"/>
                </a:solidFill>
                <a:latin typeface="HGPｺﾞｼｯｸE" pitchFamily="50" charset="-128"/>
                <a:ea typeface="HGPｺﾞｼｯｸE" pitchFamily="50" charset="-128"/>
              </a:rPr>
              <a:t>)</a:t>
            </a:r>
            <a:endParaRPr lang="ja-JP" altLang="en-US" sz="1300" spc="50" dirty="0" smtClean="0">
              <a:solidFill>
                <a:schemeClr val="bg1"/>
              </a:solidFill>
              <a:latin typeface="HGPｺﾞｼｯｸE" pitchFamily="50" charset="-128"/>
              <a:ea typeface="HGPｺﾞｼｯｸE" pitchFamily="50" charset="-128"/>
            </a:endParaRPr>
          </a:p>
        </p:txBody>
      </p:sp>
      <p:pic>
        <p:nvPicPr>
          <p:cNvPr id="3" name="図 2" descr="ppt_30-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040" y="251259"/>
            <a:ext cx="1816608" cy="1816608"/>
          </a:xfrm>
          <a:prstGeom prst="rect">
            <a:avLst/>
          </a:prstGeom>
        </p:spPr>
      </p:pic>
      <p:pic>
        <p:nvPicPr>
          <p:cNvPr id="4" name="図 3" descr="ppt_30-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308" y="504065"/>
            <a:ext cx="6870192" cy="5065776"/>
          </a:xfrm>
          <a:prstGeom prst="rect">
            <a:avLst/>
          </a:prstGeom>
        </p:spPr>
      </p:pic>
      <p:pic>
        <p:nvPicPr>
          <p:cNvPr id="5" name="図 4" descr="ppt_30-0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7514" y="5649681"/>
            <a:ext cx="2371344" cy="3535680"/>
          </a:xfrm>
          <a:prstGeom prst="rect">
            <a:avLst/>
          </a:prstGeom>
        </p:spPr>
      </p:pic>
      <p:pic>
        <p:nvPicPr>
          <p:cNvPr id="44" name="図 43" descr="ppt_30-0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452" y="5649681"/>
            <a:ext cx="2371344" cy="3535680"/>
          </a:xfrm>
          <a:prstGeom prst="rect">
            <a:avLst/>
          </a:prstGeom>
        </p:spPr>
      </p:pic>
      <p:pic>
        <p:nvPicPr>
          <p:cNvPr id="45" name="図 44" descr="ppt_30-0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2769" y="5649681"/>
            <a:ext cx="2371344" cy="3535680"/>
          </a:xfrm>
          <a:prstGeom prst="rect">
            <a:avLst/>
          </a:prstGeom>
        </p:spPr>
      </p:pic>
      <p:sp>
        <p:nvSpPr>
          <p:cNvPr id="6" name="テキスト ボックス 5"/>
          <p:cNvSpPr txBox="1"/>
          <p:nvPr/>
        </p:nvSpPr>
        <p:spPr>
          <a:xfrm rot="20790549">
            <a:off x="565230" y="699419"/>
            <a:ext cx="1040197" cy="709733"/>
          </a:xfrm>
          <a:prstGeom prst="rect">
            <a:avLst/>
          </a:prstGeom>
          <a:noFill/>
        </p:spPr>
        <p:txBody>
          <a:bodyPr wrap="none" rtlCol="0">
            <a:spAutoFit/>
          </a:bodyPr>
          <a:lstStyle/>
          <a:p>
            <a:pPr algn="ctr"/>
            <a:r>
              <a:rPr kumimoji="1" lang="ja-JP" altLang="en-US" dirty="0" smtClean="0">
                <a:solidFill>
                  <a:srgbClr val="EFB5C5"/>
                </a:solidFill>
              </a:rPr>
              <a:t>生徒</a:t>
            </a:r>
            <a:endParaRPr kumimoji="1" lang="en-US" altLang="ja-JP" dirty="0" smtClean="0">
              <a:solidFill>
                <a:srgbClr val="EFB5C5"/>
              </a:solidFill>
            </a:endParaRPr>
          </a:p>
          <a:p>
            <a:pPr algn="ctr"/>
            <a:r>
              <a:rPr kumimoji="1" lang="ja-JP" altLang="en-US" dirty="0" smtClean="0">
                <a:solidFill>
                  <a:srgbClr val="EFB5C5"/>
                </a:solidFill>
              </a:rPr>
              <a:t>募集中</a:t>
            </a:r>
            <a:r>
              <a:rPr kumimoji="1" lang="en-US" altLang="ja-JP" dirty="0" smtClean="0">
                <a:solidFill>
                  <a:srgbClr val="EFB5C5"/>
                </a:solidFill>
              </a:rPr>
              <a:t>!</a:t>
            </a:r>
          </a:p>
        </p:txBody>
      </p:sp>
      <p:pic>
        <p:nvPicPr>
          <p:cNvPr id="8" name="図 7" descr="ppt_30-0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11246" y="3675881"/>
            <a:ext cx="3279648" cy="268224"/>
          </a:xfrm>
          <a:prstGeom prst="rect">
            <a:avLst/>
          </a:prstGeom>
        </p:spPr>
      </p:pic>
      <p:pic>
        <p:nvPicPr>
          <p:cNvPr id="9" name="図 8" descr="ppt_30-05.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48534" y="2132623"/>
            <a:ext cx="4005072" cy="1146048"/>
          </a:xfrm>
          <a:prstGeom prst="rect">
            <a:avLst/>
          </a:prstGeom>
        </p:spPr>
      </p:pic>
      <p:sp>
        <p:nvSpPr>
          <p:cNvPr id="63" name="テキスト ボックス 62"/>
          <p:cNvSpPr txBox="1"/>
          <p:nvPr/>
        </p:nvSpPr>
        <p:spPr>
          <a:xfrm>
            <a:off x="585540" y="6143013"/>
            <a:ext cx="2046193" cy="209459"/>
          </a:xfrm>
          <a:prstGeom prst="rect">
            <a:avLst/>
          </a:prstGeom>
          <a:noFill/>
        </p:spPr>
        <p:txBody>
          <a:bodyPr wrap="square" lIns="0" tIns="0" rIns="0" bIns="0" rtlCol="0">
            <a:spAutoFit/>
          </a:bodyPr>
          <a:lstStyle/>
          <a:p>
            <a:pPr marL="212400" indent="-212400" algn="ctr">
              <a:lnSpc>
                <a:spcPts val="1600"/>
              </a:lnSpc>
              <a:buSzPct val="100000"/>
              <a:buFont typeface="Wingdings" charset="2"/>
              <a:buChar char=""/>
            </a:pPr>
            <a:r>
              <a:rPr kumimoji="1" lang="ja-JP" altLang="en-US" sz="1500" spc="130" dirty="0" smtClean="0">
                <a:solidFill>
                  <a:srgbClr val="4C3A2F"/>
                </a:solidFill>
                <a:latin typeface="メイリオ"/>
                <a:ea typeface="メイリオ"/>
                <a:cs typeface="メイリオ"/>
              </a:rPr>
              <a:t>平日夜間クラス</a:t>
            </a:r>
            <a:endParaRPr kumimoji="1" lang="ja-JP" altLang="en-US" sz="1500" spc="130" dirty="0">
              <a:solidFill>
                <a:srgbClr val="4C3A2F"/>
              </a:solidFill>
              <a:latin typeface="メイリオ"/>
              <a:ea typeface="メイリオ"/>
              <a:cs typeface="メイリオ"/>
            </a:endParaRPr>
          </a:p>
        </p:txBody>
      </p:sp>
      <p:sp>
        <p:nvSpPr>
          <p:cNvPr id="64" name="テキスト ボックス 63"/>
          <p:cNvSpPr txBox="1"/>
          <p:nvPr/>
        </p:nvSpPr>
        <p:spPr>
          <a:xfrm>
            <a:off x="2879675" y="6143013"/>
            <a:ext cx="2046193" cy="209459"/>
          </a:xfrm>
          <a:prstGeom prst="rect">
            <a:avLst/>
          </a:prstGeom>
          <a:noFill/>
        </p:spPr>
        <p:txBody>
          <a:bodyPr wrap="square" lIns="0" tIns="0" rIns="0" bIns="0" rtlCol="0">
            <a:spAutoFit/>
          </a:bodyPr>
          <a:lstStyle/>
          <a:p>
            <a:pPr marL="212400" indent="-212400" algn="ctr">
              <a:lnSpc>
                <a:spcPts val="1600"/>
              </a:lnSpc>
              <a:buSzPct val="100000"/>
              <a:buFont typeface="Wingdings" charset="2"/>
              <a:buChar char=""/>
            </a:pPr>
            <a:r>
              <a:rPr kumimoji="1" lang="ja-JP" altLang="en-US" sz="1500" spc="130" dirty="0" smtClean="0">
                <a:solidFill>
                  <a:srgbClr val="4C3A2F"/>
                </a:solidFill>
                <a:latin typeface="メイリオ"/>
                <a:ea typeface="メイリオ"/>
                <a:cs typeface="メイリオ"/>
              </a:rPr>
              <a:t>土日昼間クラス</a:t>
            </a:r>
            <a:endParaRPr kumimoji="1" lang="ja-JP" altLang="en-US" sz="1500" spc="130" dirty="0">
              <a:solidFill>
                <a:srgbClr val="4C3A2F"/>
              </a:solidFill>
              <a:latin typeface="メイリオ"/>
              <a:ea typeface="メイリオ"/>
              <a:cs typeface="メイリオ"/>
            </a:endParaRPr>
          </a:p>
        </p:txBody>
      </p:sp>
      <p:sp>
        <p:nvSpPr>
          <p:cNvPr id="65" name="テキスト ボックス 64"/>
          <p:cNvSpPr txBox="1"/>
          <p:nvPr/>
        </p:nvSpPr>
        <p:spPr>
          <a:xfrm>
            <a:off x="5111923" y="6143013"/>
            <a:ext cx="2046193" cy="209459"/>
          </a:xfrm>
          <a:prstGeom prst="rect">
            <a:avLst/>
          </a:prstGeom>
          <a:noFill/>
        </p:spPr>
        <p:txBody>
          <a:bodyPr wrap="square" lIns="0" tIns="0" rIns="0" bIns="0" rtlCol="0">
            <a:spAutoFit/>
          </a:bodyPr>
          <a:lstStyle/>
          <a:p>
            <a:pPr marL="212400" indent="-212400" algn="ctr">
              <a:lnSpc>
                <a:spcPts val="1600"/>
              </a:lnSpc>
              <a:buSzPct val="100000"/>
              <a:buFont typeface="Wingdings" charset="2"/>
              <a:buChar char=""/>
            </a:pPr>
            <a:r>
              <a:rPr kumimoji="1" lang="ja-JP" altLang="en-US" sz="1500" spc="130" dirty="0" smtClean="0">
                <a:solidFill>
                  <a:srgbClr val="4C3A2F"/>
                </a:solidFill>
                <a:latin typeface="メイリオ"/>
                <a:ea typeface="メイリオ"/>
                <a:cs typeface="メイリオ"/>
              </a:rPr>
              <a:t>当校の特徴</a:t>
            </a:r>
            <a:endParaRPr kumimoji="1" lang="ja-JP" altLang="en-US" sz="1500" spc="130" dirty="0">
              <a:solidFill>
                <a:srgbClr val="4C3A2F"/>
              </a:solidFill>
              <a:latin typeface="メイリオ"/>
              <a:ea typeface="メイリオ"/>
              <a:cs typeface="メイリオ"/>
            </a:endParaRPr>
          </a:p>
        </p:txBody>
      </p:sp>
      <p:sp>
        <p:nvSpPr>
          <p:cNvPr id="66" name="テキスト ボックス 65"/>
          <p:cNvSpPr txBox="1"/>
          <p:nvPr/>
        </p:nvSpPr>
        <p:spPr>
          <a:xfrm>
            <a:off x="826944" y="6420254"/>
            <a:ext cx="1563386" cy="809623"/>
          </a:xfrm>
          <a:prstGeom prst="rect">
            <a:avLst/>
          </a:prstGeom>
          <a:noFill/>
        </p:spPr>
        <p:txBody>
          <a:bodyPr wrap="square" lIns="0" tIns="0" rIns="0" bIns="0" rtlCol="0">
            <a:spAutoFit/>
          </a:bodyPr>
          <a:lstStyle/>
          <a:p>
            <a:pPr algn="just">
              <a:lnSpc>
                <a:spcPts val="1600"/>
              </a:lnSpc>
              <a:buSzPct val="100000"/>
            </a:pPr>
            <a:r>
              <a:rPr lang="ja-JP" altLang="en-US" sz="900" spc="130" dirty="0" smtClean="0">
                <a:solidFill>
                  <a:srgbClr val="4C3A2F"/>
                </a:solidFill>
                <a:latin typeface="+mn-ea"/>
                <a:cs typeface="メイリオ"/>
              </a:rPr>
              <a:t>お仕事帰りに通える初心者にも安心なクラス。</a:t>
            </a:r>
            <a:endParaRPr lang="en-US" altLang="ja-JP" sz="900" spc="130" dirty="0" smtClean="0">
              <a:solidFill>
                <a:srgbClr val="4C3A2F"/>
              </a:solidFill>
              <a:latin typeface="+mn-ea"/>
              <a:cs typeface="メイリオ"/>
            </a:endParaRPr>
          </a:p>
          <a:p>
            <a:pPr algn="just">
              <a:lnSpc>
                <a:spcPts val="1600"/>
              </a:lnSpc>
              <a:buSzPct val="100000"/>
            </a:pPr>
            <a:r>
              <a:rPr lang="ja-JP" altLang="en-US" sz="900" spc="130" dirty="0" smtClean="0">
                <a:solidFill>
                  <a:srgbClr val="4C3A2F"/>
                </a:solidFill>
                <a:latin typeface="+mn-ea"/>
                <a:cs typeface="メイリオ"/>
              </a:rPr>
              <a:t>負担の少ない基礎的な練習が中心です。</a:t>
            </a:r>
            <a:endParaRPr kumimoji="1" lang="en-US" altLang="ja-JP" sz="1200" spc="130" dirty="0" smtClean="0">
              <a:solidFill>
                <a:srgbClr val="4C3A2F"/>
              </a:solidFill>
              <a:latin typeface="+mn-ea"/>
              <a:cs typeface="メイリオ"/>
            </a:endParaRPr>
          </a:p>
        </p:txBody>
      </p:sp>
      <p:sp>
        <p:nvSpPr>
          <p:cNvPr id="68" name="テキスト ボックス 67"/>
          <p:cNvSpPr txBox="1"/>
          <p:nvPr/>
        </p:nvSpPr>
        <p:spPr>
          <a:xfrm>
            <a:off x="3109006" y="6420254"/>
            <a:ext cx="1563386" cy="809623"/>
          </a:xfrm>
          <a:prstGeom prst="rect">
            <a:avLst/>
          </a:prstGeom>
          <a:noFill/>
        </p:spPr>
        <p:txBody>
          <a:bodyPr wrap="square" lIns="0" tIns="0" rIns="0" bIns="0" rtlCol="0">
            <a:spAutoFit/>
          </a:bodyPr>
          <a:lstStyle/>
          <a:p>
            <a:pPr algn="just">
              <a:lnSpc>
                <a:spcPts val="1600"/>
              </a:lnSpc>
              <a:buSzPct val="100000"/>
            </a:pPr>
            <a:r>
              <a:rPr lang="ja-JP" altLang="en-US" sz="900" spc="130" dirty="0" smtClean="0">
                <a:solidFill>
                  <a:srgbClr val="4C3A2F"/>
                </a:solidFill>
                <a:latin typeface="+mn-ea"/>
                <a:cs typeface="メイリオ"/>
              </a:rPr>
              <a:t>本格的な技術も指導しているクラスです。</a:t>
            </a:r>
            <a:endParaRPr lang="en-US" altLang="ja-JP" sz="900" spc="130" dirty="0">
              <a:solidFill>
                <a:srgbClr val="4C3A2F"/>
              </a:solidFill>
              <a:latin typeface="+mn-ea"/>
              <a:cs typeface="メイリオ"/>
            </a:endParaRPr>
          </a:p>
          <a:p>
            <a:pPr algn="just">
              <a:lnSpc>
                <a:spcPts val="1600"/>
              </a:lnSpc>
              <a:buSzPct val="100000"/>
            </a:pPr>
            <a:r>
              <a:rPr lang="ja-JP" altLang="en-US" sz="900" spc="130" dirty="0" smtClean="0">
                <a:solidFill>
                  <a:srgbClr val="4C3A2F"/>
                </a:solidFill>
                <a:latin typeface="+mn-ea"/>
                <a:cs typeface="メイリオ"/>
              </a:rPr>
              <a:t>生徒さんのレベルに応じて</a:t>
            </a:r>
            <a:r>
              <a:rPr lang="en-US" altLang="ja-JP" sz="900" spc="130" dirty="0" smtClean="0">
                <a:solidFill>
                  <a:srgbClr val="4C3A2F"/>
                </a:solidFill>
                <a:latin typeface="+mn-ea"/>
                <a:cs typeface="メイリオ"/>
              </a:rPr>
              <a:t>2</a:t>
            </a:r>
            <a:r>
              <a:rPr lang="ja-JP" altLang="en-US" sz="900" spc="130" dirty="0" smtClean="0">
                <a:solidFill>
                  <a:srgbClr val="4C3A2F"/>
                </a:solidFill>
                <a:latin typeface="+mn-ea"/>
                <a:cs typeface="メイリオ"/>
              </a:rPr>
              <a:t>つのコースから選べます。</a:t>
            </a:r>
            <a:endParaRPr kumimoji="1" lang="ja-JP" altLang="en-US" sz="1200" spc="130" dirty="0">
              <a:solidFill>
                <a:srgbClr val="4C3A2F"/>
              </a:solidFill>
              <a:latin typeface="+mn-ea"/>
              <a:cs typeface="メイリオ"/>
            </a:endParaRPr>
          </a:p>
        </p:txBody>
      </p:sp>
      <p:sp>
        <p:nvSpPr>
          <p:cNvPr id="69" name="テキスト ボックス 68"/>
          <p:cNvSpPr txBox="1"/>
          <p:nvPr/>
        </p:nvSpPr>
        <p:spPr>
          <a:xfrm>
            <a:off x="826944" y="7416121"/>
            <a:ext cx="1563386" cy="201765"/>
          </a:xfrm>
          <a:prstGeom prst="rect">
            <a:avLst/>
          </a:prstGeom>
          <a:noFill/>
        </p:spPr>
        <p:txBody>
          <a:bodyPr wrap="square" lIns="0" tIns="0" rIns="0" bIns="0" rtlCol="0">
            <a:spAutoFit/>
          </a:bodyPr>
          <a:lstStyle/>
          <a:p>
            <a:pPr>
              <a:lnSpc>
                <a:spcPts val="1600"/>
              </a:lnSpc>
              <a:buSzPct val="100000"/>
            </a:pPr>
            <a:r>
              <a:rPr lang="ja-JP" altLang="en-US" sz="1200" spc="130" dirty="0" smtClean="0">
                <a:solidFill>
                  <a:srgbClr val="4C3A2F"/>
                </a:solidFill>
                <a:latin typeface="+mn-ea"/>
                <a:cs typeface="メイリオ"/>
              </a:rPr>
              <a:t>料金</a:t>
            </a:r>
            <a:r>
              <a:rPr lang="ja-JP" altLang="en-US" sz="1200" spc="130" dirty="0">
                <a:solidFill>
                  <a:srgbClr val="4C3A2F"/>
                </a:solidFill>
                <a:latin typeface="+mn-ea"/>
                <a:cs typeface="メイリオ"/>
              </a:rPr>
              <a:t>：</a:t>
            </a:r>
            <a:r>
              <a:rPr lang="en-US" altLang="ja-JP" sz="1200" spc="130" dirty="0">
                <a:solidFill>
                  <a:srgbClr val="4C3A2F"/>
                </a:solidFill>
                <a:latin typeface="+mn-ea"/>
                <a:cs typeface="メイリオ"/>
              </a:rPr>
              <a:t>¥4,000〜/</a:t>
            </a:r>
            <a:r>
              <a:rPr lang="ja-JP" altLang="en-US" sz="1200" spc="130" dirty="0" smtClean="0">
                <a:solidFill>
                  <a:srgbClr val="4C3A2F"/>
                </a:solidFill>
                <a:latin typeface="+mn-ea"/>
                <a:cs typeface="メイリオ"/>
              </a:rPr>
              <a:t>回</a:t>
            </a:r>
            <a:endParaRPr kumimoji="1" lang="en-US" altLang="ja-JP" sz="1200" spc="130" dirty="0" smtClean="0">
              <a:solidFill>
                <a:srgbClr val="4C3A2F"/>
              </a:solidFill>
              <a:latin typeface="+mn-ea"/>
              <a:cs typeface="メイリオ"/>
            </a:endParaRPr>
          </a:p>
        </p:txBody>
      </p:sp>
      <p:sp>
        <p:nvSpPr>
          <p:cNvPr id="70" name="テキスト ボックス 69"/>
          <p:cNvSpPr txBox="1"/>
          <p:nvPr/>
        </p:nvSpPr>
        <p:spPr>
          <a:xfrm>
            <a:off x="826944" y="7735895"/>
            <a:ext cx="1563386" cy="817318"/>
          </a:xfrm>
          <a:prstGeom prst="rect">
            <a:avLst/>
          </a:prstGeom>
          <a:noFill/>
        </p:spPr>
        <p:txBody>
          <a:bodyPr wrap="square" lIns="0" tIns="0" rIns="0" bIns="0" rtlCol="0">
            <a:spAutoFit/>
          </a:bodyPr>
          <a:lstStyle/>
          <a:p>
            <a:pPr>
              <a:lnSpc>
                <a:spcPts val="1600"/>
              </a:lnSpc>
              <a:buSzPct val="100000"/>
            </a:pPr>
            <a:r>
              <a:rPr lang="en-US" altLang="ja-JP" sz="1200" spc="130" dirty="0" smtClean="0">
                <a:solidFill>
                  <a:srgbClr val="4C3A2F"/>
                </a:solidFill>
                <a:latin typeface="+mn-ea"/>
                <a:cs typeface="メイリオ"/>
              </a:rPr>
              <a:t>【</a:t>
            </a:r>
            <a:r>
              <a:rPr lang="ja-JP" altLang="en-US" sz="1200" spc="130" dirty="0">
                <a:solidFill>
                  <a:srgbClr val="4C3A2F"/>
                </a:solidFill>
                <a:latin typeface="+mn-ea"/>
                <a:cs typeface="メイリオ"/>
              </a:rPr>
              <a:t>月・水・金</a:t>
            </a:r>
            <a:r>
              <a:rPr lang="en-US" altLang="ja-JP" sz="1200" spc="130" dirty="0">
                <a:solidFill>
                  <a:srgbClr val="4C3A2F"/>
                </a:solidFill>
                <a:latin typeface="+mn-ea"/>
                <a:cs typeface="メイリオ"/>
              </a:rPr>
              <a:t>】</a:t>
            </a:r>
          </a:p>
          <a:p>
            <a:pPr>
              <a:lnSpc>
                <a:spcPts val="1600"/>
              </a:lnSpc>
              <a:buSzPct val="100000"/>
            </a:pPr>
            <a:r>
              <a:rPr lang="en-US" altLang="ja-JP" sz="1200" spc="130" dirty="0">
                <a:solidFill>
                  <a:srgbClr val="4C3A2F"/>
                </a:solidFill>
                <a:latin typeface="+mn-ea"/>
                <a:cs typeface="メイリオ"/>
              </a:rPr>
              <a:t>19</a:t>
            </a:r>
            <a:r>
              <a:rPr lang="ja-JP" altLang="en-US" sz="1200" spc="130" dirty="0">
                <a:solidFill>
                  <a:srgbClr val="4C3A2F"/>
                </a:solidFill>
                <a:latin typeface="+mn-ea"/>
                <a:cs typeface="メイリオ"/>
              </a:rPr>
              <a:t>：</a:t>
            </a:r>
            <a:r>
              <a:rPr lang="en-US" altLang="ja-JP" sz="1200" spc="130" dirty="0">
                <a:solidFill>
                  <a:srgbClr val="4C3A2F"/>
                </a:solidFill>
                <a:latin typeface="+mn-ea"/>
                <a:cs typeface="メイリオ"/>
              </a:rPr>
              <a:t>30</a:t>
            </a:r>
            <a:r>
              <a:rPr lang="en-US" altLang="ja-JP" sz="1200" spc="130" dirty="0" smtClean="0">
                <a:solidFill>
                  <a:srgbClr val="4C3A2F"/>
                </a:solidFill>
                <a:latin typeface="+mn-ea"/>
                <a:cs typeface="メイリオ"/>
              </a:rPr>
              <a:t>〜21</a:t>
            </a:r>
            <a:r>
              <a:rPr lang="ja-JP" altLang="en-US" sz="1200" spc="130" dirty="0" smtClean="0">
                <a:solidFill>
                  <a:srgbClr val="4C3A2F"/>
                </a:solidFill>
                <a:latin typeface="+mn-ea"/>
                <a:cs typeface="メイリオ"/>
              </a:rPr>
              <a:t>：</a:t>
            </a:r>
            <a:r>
              <a:rPr lang="en-US" altLang="ja-JP" sz="1200" spc="130" dirty="0" smtClean="0">
                <a:solidFill>
                  <a:srgbClr val="4C3A2F"/>
                </a:solidFill>
                <a:latin typeface="+mn-ea"/>
                <a:cs typeface="メイリオ"/>
              </a:rPr>
              <a:t>00</a:t>
            </a:r>
            <a:endParaRPr lang="en-US" altLang="ja-JP" sz="1200" spc="130" dirty="0">
              <a:solidFill>
                <a:srgbClr val="4C3A2F"/>
              </a:solidFill>
              <a:latin typeface="+mn-ea"/>
              <a:cs typeface="メイリオ"/>
            </a:endParaRPr>
          </a:p>
          <a:p>
            <a:pPr>
              <a:lnSpc>
                <a:spcPts val="1600"/>
              </a:lnSpc>
              <a:buSzPct val="100000"/>
            </a:pPr>
            <a:r>
              <a:rPr lang="en-US" altLang="ja-JP" sz="1200" spc="130" dirty="0">
                <a:solidFill>
                  <a:srgbClr val="4C3A2F"/>
                </a:solidFill>
                <a:latin typeface="+mn-ea"/>
                <a:cs typeface="メイリオ"/>
              </a:rPr>
              <a:t>【</a:t>
            </a:r>
            <a:r>
              <a:rPr lang="ja-JP" altLang="en-US" sz="1200" spc="130" dirty="0">
                <a:solidFill>
                  <a:srgbClr val="4C3A2F"/>
                </a:solidFill>
                <a:latin typeface="+mn-ea"/>
                <a:cs typeface="メイリオ"/>
              </a:rPr>
              <a:t>火・木</a:t>
            </a:r>
            <a:r>
              <a:rPr lang="en-US" altLang="ja-JP" sz="1200" spc="130" dirty="0">
                <a:solidFill>
                  <a:srgbClr val="4C3A2F"/>
                </a:solidFill>
                <a:latin typeface="+mn-ea"/>
                <a:cs typeface="メイリオ"/>
              </a:rPr>
              <a:t>】</a:t>
            </a:r>
          </a:p>
          <a:p>
            <a:pPr>
              <a:lnSpc>
                <a:spcPts val="1600"/>
              </a:lnSpc>
              <a:buSzPct val="100000"/>
            </a:pPr>
            <a:r>
              <a:rPr lang="en-US" altLang="ja-JP" sz="1200" spc="130" dirty="0">
                <a:solidFill>
                  <a:srgbClr val="4C3A2F"/>
                </a:solidFill>
                <a:latin typeface="+mn-ea"/>
                <a:cs typeface="メイリオ"/>
              </a:rPr>
              <a:t>19</a:t>
            </a:r>
            <a:r>
              <a:rPr lang="ja-JP" altLang="en-US" sz="1200" spc="130" dirty="0">
                <a:solidFill>
                  <a:srgbClr val="4C3A2F"/>
                </a:solidFill>
                <a:latin typeface="+mn-ea"/>
                <a:cs typeface="メイリオ"/>
              </a:rPr>
              <a:t>：</a:t>
            </a:r>
            <a:r>
              <a:rPr lang="en-US" altLang="ja-JP" sz="1200" spc="130" dirty="0">
                <a:solidFill>
                  <a:srgbClr val="4C3A2F"/>
                </a:solidFill>
                <a:latin typeface="+mn-ea"/>
                <a:cs typeface="メイリオ"/>
              </a:rPr>
              <a:t>00</a:t>
            </a:r>
            <a:r>
              <a:rPr lang="en-US" altLang="ja-JP" sz="1200" spc="130" dirty="0" smtClean="0">
                <a:solidFill>
                  <a:srgbClr val="4C3A2F"/>
                </a:solidFill>
                <a:latin typeface="+mn-ea"/>
                <a:cs typeface="メイリオ"/>
              </a:rPr>
              <a:t>〜20</a:t>
            </a:r>
            <a:r>
              <a:rPr lang="ja-JP" altLang="en-US" sz="1200" spc="130" dirty="0" smtClean="0">
                <a:solidFill>
                  <a:srgbClr val="4C3A2F"/>
                </a:solidFill>
                <a:latin typeface="+mn-ea"/>
                <a:cs typeface="メイリオ"/>
              </a:rPr>
              <a:t>：</a:t>
            </a:r>
            <a:r>
              <a:rPr lang="en-US" altLang="ja-JP" sz="1200" spc="130" dirty="0" smtClean="0">
                <a:solidFill>
                  <a:srgbClr val="4C3A2F"/>
                </a:solidFill>
                <a:latin typeface="+mn-ea"/>
                <a:cs typeface="メイリオ"/>
              </a:rPr>
              <a:t>30</a:t>
            </a:r>
            <a:endParaRPr lang="en-US" altLang="ja-JP" sz="1200" spc="130" dirty="0">
              <a:solidFill>
                <a:srgbClr val="4C3A2F"/>
              </a:solidFill>
              <a:latin typeface="+mn-ea"/>
              <a:cs typeface="メイリオ"/>
            </a:endParaRPr>
          </a:p>
        </p:txBody>
      </p:sp>
      <p:sp>
        <p:nvSpPr>
          <p:cNvPr id="71" name="テキスト ボックス 70"/>
          <p:cNvSpPr txBox="1"/>
          <p:nvPr/>
        </p:nvSpPr>
        <p:spPr>
          <a:xfrm>
            <a:off x="3102054" y="7416121"/>
            <a:ext cx="1563386" cy="201765"/>
          </a:xfrm>
          <a:prstGeom prst="rect">
            <a:avLst/>
          </a:prstGeom>
          <a:noFill/>
        </p:spPr>
        <p:txBody>
          <a:bodyPr wrap="square" lIns="0" tIns="0" rIns="0" bIns="0" rtlCol="0">
            <a:spAutoFit/>
          </a:bodyPr>
          <a:lstStyle/>
          <a:p>
            <a:pPr>
              <a:lnSpc>
                <a:spcPts val="1600"/>
              </a:lnSpc>
              <a:buSzPct val="100000"/>
            </a:pPr>
            <a:r>
              <a:rPr lang="ja-JP" altLang="en-US" sz="1200" spc="130" dirty="0" smtClean="0">
                <a:solidFill>
                  <a:srgbClr val="4C3A2F"/>
                </a:solidFill>
                <a:latin typeface="+mn-ea"/>
                <a:cs typeface="メイリオ"/>
              </a:rPr>
              <a:t>料金</a:t>
            </a:r>
            <a:r>
              <a:rPr lang="ja-JP" altLang="en-US" sz="1200" spc="130" dirty="0">
                <a:solidFill>
                  <a:srgbClr val="4C3A2F"/>
                </a:solidFill>
                <a:latin typeface="+mn-ea"/>
                <a:cs typeface="メイリオ"/>
              </a:rPr>
              <a:t>：</a:t>
            </a:r>
            <a:r>
              <a:rPr lang="en-US" altLang="ja-JP" sz="1200" spc="130" dirty="0" smtClean="0">
                <a:solidFill>
                  <a:srgbClr val="4C3A2F"/>
                </a:solidFill>
                <a:latin typeface="+mn-ea"/>
                <a:cs typeface="メイリオ"/>
              </a:rPr>
              <a:t>¥3,500〜</a:t>
            </a:r>
            <a:r>
              <a:rPr lang="en-US" altLang="ja-JP" sz="1200" spc="130" dirty="0">
                <a:solidFill>
                  <a:srgbClr val="4C3A2F"/>
                </a:solidFill>
                <a:latin typeface="+mn-ea"/>
                <a:cs typeface="メイリオ"/>
              </a:rPr>
              <a:t>/</a:t>
            </a:r>
            <a:r>
              <a:rPr lang="ja-JP" altLang="en-US" sz="1200" spc="130" dirty="0" smtClean="0">
                <a:solidFill>
                  <a:srgbClr val="4C3A2F"/>
                </a:solidFill>
                <a:latin typeface="+mn-ea"/>
                <a:cs typeface="メイリオ"/>
              </a:rPr>
              <a:t>回</a:t>
            </a:r>
            <a:endParaRPr kumimoji="1" lang="en-US" altLang="ja-JP" sz="1200" spc="130" dirty="0" smtClean="0">
              <a:solidFill>
                <a:srgbClr val="4C3A2F"/>
              </a:solidFill>
              <a:latin typeface="+mn-ea"/>
              <a:cs typeface="メイリオ"/>
            </a:endParaRPr>
          </a:p>
        </p:txBody>
      </p:sp>
      <p:sp>
        <p:nvSpPr>
          <p:cNvPr id="72" name="テキスト ボックス 71"/>
          <p:cNvSpPr txBox="1"/>
          <p:nvPr/>
        </p:nvSpPr>
        <p:spPr>
          <a:xfrm>
            <a:off x="3102054" y="7735895"/>
            <a:ext cx="1563386" cy="814753"/>
          </a:xfrm>
          <a:prstGeom prst="rect">
            <a:avLst/>
          </a:prstGeom>
          <a:noFill/>
        </p:spPr>
        <p:txBody>
          <a:bodyPr wrap="square" lIns="0" tIns="0" rIns="0" bIns="0" rtlCol="0">
            <a:spAutoFit/>
          </a:bodyPr>
          <a:lstStyle/>
          <a:p>
            <a:pPr>
              <a:lnSpc>
                <a:spcPts val="1600"/>
              </a:lnSpc>
              <a:buSzPct val="100000"/>
            </a:pPr>
            <a:r>
              <a:rPr lang="en-US" altLang="ja-JP" sz="1200" spc="130" dirty="0" smtClean="0">
                <a:solidFill>
                  <a:srgbClr val="4C3A2F"/>
                </a:solidFill>
                <a:latin typeface="+mn-ea"/>
                <a:cs typeface="メイリオ"/>
              </a:rPr>
              <a:t>【</a:t>
            </a:r>
            <a:r>
              <a:rPr lang="ja-JP" altLang="en-US" sz="1200" spc="130" dirty="0">
                <a:solidFill>
                  <a:srgbClr val="4C3A2F"/>
                </a:solidFill>
                <a:latin typeface="+mn-ea"/>
                <a:cs typeface="メイリオ"/>
              </a:rPr>
              <a:t>基礎コース</a:t>
            </a:r>
            <a:r>
              <a:rPr lang="en-US" altLang="ja-JP" sz="1200" spc="130" dirty="0">
                <a:solidFill>
                  <a:srgbClr val="4C3A2F"/>
                </a:solidFill>
                <a:latin typeface="+mn-ea"/>
                <a:cs typeface="メイリオ"/>
              </a:rPr>
              <a:t>】</a:t>
            </a:r>
          </a:p>
          <a:p>
            <a:pPr>
              <a:lnSpc>
                <a:spcPts val="1600"/>
              </a:lnSpc>
              <a:buSzPct val="100000"/>
            </a:pPr>
            <a:r>
              <a:rPr lang="en-US" altLang="ja-JP" sz="1100" spc="130" dirty="0" smtClean="0">
                <a:solidFill>
                  <a:srgbClr val="4C3A2F"/>
                </a:solidFill>
                <a:latin typeface="+mn-ea"/>
                <a:cs typeface="メイリオ"/>
              </a:rPr>
              <a:t>14</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00〜/18</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00〜</a:t>
            </a:r>
            <a:r>
              <a:rPr lang="ja-JP" altLang="en-US" sz="1100" spc="130" dirty="0" smtClean="0">
                <a:solidFill>
                  <a:srgbClr val="4C3A2F"/>
                </a:solidFill>
                <a:latin typeface="+mn-ea"/>
                <a:cs typeface="メイリオ"/>
              </a:rPr>
              <a:t>　</a:t>
            </a:r>
            <a:r>
              <a:rPr lang="en-US" altLang="ja-JP" sz="900" spc="130" dirty="0" smtClean="0">
                <a:solidFill>
                  <a:srgbClr val="4C3A2F"/>
                </a:solidFill>
                <a:latin typeface="+mn-ea"/>
                <a:cs typeface="メイリオ"/>
              </a:rPr>
              <a:t>(</a:t>
            </a:r>
            <a:r>
              <a:rPr lang="ja-JP" altLang="en-US" sz="900" spc="130" dirty="0" smtClean="0">
                <a:solidFill>
                  <a:srgbClr val="4C3A2F"/>
                </a:solidFill>
                <a:latin typeface="+mn-ea"/>
                <a:cs typeface="メイリオ"/>
              </a:rPr>
              <a:t>各</a:t>
            </a:r>
            <a:r>
              <a:rPr lang="en-US" altLang="ja-JP" sz="900" spc="130" dirty="0" smtClean="0">
                <a:solidFill>
                  <a:srgbClr val="4C3A2F"/>
                </a:solidFill>
                <a:latin typeface="+mn-ea"/>
                <a:cs typeface="メイリオ"/>
              </a:rPr>
              <a:t>90</a:t>
            </a:r>
            <a:r>
              <a:rPr lang="ja-JP" altLang="en-US" sz="900" spc="130" dirty="0">
                <a:solidFill>
                  <a:srgbClr val="4C3A2F"/>
                </a:solidFill>
                <a:latin typeface="+mn-ea"/>
                <a:cs typeface="メイリオ"/>
              </a:rPr>
              <a:t>分</a:t>
            </a:r>
            <a:r>
              <a:rPr lang="en-US" altLang="ja-JP" sz="900" spc="130" dirty="0">
                <a:solidFill>
                  <a:srgbClr val="4C3A2F"/>
                </a:solidFill>
                <a:latin typeface="+mn-ea"/>
                <a:cs typeface="メイリオ"/>
              </a:rPr>
              <a:t>)</a:t>
            </a:r>
          </a:p>
          <a:p>
            <a:pPr>
              <a:lnSpc>
                <a:spcPts val="1600"/>
              </a:lnSpc>
              <a:buSzPct val="100000"/>
            </a:pPr>
            <a:r>
              <a:rPr lang="en-US" altLang="ja-JP" sz="1200" spc="130" dirty="0">
                <a:solidFill>
                  <a:srgbClr val="4C3A2F"/>
                </a:solidFill>
                <a:latin typeface="+mn-ea"/>
                <a:cs typeface="メイリオ"/>
              </a:rPr>
              <a:t>【</a:t>
            </a:r>
            <a:r>
              <a:rPr lang="ja-JP" altLang="en-US" sz="1200" spc="130" dirty="0">
                <a:solidFill>
                  <a:srgbClr val="4C3A2F"/>
                </a:solidFill>
                <a:latin typeface="+mn-ea"/>
                <a:cs typeface="メイリオ"/>
              </a:rPr>
              <a:t>中級コース</a:t>
            </a:r>
            <a:r>
              <a:rPr lang="en-US" altLang="ja-JP" sz="1200" spc="130" dirty="0">
                <a:solidFill>
                  <a:srgbClr val="4C3A2F"/>
                </a:solidFill>
                <a:latin typeface="+mn-ea"/>
                <a:cs typeface="メイリオ"/>
              </a:rPr>
              <a:t>】</a:t>
            </a:r>
          </a:p>
          <a:p>
            <a:pPr>
              <a:lnSpc>
                <a:spcPts val="1600"/>
              </a:lnSpc>
              <a:buSzPct val="100000"/>
            </a:pPr>
            <a:r>
              <a:rPr lang="en-US" altLang="ja-JP" sz="1100" spc="130" dirty="0" smtClean="0">
                <a:solidFill>
                  <a:srgbClr val="4C3A2F"/>
                </a:solidFill>
                <a:latin typeface="+mn-ea"/>
                <a:cs typeface="メイリオ"/>
              </a:rPr>
              <a:t>10</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30</a:t>
            </a:r>
            <a:r>
              <a:rPr lang="en-US" altLang="ja-JP" sz="1100" spc="130" dirty="0">
                <a:solidFill>
                  <a:srgbClr val="4C3A2F"/>
                </a:solidFill>
                <a:latin typeface="+mn-ea"/>
                <a:cs typeface="メイリオ"/>
              </a:rPr>
              <a:t>〜/</a:t>
            </a:r>
            <a:r>
              <a:rPr lang="en-US" altLang="ja-JP" sz="1100" spc="130" dirty="0" smtClean="0">
                <a:solidFill>
                  <a:srgbClr val="4C3A2F"/>
                </a:solidFill>
                <a:latin typeface="+mn-ea"/>
                <a:cs typeface="メイリオ"/>
              </a:rPr>
              <a:t>16</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00〜</a:t>
            </a:r>
            <a:r>
              <a:rPr lang="ja-JP" altLang="en-US" sz="1100" spc="130" dirty="0" smtClean="0">
                <a:solidFill>
                  <a:srgbClr val="4C3A2F"/>
                </a:solidFill>
                <a:latin typeface="+mn-ea"/>
                <a:cs typeface="メイリオ"/>
              </a:rPr>
              <a:t>　</a:t>
            </a:r>
            <a:r>
              <a:rPr lang="en-US" altLang="ja-JP" sz="800" spc="130" dirty="0" smtClean="0">
                <a:solidFill>
                  <a:srgbClr val="4C3A2F"/>
                </a:solidFill>
                <a:latin typeface="+mn-ea"/>
                <a:cs typeface="メイリオ"/>
              </a:rPr>
              <a:t>(</a:t>
            </a:r>
            <a:r>
              <a:rPr lang="ja-JP" altLang="en-US" sz="800" spc="130" dirty="0">
                <a:solidFill>
                  <a:srgbClr val="4C3A2F"/>
                </a:solidFill>
                <a:latin typeface="+mn-ea"/>
                <a:cs typeface="メイリオ"/>
              </a:rPr>
              <a:t>各</a:t>
            </a:r>
            <a:r>
              <a:rPr lang="en-US" altLang="ja-JP" sz="800" spc="130" dirty="0">
                <a:solidFill>
                  <a:srgbClr val="4C3A2F"/>
                </a:solidFill>
                <a:latin typeface="+mn-ea"/>
                <a:cs typeface="メイリオ"/>
              </a:rPr>
              <a:t>90</a:t>
            </a:r>
            <a:r>
              <a:rPr lang="ja-JP" altLang="en-US" sz="800" spc="130" dirty="0">
                <a:solidFill>
                  <a:srgbClr val="4C3A2F"/>
                </a:solidFill>
                <a:latin typeface="+mn-ea"/>
                <a:cs typeface="メイリオ"/>
              </a:rPr>
              <a:t>分</a:t>
            </a:r>
            <a:r>
              <a:rPr lang="en-US" altLang="ja-JP" sz="800" spc="130" dirty="0">
                <a:solidFill>
                  <a:srgbClr val="4C3A2F"/>
                </a:solidFill>
                <a:latin typeface="+mn-ea"/>
                <a:cs typeface="メイリオ"/>
              </a:rPr>
              <a:t>)</a:t>
            </a:r>
          </a:p>
        </p:txBody>
      </p:sp>
      <p:sp>
        <p:nvSpPr>
          <p:cNvPr id="73" name="テキスト ボックス 72"/>
          <p:cNvSpPr txBox="1"/>
          <p:nvPr/>
        </p:nvSpPr>
        <p:spPr>
          <a:xfrm>
            <a:off x="5347568" y="6420254"/>
            <a:ext cx="1563386" cy="809623"/>
          </a:xfrm>
          <a:prstGeom prst="rect">
            <a:avLst/>
          </a:prstGeom>
          <a:noFill/>
        </p:spPr>
        <p:txBody>
          <a:bodyPr wrap="square" lIns="0" tIns="0" rIns="0" bIns="0" rtlCol="0">
            <a:spAutoFit/>
          </a:bodyPr>
          <a:lstStyle/>
          <a:p>
            <a:pPr algn="just">
              <a:lnSpc>
                <a:spcPts val="1600"/>
              </a:lnSpc>
              <a:buSzPct val="100000"/>
            </a:pPr>
            <a:r>
              <a:rPr lang="ja-JP" altLang="en-US" sz="900" spc="130" dirty="0" smtClean="0">
                <a:solidFill>
                  <a:srgbClr val="4C3A2F"/>
                </a:solidFill>
                <a:latin typeface="+mn-ea"/>
                <a:cs typeface="メイリオ"/>
              </a:rPr>
              <a:t>美しい姿勢や健やかなカラダを維持したい方に、ベテランの講師陣が初心者の方でもわかりやすく丁寧に指導しています。</a:t>
            </a:r>
            <a:endParaRPr kumimoji="1" lang="ja-JP" altLang="en-US" sz="900" spc="130" dirty="0">
              <a:solidFill>
                <a:srgbClr val="4C3A2F"/>
              </a:solidFill>
              <a:latin typeface="+mn-ea"/>
              <a:cs typeface="メイリオ"/>
            </a:endParaRPr>
          </a:p>
        </p:txBody>
      </p:sp>
      <p:sp>
        <p:nvSpPr>
          <p:cNvPr id="74" name="テキスト ボックス 73"/>
          <p:cNvSpPr txBox="1"/>
          <p:nvPr/>
        </p:nvSpPr>
        <p:spPr>
          <a:xfrm>
            <a:off x="5347568" y="7303375"/>
            <a:ext cx="1563386" cy="574516"/>
          </a:xfrm>
          <a:prstGeom prst="rect">
            <a:avLst/>
          </a:prstGeom>
          <a:noFill/>
        </p:spPr>
        <p:txBody>
          <a:bodyPr wrap="square" lIns="0" tIns="0" rIns="0" bIns="0" rtlCol="0">
            <a:spAutoFit/>
          </a:bodyPr>
          <a:lstStyle/>
          <a:p>
            <a:pPr algn="just">
              <a:lnSpc>
                <a:spcPts val="1600"/>
              </a:lnSpc>
              <a:buSzPct val="100000"/>
            </a:pPr>
            <a:r>
              <a:rPr kumimoji="1" lang="ja-JP" altLang="en-US" sz="1200" spc="130" dirty="0" smtClean="0">
                <a:solidFill>
                  <a:srgbClr val="4C3A2F"/>
                </a:solidFill>
                <a:latin typeface="+mn-ea"/>
                <a:cs typeface="メイリオ"/>
              </a:rPr>
              <a:t>入会金：</a:t>
            </a:r>
            <a:r>
              <a:rPr kumimoji="1" lang="en-US" altLang="ja-JP" sz="1200" spc="130" dirty="0" smtClean="0">
                <a:solidFill>
                  <a:srgbClr val="4C3A2F"/>
                </a:solidFill>
                <a:latin typeface="+mn-ea"/>
                <a:cs typeface="メイリオ"/>
              </a:rPr>
              <a:t>¥5,000</a:t>
            </a:r>
          </a:p>
          <a:p>
            <a:pPr lvl="0" algn="just">
              <a:buSzPct val="100000"/>
            </a:pPr>
            <a:r>
              <a:rPr lang="ja-JP" altLang="en-US" sz="800" spc="130" dirty="0">
                <a:solidFill>
                  <a:srgbClr val="4C3A2F"/>
                </a:solidFill>
                <a:latin typeface="ＭＳ Ｐゴシック"/>
                <a:cs typeface="メイリオ"/>
              </a:rPr>
              <a:t>＊週複数回のレッスンをご希望の方に割引制度がございます。</a:t>
            </a:r>
            <a:endParaRPr lang="en-US" altLang="ja-JP" sz="800" spc="130" dirty="0">
              <a:solidFill>
                <a:srgbClr val="4C3A2F"/>
              </a:solidFill>
              <a:latin typeface="ＭＳ Ｐゴシック"/>
              <a:cs typeface="メイリオ"/>
            </a:endParaRPr>
          </a:p>
          <a:p>
            <a:pPr lvl="0" algn="just">
              <a:buSzPct val="100000"/>
            </a:pPr>
            <a:r>
              <a:rPr lang="ja-JP" altLang="en-US" sz="800" spc="130" dirty="0">
                <a:solidFill>
                  <a:srgbClr val="4C3A2F"/>
                </a:solidFill>
                <a:latin typeface="ＭＳ Ｐゴシック"/>
                <a:cs typeface="メイリオ"/>
              </a:rPr>
              <a:t>お気軽にお問合せください</a:t>
            </a:r>
            <a:r>
              <a:rPr lang="ja-JP" altLang="en-US" sz="800" spc="130" dirty="0" smtClean="0">
                <a:solidFill>
                  <a:srgbClr val="4C3A2F"/>
                </a:solidFill>
                <a:latin typeface="ＭＳ Ｐゴシック"/>
                <a:cs typeface="メイリオ"/>
              </a:rPr>
              <a:t>。</a:t>
            </a:r>
            <a:endParaRPr kumimoji="1" lang="en-US" altLang="ja-JP" sz="900" spc="130" dirty="0" smtClean="0">
              <a:solidFill>
                <a:srgbClr val="4C3A2F"/>
              </a:solidFill>
              <a:latin typeface="+mn-ea"/>
              <a:cs typeface="メイリオ"/>
            </a:endParaRPr>
          </a:p>
        </p:txBody>
      </p:sp>
      <p:sp>
        <p:nvSpPr>
          <p:cNvPr id="75" name="テキスト ボックス 74"/>
          <p:cNvSpPr txBox="1"/>
          <p:nvPr/>
        </p:nvSpPr>
        <p:spPr>
          <a:xfrm>
            <a:off x="6079599" y="8120820"/>
            <a:ext cx="826115" cy="590675"/>
          </a:xfrm>
          <a:prstGeom prst="rect">
            <a:avLst/>
          </a:prstGeom>
          <a:noFill/>
        </p:spPr>
        <p:txBody>
          <a:bodyPr wrap="square" lIns="0" tIns="0" rIns="0" bIns="0" rtlCol="0">
            <a:spAutoFit/>
          </a:bodyPr>
          <a:lstStyle/>
          <a:p>
            <a:pPr algn="just">
              <a:lnSpc>
                <a:spcPct val="110000"/>
              </a:lnSpc>
              <a:buSzPct val="100000"/>
            </a:pPr>
            <a:r>
              <a:rPr kumimoji="1" lang="ja-JP" altLang="en-US" sz="700" spc="130" dirty="0" smtClean="0">
                <a:solidFill>
                  <a:srgbClr val="4C3A2F"/>
                </a:solidFill>
                <a:latin typeface="+mn-ea"/>
                <a:cs typeface="メイリオ"/>
              </a:rPr>
              <a:t>代表</a:t>
            </a:r>
            <a:endParaRPr kumimoji="1" lang="en-US" altLang="ja-JP" sz="700" spc="130" dirty="0" smtClean="0">
              <a:solidFill>
                <a:srgbClr val="4C3A2F"/>
              </a:solidFill>
              <a:latin typeface="+mn-ea"/>
              <a:cs typeface="メイリオ"/>
            </a:endParaRPr>
          </a:p>
          <a:p>
            <a:pPr algn="just">
              <a:lnSpc>
                <a:spcPct val="110000"/>
              </a:lnSpc>
              <a:buSzPct val="100000"/>
            </a:pPr>
            <a:r>
              <a:rPr lang="ja-JP" altLang="en-US" sz="700" spc="130" dirty="0" smtClean="0">
                <a:solidFill>
                  <a:srgbClr val="4C3A2F"/>
                </a:solidFill>
                <a:latin typeface="+mn-ea"/>
                <a:cs typeface="メイリオ"/>
              </a:rPr>
              <a:t>明日来子</a:t>
            </a:r>
            <a:endParaRPr lang="en-US" altLang="ja-JP" sz="700" spc="130" dirty="0" smtClean="0">
              <a:solidFill>
                <a:srgbClr val="4C3A2F"/>
              </a:solidFill>
              <a:latin typeface="+mn-ea"/>
              <a:cs typeface="メイリオ"/>
            </a:endParaRPr>
          </a:p>
          <a:p>
            <a:pPr algn="just">
              <a:lnSpc>
                <a:spcPct val="110000"/>
              </a:lnSpc>
              <a:buSzPct val="100000"/>
            </a:pPr>
            <a:r>
              <a:rPr lang="en-US" altLang="ja-JP" sz="700" spc="130" dirty="0" smtClean="0">
                <a:solidFill>
                  <a:srgbClr val="4C3A2F"/>
                </a:solidFill>
                <a:latin typeface="+mn-ea"/>
                <a:cs typeface="メイリオ"/>
              </a:rPr>
              <a:t>2003</a:t>
            </a:r>
            <a:r>
              <a:rPr lang="ja-JP" altLang="en-US" sz="700" spc="130" dirty="0" smtClean="0">
                <a:solidFill>
                  <a:srgbClr val="4C3A2F"/>
                </a:solidFill>
                <a:latin typeface="+mn-ea"/>
                <a:cs typeface="メイリオ"/>
              </a:rPr>
              <a:t>年、</a:t>
            </a:r>
            <a:r>
              <a:rPr kumimoji="1" lang="en-US" altLang="ja-JP" sz="700" spc="130" dirty="0" smtClean="0">
                <a:solidFill>
                  <a:srgbClr val="4C3A2F"/>
                </a:solidFill>
                <a:latin typeface="+mn-ea"/>
                <a:cs typeface="メイリオ"/>
              </a:rPr>
              <a:t>○○</a:t>
            </a:r>
            <a:r>
              <a:rPr kumimoji="1" lang="ja-JP" altLang="en-US" sz="700" spc="130" dirty="0" smtClean="0">
                <a:solidFill>
                  <a:srgbClr val="4C3A2F"/>
                </a:solidFill>
                <a:latin typeface="+mn-ea"/>
                <a:cs typeface="メイリオ"/>
              </a:rPr>
              <a:t>バレエ団退団後アスクルバレエスクール開講</a:t>
            </a:r>
            <a:endParaRPr kumimoji="1" lang="ja-JP" altLang="en-US" sz="700" spc="130" dirty="0">
              <a:solidFill>
                <a:srgbClr val="4C3A2F"/>
              </a:solidFill>
              <a:latin typeface="+mn-ea"/>
              <a:cs typeface="メイリオ"/>
            </a:endParaRPr>
          </a:p>
        </p:txBody>
      </p:sp>
      <p:sp>
        <p:nvSpPr>
          <p:cNvPr id="28" name="角丸四角形 27"/>
          <p:cNvSpPr/>
          <p:nvPr/>
        </p:nvSpPr>
        <p:spPr>
          <a:xfrm>
            <a:off x="5355485" y="7988099"/>
            <a:ext cx="594507" cy="717825"/>
          </a:xfrm>
          <a:prstGeom prst="roundRect">
            <a:avLst>
              <a:gd name="adj" fmla="val 0"/>
            </a:avLst>
          </a:prstGeom>
          <a:solidFill>
            <a:srgbClr val="4C3A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smtClean="0"/>
              <a:t>写真を入れてください</a:t>
            </a:r>
            <a:endParaRPr kumimoji="1" lang="ja-JP" altLang="en-US" sz="700" dirty="0"/>
          </a:p>
        </p:txBody>
      </p:sp>
    </p:spTree>
    <p:extLst>
      <p:ext uri="{BB962C8B-B14F-4D97-AF65-F5344CB8AC3E}">
        <p14:creationId xmlns:p14="http://schemas.microsoft.com/office/powerpoint/2010/main" val="1654049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2203135522"/>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1253</TotalTime>
  <Words>893</Words>
  <Application>Microsoft Macintosh PowerPoint</Application>
  <PresentationFormat>ユーザー設定</PresentationFormat>
  <Paragraphs>82</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 檀野</cp:lastModifiedBy>
  <cp:revision>141</cp:revision>
  <cp:lastPrinted>2015-11-30T02:00:20Z</cp:lastPrinted>
  <dcterms:created xsi:type="dcterms:W3CDTF">2013-08-07T01:16:52Z</dcterms:created>
  <dcterms:modified xsi:type="dcterms:W3CDTF">2017-03-18T23:06:39Z</dcterms:modified>
</cp:coreProperties>
</file>