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2" r:id="rId3"/>
  </p:sldIdLst>
  <p:sldSz cx="7775575" cy="10907713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84F00"/>
    <a:srgbClr val="905616"/>
    <a:srgbClr val="E4064B"/>
    <a:srgbClr val="513D00"/>
    <a:srgbClr val="EFD9AE"/>
    <a:srgbClr val="F1E4B4"/>
    <a:srgbClr val="9D7B4C"/>
    <a:srgbClr val="E40600"/>
    <a:srgbClr val="562708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075" autoAdjust="0"/>
    <p:restoredTop sz="86418"/>
  </p:normalViewPr>
  <p:slideViewPr>
    <p:cSldViewPr snapToGrid="0">
      <p:cViewPr varScale="1">
        <p:scale>
          <a:sx n="54" d="100"/>
          <a:sy n="54" d="100"/>
        </p:scale>
        <p:origin x="2592" y="82"/>
      </p:cViewPr>
      <p:guideLst>
        <p:guide orient="horz" pos="3435"/>
        <p:guide pos="244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Relationship Id="rId9" Type="http://schemas.microsoft.com/office/2015/10/relationships/revisionInfo" Target="revisionInfo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6" y="0"/>
            <a:ext cx="2944283" cy="497976"/>
          </a:xfrm>
          <a:prstGeom prst="rect">
            <a:avLst/>
          </a:prstGeom>
        </p:spPr>
        <p:txBody>
          <a:bodyPr vert="horz" lIns="91431" tIns="45715" rIns="91431" bIns="45715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pPr/>
              <a:t>2018/1/31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203450" y="1239838"/>
            <a:ext cx="23876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31" tIns="45715" rIns="91431" bIns="45715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31" tIns="45715" rIns="91431" bIns="45715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6" y="9427077"/>
            <a:ext cx="2944283" cy="497975"/>
          </a:xfrm>
          <a:prstGeom prst="rect">
            <a:avLst/>
          </a:prstGeom>
        </p:spPr>
        <p:txBody>
          <a:bodyPr vert="horz" lIns="91431" tIns="45715" rIns="91431" bIns="45715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46498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81516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61585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70141140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07303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863483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69988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13261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180672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0909215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790018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90177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884F0B2-B493-4BF7-8ECE-6909FFB28D80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1/31/2018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E74A00B5-3BCE-4728-91D6-CDCA4B0AE92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556364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  <p:sldLayoutId id="2147483675" r:id="rId13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41013488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" name="図 29">
            <a:extLst>
              <a:ext uri="{FF2B5EF4-FFF2-40B4-BE49-F238E27FC236}">
                <a16:creationId xmlns:a16="http://schemas.microsoft.com/office/drawing/2014/main" id="{C75B00EE-7323-5348-9D36-67C873AEA272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-3602"/>
            <a:ext cx="7775575" cy="10911315"/>
          </a:xfrm>
          <a:prstGeom prst="rect">
            <a:avLst/>
          </a:prstGeom>
        </p:spPr>
      </p:pic>
      <p:sp>
        <p:nvSpPr>
          <p:cNvPr id="31" name="正方形/長方形 30">
            <a:extLst>
              <a:ext uri="{FF2B5EF4-FFF2-40B4-BE49-F238E27FC236}">
                <a16:creationId xmlns:a16="http://schemas.microsoft.com/office/drawing/2014/main" id="{5B8A84AD-3C46-E642-AA43-C38DF3B3A407}"/>
              </a:ext>
            </a:extLst>
          </p:cNvPr>
          <p:cNvSpPr/>
          <p:nvPr/>
        </p:nvSpPr>
        <p:spPr>
          <a:xfrm>
            <a:off x="0" y="-7087"/>
            <a:ext cx="7775573" cy="10914799"/>
          </a:xfrm>
          <a:prstGeom prst="rect">
            <a:avLst/>
          </a:prstGeom>
          <a:solidFill>
            <a:schemeClr val="tx1">
              <a:alpha val="2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正方形/長方形 72"/>
          <p:cNvSpPr/>
          <p:nvPr/>
        </p:nvSpPr>
        <p:spPr>
          <a:xfrm>
            <a:off x="4347410" y="-7087"/>
            <a:ext cx="3428163" cy="10914799"/>
          </a:xfrm>
          <a:prstGeom prst="rect">
            <a:avLst/>
          </a:prstGeom>
          <a:solidFill>
            <a:schemeClr val="tx1">
              <a:alpha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10819" y="488546"/>
            <a:ext cx="2706190" cy="107721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3200" i="1" dirty="0">
                <a:solidFill>
                  <a:schemeClr val="bg1"/>
                </a:solidFill>
                <a:effectLst>
                  <a:outerShdw blurRad="88900" dir="2700000" algn="tl" rotWithShape="0">
                    <a:prstClr val="black"/>
                  </a:outerShdw>
                </a:effectLst>
                <a:latin typeface="+mj-ea"/>
                <a:ea typeface="+mj-ea"/>
              </a:rPr>
              <a:t>ITALIAN</a:t>
            </a:r>
          </a:p>
          <a:p>
            <a:r>
              <a:rPr lang="en-US" altLang="ja-JP" sz="3200" i="1" dirty="0">
                <a:solidFill>
                  <a:schemeClr val="bg1"/>
                </a:solidFill>
                <a:effectLst>
                  <a:outerShdw blurRad="88900" dir="2700000" algn="tl" rotWithShape="0">
                    <a:prstClr val="black"/>
                  </a:outerShdw>
                </a:effectLst>
                <a:latin typeface="+mj-ea"/>
                <a:ea typeface="+mj-ea"/>
              </a:rPr>
              <a:t>RESTAURANT</a:t>
            </a:r>
            <a:endParaRPr kumimoji="1" lang="ja-JP" altLang="en-US" sz="3200" i="1" dirty="0">
              <a:solidFill>
                <a:schemeClr val="bg1"/>
              </a:solidFill>
              <a:effectLst>
                <a:outerShdw blurRad="88900" dir="2700000" algn="tl" rotWithShape="0">
                  <a:prstClr val="black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410819" y="1362059"/>
            <a:ext cx="3586238" cy="14465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8800" dirty="0">
                <a:solidFill>
                  <a:schemeClr val="bg1"/>
                </a:solidFill>
                <a:effectLst>
                  <a:outerShdw blurRad="88900" dir="2700000" algn="tl" rotWithShape="0">
                    <a:prstClr val="black"/>
                  </a:outerShdw>
                </a:effectLst>
                <a:latin typeface="+mj-ea"/>
                <a:ea typeface="+mj-ea"/>
              </a:rPr>
              <a:t>ASKUL</a:t>
            </a:r>
            <a:endParaRPr kumimoji="1" lang="ja-JP" altLang="en-US" sz="8800" dirty="0">
              <a:solidFill>
                <a:schemeClr val="bg1"/>
              </a:solidFill>
              <a:effectLst>
                <a:outerShdw blurRad="88900" dir="2700000" algn="tl" rotWithShape="0">
                  <a:prstClr val="black"/>
                </a:outerShdw>
              </a:effectLst>
              <a:latin typeface="+mj-ea"/>
              <a:ea typeface="+mj-ea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410819" y="3026092"/>
            <a:ext cx="3202354" cy="582806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2000" dirty="0"/>
              <a:t>スタッフ募集</a:t>
            </a:r>
            <a:r>
              <a:rPr lang="ja-JP" altLang="en-US" sz="2000" dirty="0"/>
              <a:t>のお知らせ</a:t>
            </a:r>
            <a:endParaRPr kumimoji="1" lang="ja-JP" altLang="en-US" sz="2000" dirty="0"/>
          </a:p>
        </p:txBody>
      </p:sp>
      <p:sp>
        <p:nvSpPr>
          <p:cNvPr id="24" name="テキスト ボックス 23"/>
          <p:cNvSpPr txBox="1"/>
          <p:nvPr/>
        </p:nvSpPr>
        <p:spPr>
          <a:xfrm>
            <a:off x="410819" y="4091572"/>
            <a:ext cx="3586238" cy="22506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6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ここにお仕事の内容を詳しく入力してください。ここにお仕事の内容を詳しく入力してください。ここにお仕事の内容を詳しく入力してください。ここにお仕事の内容を詳しく入力してください。ここにお仕事の内容を詳しく入力してください。</a:t>
            </a:r>
          </a:p>
        </p:txBody>
      </p:sp>
      <p:grpSp>
        <p:nvGrpSpPr>
          <p:cNvPr id="11" name="図形グループ 10"/>
          <p:cNvGrpSpPr/>
          <p:nvPr/>
        </p:nvGrpSpPr>
        <p:grpSpPr>
          <a:xfrm>
            <a:off x="4556653" y="1516229"/>
            <a:ext cx="2981739" cy="1117398"/>
            <a:chOff x="715617" y="6845901"/>
            <a:chExt cx="2981739" cy="1117398"/>
          </a:xfrm>
        </p:grpSpPr>
        <p:cxnSp>
          <p:nvCxnSpPr>
            <p:cNvPr id="9" name="直線コネクタ 8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9" name="テキスト ボックス 38"/>
            <p:cNvSpPr txBox="1"/>
            <p:nvPr/>
          </p:nvSpPr>
          <p:spPr>
            <a:xfrm>
              <a:off x="715617" y="7403530"/>
              <a:ext cx="2981739" cy="55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若干名</a:t>
              </a:r>
            </a:p>
          </p:txBody>
        </p:sp>
        <p:sp>
          <p:nvSpPr>
            <p:cNvPr id="40" name="テキスト ボックス 39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募集人数</a:t>
              </a:r>
            </a:p>
          </p:txBody>
        </p:sp>
      </p:grpSp>
      <p:grpSp>
        <p:nvGrpSpPr>
          <p:cNvPr id="43" name="図形グループ 42"/>
          <p:cNvGrpSpPr/>
          <p:nvPr/>
        </p:nvGrpSpPr>
        <p:grpSpPr>
          <a:xfrm>
            <a:off x="4556653" y="2974174"/>
            <a:ext cx="2981739" cy="1117398"/>
            <a:chOff x="715617" y="6845901"/>
            <a:chExt cx="2981739" cy="1117398"/>
          </a:xfrm>
        </p:grpSpPr>
        <p:cxnSp>
          <p:nvCxnSpPr>
            <p:cNvPr id="44" name="直線コネクタ 43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5" name="テキスト ボックス 44"/>
            <p:cNvSpPr txBox="1"/>
            <p:nvPr/>
          </p:nvSpPr>
          <p:spPr>
            <a:xfrm>
              <a:off x="715617" y="7403530"/>
              <a:ext cx="2981739" cy="55976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is-IS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平日 </a:t>
              </a:r>
              <a:r>
                <a:rPr lang="is-IS" altLang="ja-JP" sz="24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13:00 – 23:00</a:t>
              </a:r>
              <a:endParaRPr lang="ja-JP" altLang="en-US" sz="24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46" name="テキスト ボックス 45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時間帯</a:t>
              </a:r>
            </a:p>
          </p:txBody>
        </p:sp>
      </p:grpSp>
      <p:grpSp>
        <p:nvGrpSpPr>
          <p:cNvPr id="12" name="図形グループ 11"/>
          <p:cNvGrpSpPr/>
          <p:nvPr/>
        </p:nvGrpSpPr>
        <p:grpSpPr>
          <a:xfrm>
            <a:off x="4556653" y="4432119"/>
            <a:ext cx="2997782" cy="1462172"/>
            <a:chOff x="715617" y="9290940"/>
            <a:chExt cx="2997782" cy="1462172"/>
          </a:xfrm>
        </p:grpSpPr>
        <p:cxnSp>
          <p:nvCxnSpPr>
            <p:cNvPr id="48" name="直線コネクタ 47"/>
            <p:cNvCxnSpPr/>
            <p:nvPr/>
          </p:nvCxnSpPr>
          <p:spPr>
            <a:xfrm>
              <a:off x="715617" y="9780118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49" name="テキスト ボックス 48"/>
            <p:cNvSpPr txBox="1"/>
            <p:nvPr/>
          </p:nvSpPr>
          <p:spPr>
            <a:xfrm>
              <a:off x="715617" y="9848569"/>
              <a:ext cx="2997782" cy="90454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en-US" altLang="ja-JP" sz="20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1,000</a:t>
              </a:r>
              <a:r>
                <a:rPr lang="ja-JP" altLang="en-US" sz="20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</a:t>
              </a:r>
              <a:r>
                <a:rPr lang="en-US" altLang="ja-JP" sz="20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〜</a:t>
              </a: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（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22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時以降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1,250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円）</a:t>
              </a:r>
            </a:p>
          </p:txBody>
        </p:sp>
        <p:sp>
          <p:nvSpPr>
            <p:cNvPr id="50" name="テキスト ボックス 49"/>
            <p:cNvSpPr txBox="1"/>
            <p:nvPr/>
          </p:nvSpPr>
          <p:spPr>
            <a:xfrm>
              <a:off x="715617" y="9290940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時給</a:t>
              </a:r>
            </a:p>
          </p:txBody>
        </p:sp>
      </p:grpSp>
      <p:grpSp>
        <p:nvGrpSpPr>
          <p:cNvPr id="55" name="図形グループ 54"/>
          <p:cNvGrpSpPr/>
          <p:nvPr/>
        </p:nvGrpSpPr>
        <p:grpSpPr>
          <a:xfrm>
            <a:off x="4572696" y="6234838"/>
            <a:ext cx="2981739" cy="1831504"/>
            <a:chOff x="715617" y="6845901"/>
            <a:chExt cx="2981739" cy="1831504"/>
          </a:xfrm>
        </p:grpSpPr>
        <p:cxnSp>
          <p:nvCxnSpPr>
            <p:cNvPr id="56" name="直線コネクタ 55"/>
            <p:cNvCxnSpPr/>
            <p:nvPr/>
          </p:nvCxnSpPr>
          <p:spPr>
            <a:xfrm>
              <a:off x="715617" y="7335079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63" name="テキスト ボックス 62"/>
            <p:cNvSpPr txBox="1"/>
            <p:nvPr/>
          </p:nvSpPr>
          <p:spPr>
            <a:xfrm>
              <a:off x="715617" y="7403530"/>
              <a:ext cx="2981739" cy="127387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満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20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歳以上の男女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週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2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日以上入れる方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未経験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OK / </a:t>
              </a: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普通自動車免許歓迎</a:t>
              </a:r>
            </a:p>
          </p:txBody>
        </p:sp>
        <p:sp>
          <p:nvSpPr>
            <p:cNvPr id="64" name="テキスト ボックス 63"/>
            <p:cNvSpPr txBox="1"/>
            <p:nvPr/>
          </p:nvSpPr>
          <p:spPr>
            <a:xfrm>
              <a:off x="715617" y="6845901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募集条件</a:t>
              </a:r>
            </a:p>
          </p:txBody>
        </p:sp>
      </p:grpSp>
      <p:grpSp>
        <p:nvGrpSpPr>
          <p:cNvPr id="69" name="図形グループ 68"/>
          <p:cNvGrpSpPr/>
          <p:nvPr/>
        </p:nvGrpSpPr>
        <p:grpSpPr>
          <a:xfrm>
            <a:off x="4572696" y="8406890"/>
            <a:ext cx="2981739" cy="2311955"/>
            <a:chOff x="715617" y="9290940"/>
            <a:chExt cx="2981739" cy="2311955"/>
          </a:xfrm>
        </p:grpSpPr>
        <p:cxnSp>
          <p:nvCxnSpPr>
            <p:cNvPr id="70" name="直線コネクタ 69"/>
            <p:cNvCxnSpPr/>
            <p:nvPr/>
          </p:nvCxnSpPr>
          <p:spPr>
            <a:xfrm>
              <a:off x="715617" y="9780118"/>
              <a:ext cx="2981739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1" name="テキスト ボックス 70"/>
            <p:cNvSpPr txBox="1"/>
            <p:nvPr/>
          </p:nvSpPr>
          <p:spPr>
            <a:xfrm>
              <a:off x="715617" y="9848569"/>
              <a:ext cx="2965696" cy="17543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お電話、またはメールにて</a:t>
              </a:r>
              <a:endPara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お問い合わせください。 </a:t>
              </a:r>
              <a:endParaRPr lang="en-US" altLang="ja-JP" sz="18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電話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: 03-1234-1111</a:t>
              </a:r>
            </a:p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メール </a:t>
              </a:r>
              <a:r>
                <a:rPr lang="en-US" altLang="ja-JP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: </a:t>
              </a:r>
              <a:r>
                <a:rPr lang="en-US" altLang="ja-JP" sz="1800" b="1" dirty="0" err="1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xxxxxxxxx@mail</a:t>
              </a:r>
              <a:endParaRPr lang="ja-JP" altLang="en-US" sz="1400" b="1" dirty="0">
                <a:solidFill>
                  <a:schemeClr val="bg1"/>
                </a:solidFill>
                <a:effectLst>
                  <a:outerShdw blurRad="50800" dir="4980000" algn="tl" rotWithShape="0">
                    <a:prstClr val="black">
                      <a:alpha val="60000"/>
                    </a:prstClr>
                  </a:outerShdw>
                </a:effectLst>
                <a:latin typeface="MS PGothic" charset="-128"/>
                <a:ea typeface="MS PGothic" charset="-128"/>
                <a:cs typeface="MS PGothic" charset="-128"/>
              </a:endParaRPr>
            </a:p>
          </p:txBody>
        </p:sp>
        <p:sp>
          <p:nvSpPr>
            <p:cNvPr id="72" name="テキスト ボックス 71"/>
            <p:cNvSpPr txBox="1"/>
            <p:nvPr/>
          </p:nvSpPr>
          <p:spPr>
            <a:xfrm>
              <a:off x="715617" y="9290940"/>
              <a:ext cx="2981739" cy="44287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ja-JP" altLang="en-US" sz="1800" b="1" dirty="0">
                  <a:solidFill>
                    <a:schemeClr val="bg1"/>
                  </a:solidFill>
                  <a:effectLst>
                    <a:outerShdw blurRad="50800" dir="4980000" algn="tl" rotWithShape="0">
                      <a:prstClr val="black">
                        <a:alpha val="60000"/>
                      </a:prstClr>
                    </a:outerShdw>
                  </a:effectLst>
                  <a:latin typeface="MS PGothic" charset="-128"/>
                  <a:ea typeface="MS PGothic" charset="-128"/>
                  <a:cs typeface="MS PGothic" charset="-128"/>
                </a:rPr>
                <a:t>応募方法</a:t>
              </a:r>
            </a:p>
          </p:txBody>
        </p:sp>
      </p:grpSp>
      <p:sp>
        <p:nvSpPr>
          <p:cNvPr id="2" name="正方形/長方形 1"/>
          <p:cNvSpPr/>
          <p:nvPr/>
        </p:nvSpPr>
        <p:spPr>
          <a:xfrm>
            <a:off x="440748" y="9204613"/>
            <a:ext cx="1401938" cy="1401938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3" name="テキスト ボックス 2"/>
          <p:cNvSpPr txBox="1"/>
          <p:nvPr/>
        </p:nvSpPr>
        <p:spPr>
          <a:xfrm>
            <a:off x="426617" y="9476001"/>
            <a:ext cx="1430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1800" dirty="0">
                <a:solidFill>
                  <a:schemeClr val="bg1"/>
                </a:solidFill>
              </a:rPr>
              <a:t>ここに地図を</a:t>
            </a:r>
            <a:endParaRPr kumimoji="1" lang="en-US" altLang="ja-JP" sz="1800" dirty="0">
              <a:solidFill>
                <a:schemeClr val="bg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</a:rPr>
              <a:t>挿入して</a:t>
            </a:r>
            <a:endParaRPr lang="en-US" altLang="ja-JP" sz="1800" dirty="0">
              <a:solidFill>
                <a:schemeClr val="bg1"/>
              </a:solidFill>
            </a:endParaRPr>
          </a:p>
          <a:p>
            <a:pPr algn="ctr"/>
            <a:r>
              <a:rPr lang="ja-JP" altLang="en-US" sz="1800" dirty="0">
                <a:solidFill>
                  <a:schemeClr val="bg1"/>
                </a:solidFill>
              </a:rPr>
              <a:t>ください</a:t>
            </a:r>
            <a:endParaRPr kumimoji="1" lang="en-US" altLang="ja-JP" sz="1800" dirty="0">
              <a:solidFill>
                <a:schemeClr val="bg1"/>
              </a:solidFill>
            </a:endParaRPr>
          </a:p>
        </p:txBody>
      </p:sp>
      <p:sp>
        <p:nvSpPr>
          <p:cNvPr id="33" name="テキスト ボックス 32">
            <a:extLst>
              <a:ext uri="{FF2B5EF4-FFF2-40B4-BE49-F238E27FC236}">
                <a16:creationId xmlns:a16="http://schemas.microsoft.com/office/drawing/2014/main" id="{16FA089D-903C-EA4C-902C-51A5429A0113}"/>
              </a:ext>
            </a:extLst>
          </p:cNvPr>
          <p:cNvSpPr txBox="1"/>
          <p:nvPr/>
        </p:nvSpPr>
        <p:spPr>
          <a:xfrm>
            <a:off x="1958014" y="9841682"/>
            <a:ext cx="2152215" cy="688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ja-JP" altLang="en-US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東京都江東区豊洲 </a:t>
            </a:r>
            <a:r>
              <a:rPr lang="en-US" altLang="ja-JP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3-2-3</a:t>
            </a:r>
          </a:p>
          <a:p>
            <a:pPr>
              <a:lnSpc>
                <a:spcPct val="150000"/>
              </a:lnSpc>
            </a:pPr>
            <a:r>
              <a:rPr lang="en-US" altLang="ja-JP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JR</a:t>
            </a:r>
            <a:r>
              <a:rPr lang="ja-JP" altLang="en-US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○○駅より徒歩</a:t>
            </a:r>
            <a:r>
              <a:rPr lang="en-US" altLang="ja-JP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3</a:t>
            </a:r>
            <a:r>
              <a:rPr lang="ja-JP" altLang="en-US" sz="1400" b="1" dirty="0">
                <a:solidFill>
                  <a:schemeClr val="bg1"/>
                </a:solidFill>
                <a:effectLst>
                  <a:outerShdw blurRad="114300" dir="4980000" algn="tl" rotWithShape="0">
                    <a:prstClr val="black"/>
                  </a:outerShdw>
                </a:effectLst>
                <a:latin typeface="MS PGothic" charset="-128"/>
                <a:ea typeface="MS PGothic" charset="-128"/>
                <a:cs typeface="MS PGothic" charset="-128"/>
              </a:rPr>
              <a:t>分</a:t>
            </a:r>
          </a:p>
        </p:txBody>
      </p:sp>
    </p:spTree>
    <p:extLst>
      <p:ext uri="{BB962C8B-B14F-4D97-AF65-F5344CB8AC3E}">
        <p14:creationId xmlns:p14="http://schemas.microsoft.com/office/powerpoint/2010/main" val="1037828410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249</Words>
  <Application>Microsoft Office PowerPoint</Application>
  <PresentationFormat>ユーザー設定</PresentationFormat>
  <Paragraphs>41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6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9" baseType="lpstr">
      <vt:lpstr>HG丸ｺﾞｼｯｸM-PRO</vt:lpstr>
      <vt:lpstr>MS PGothic</vt:lpstr>
      <vt:lpstr>MS PGothic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cp:lastModifiedBy/>
  <cp:revision>1</cp:revision>
  <dcterms:created xsi:type="dcterms:W3CDTF">2018-01-31T10:47:36Z</dcterms:created>
  <dcterms:modified xsi:type="dcterms:W3CDTF">2018-01-31T10:47:40Z</dcterms:modified>
</cp:coreProperties>
</file>