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84F00"/>
    <a:srgbClr val="905616"/>
    <a:srgbClr val="E4064B"/>
    <a:srgbClr val="513D00"/>
    <a:srgbClr val="EFD9AE"/>
    <a:srgbClr val="F1E4B4"/>
    <a:srgbClr val="9D7B4C"/>
    <a:srgbClr val="E40600"/>
    <a:srgbClr val="562708"/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671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6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1" name="図 20">
            <a:extLst>
              <a:ext uri="{FF2B5EF4-FFF2-40B4-BE49-F238E27FC236}">
                <a16:creationId xmlns:a16="http://schemas.microsoft.com/office/drawing/2014/main" id="{5B70DA55-3017-3448-B015-25630D427E42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0"/>
            <a:ext cx="7775576" cy="9224211"/>
          </a:xfrm>
          <a:prstGeom prst="rect">
            <a:avLst/>
          </a:prstGeom>
        </p:spPr>
      </p:pic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D7D86A56-2A3B-AE49-931E-3C82675742A8}"/>
              </a:ext>
            </a:extLst>
          </p:cNvPr>
          <p:cNvSpPr/>
          <p:nvPr/>
        </p:nvSpPr>
        <p:spPr>
          <a:xfrm>
            <a:off x="0" y="9224211"/>
            <a:ext cx="7775575" cy="1683502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53937C74-3C65-6B4E-8AE8-DC6CA2D1DF30}"/>
              </a:ext>
            </a:extLst>
          </p:cNvPr>
          <p:cNvSpPr/>
          <p:nvPr/>
        </p:nvSpPr>
        <p:spPr>
          <a:xfrm>
            <a:off x="0" y="-1"/>
            <a:ext cx="7775575" cy="9224211"/>
          </a:xfrm>
          <a:prstGeom prst="rect">
            <a:avLst/>
          </a:prstGeom>
          <a:solidFill>
            <a:schemeClr val="tx1">
              <a:alpha val="2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2660975" y="400473"/>
            <a:ext cx="25058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2800" dirty="0">
                <a:solidFill>
                  <a:schemeClr val="bg1"/>
                </a:solidFill>
                <a:effectLst>
                  <a:outerShdw blurRad="190500" dir="2700000" algn="tl" rotWithShape="0">
                    <a:prstClr val="black">
                      <a:alpha val="40000"/>
                    </a:prstClr>
                  </a:outerShdw>
                </a:effectLst>
              </a:rPr>
              <a:t>焼肉ダイニング</a:t>
            </a:r>
            <a:endParaRPr kumimoji="1" lang="ja-JP" altLang="en-US" sz="2800" dirty="0">
              <a:solidFill>
                <a:schemeClr val="bg1"/>
              </a:solidFill>
              <a:effectLst>
                <a:outerShdw blurRad="1905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2117557" y="923693"/>
            <a:ext cx="3592650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8000" dirty="0">
                <a:solidFill>
                  <a:schemeClr val="bg1"/>
                </a:solidFill>
                <a:effectLst>
                  <a:outerShdw blurRad="190500" dir="2700000" algn="tl" rotWithShape="0">
                    <a:prstClr val="black">
                      <a:alpha val="40000"/>
                    </a:prstClr>
                  </a:outerShdw>
                </a:effectLst>
                <a:latin typeface="MS PMincho" charset="-128"/>
                <a:ea typeface="MS PMincho" charset="-128"/>
                <a:cs typeface="MS PMincho" charset="-128"/>
              </a:rPr>
              <a:t>あすくる</a:t>
            </a: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3082886" y="2566739"/>
            <a:ext cx="1661993" cy="789254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9600" dirty="0">
                <a:solidFill>
                  <a:schemeClr val="bg1"/>
                </a:solidFill>
                <a:effectLst>
                  <a:outerShdw blurRad="190500" dir="2700000" algn="tl" rotWithShape="0">
                    <a:prstClr val="black">
                      <a:alpha val="40000"/>
                    </a:prstClr>
                  </a:outerShdw>
                </a:effectLst>
                <a:latin typeface="MS PMincho" charset="-128"/>
                <a:ea typeface="MS PMincho" charset="-128"/>
                <a:cs typeface="MS PMincho" charset="-128"/>
              </a:rPr>
              <a:t>新メンバー募集</a:t>
            </a:r>
          </a:p>
        </p:txBody>
      </p:sp>
      <p:grpSp>
        <p:nvGrpSpPr>
          <p:cNvPr id="7" name="図形グループ 6"/>
          <p:cNvGrpSpPr/>
          <p:nvPr/>
        </p:nvGrpSpPr>
        <p:grpSpPr>
          <a:xfrm>
            <a:off x="417090" y="5075668"/>
            <a:ext cx="2193936" cy="829590"/>
            <a:chOff x="5166787" y="3603258"/>
            <a:chExt cx="2193936" cy="829590"/>
          </a:xfrm>
        </p:grpSpPr>
        <p:sp>
          <p:nvSpPr>
            <p:cNvPr id="33" name="角丸四角形 32"/>
            <p:cNvSpPr/>
            <p:nvPr/>
          </p:nvSpPr>
          <p:spPr>
            <a:xfrm>
              <a:off x="5166788" y="3603258"/>
              <a:ext cx="2193935" cy="368968"/>
            </a:xfrm>
            <a:prstGeom prst="roundRect">
              <a:avLst>
                <a:gd name="adj" fmla="val 50000"/>
              </a:avLst>
            </a:prstGeom>
            <a:solidFill>
              <a:schemeClr val="tx1">
                <a:alpha val="73000"/>
              </a:schemeClr>
            </a:solidFill>
            <a:ln w="12700">
              <a:solidFill>
                <a:schemeClr val="bg1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 dirty="0">
                  <a:solidFill>
                    <a:schemeClr val="bg1"/>
                  </a:solidFill>
                  <a:latin typeface="MS PGothic" charset="-128"/>
                  <a:ea typeface="MS PGothic" charset="-128"/>
                  <a:cs typeface="MS PGothic" charset="-128"/>
                </a:rPr>
                <a:t>応募人数</a:t>
              </a:r>
              <a:endParaRPr lang="en-US" altLang="ja-JP" sz="1400" dirty="0">
                <a:solidFill>
                  <a:schemeClr val="bg1"/>
                </a:solidFill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  <p:sp>
          <p:nvSpPr>
            <p:cNvPr id="34" name="テキスト ボックス 33"/>
            <p:cNvSpPr txBox="1"/>
            <p:nvPr/>
          </p:nvSpPr>
          <p:spPr>
            <a:xfrm>
              <a:off x="5166787" y="3989970"/>
              <a:ext cx="2193935" cy="44287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ja-JP" altLang="en-US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若干名</a:t>
              </a:r>
            </a:p>
          </p:txBody>
        </p:sp>
      </p:grpSp>
      <p:grpSp>
        <p:nvGrpSpPr>
          <p:cNvPr id="6" name="図形グループ 5"/>
          <p:cNvGrpSpPr/>
          <p:nvPr/>
        </p:nvGrpSpPr>
        <p:grpSpPr>
          <a:xfrm>
            <a:off x="417091" y="6302441"/>
            <a:ext cx="2193936" cy="811846"/>
            <a:chOff x="5166788" y="4775812"/>
            <a:chExt cx="2193936" cy="811846"/>
          </a:xfrm>
        </p:grpSpPr>
        <p:sp>
          <p:nvSpPr>
            <p:cNvPr id="35" name="角丸四角形 34"/>
            <p:cNvSpPr/>
            <p:nvPr/>
          </p:nvSpPr>
          <p:spPr>
            <a:xfrm>
              <a:off x="5166789" y="4775812"/>
              <a:ext cx="2193935" cy="368968"/>
            </a:xfrm>
            <a:prstGeom prst="roundRect">
              <a:avLst>
                <a:gd name="adj" fmla="val 50000"/>
              </a:avLst>
            </a:prstGeom>
            <a:solidFill>
              <a:schemeClr val="tx1">
                <a:alpha val="73000"/>
              </a:schemeClr>
            </a:solidFill>
            <a:ln w="12700">
              <a:solidFill>
                <a:schemeClr val="bg1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 dirty="0">
                  <a:solidFill>
                    <a:schemeClr val="bg1"/>
                  </a:solidFill>
                  <a:latin typeface="MS PGothic" charset="-128"/>
                  <a:ea typeface="MS PGothic" charset="-128"/>
                  <a:cs typeface="MS PGothic" charset="-128"/>
                </a:rPr>
                <a:t>時間帯</a:t>
              </a:r>
              <a:endParaRPr lang="en-US" altLang="ja-JP" sz="1400" dirty="0">
                <a:solidFill>
                  <a:schemeClr val="bg1"/>
                </a:solidFill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  <p:sp>
          <p:nvSpPr>
            <p:cNvPr id="36" name="テキスト ボックス 35"/>
            <p:cNvSpPr txBox="1"/>
            <p:nvPr/>
          </p:nvSpPr>
          <p:spPr>
            <a:xfrm>
              <a:off x="5166788" y="5144780"/>
              <a:ext cx="2193935" cy="44287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ja-JP" altLang="en-US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平日</a:t>
              </a:r>
              <a:r>
                <a:rPr lang="en-US" altLang="ja-JP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 13:00 </a:t>
              </a:r>
              <a:r>
                <a:rPr lang="mr-IN" altLang="ja-JP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–</a:t>
              </a:r>
              <a:r>
                <a:rPr lang="en-US" altLang="ja-JP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 23:00</a:t>
              </a:r>
              <a:endParaRPr lang="ja-JP" altLang="en-US" sz="1800" b="1" dirty="0">
                <a:solidFill>
                  <a:schemeClr val="bg1"/>
                </a:solidFill>
                <a:effectLst>
                  <a:outerShdw blurRad="50800" dir="4980000" algn="tl" rotWithShape="0">
                    <a:prstClr val="black">
                      <a:alpha val="60000"/>
                    </a:prstClr>
                  </a:outerShdw>
                </a:effectLst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</p:grpSp>
      <p:grpSp>
        <p:nvGrpSpPr>
          <p:cNvPr id="5" name="図形グループ 4"/>
          <p:cNvGrpSpPr/>
          <p:nvPr/>
        </p:nvGrpSpPr>
        <p:grpSpPr>
          <a:xfrm>
            <a:off x="417092" y="7511470"/>
            <a:ext cx="2193935" cy="1227344"/>
            <a:chOff x="5166789" y="5818672"/>
            <a:chExt cx="2193935" cy="1227344"/>
          </a:xfrm>
        </p:grpSpPr>
        <p:sp>
          <p:nvSpPr>
            <p:cNvPr id="37" name="角丸四角形 36"/>
            <p:cNvSpPr/>
            <p:nvPr/>
          </p:nvSpPr>
          <p:spPr>
            <a:xfrm>
              <a:off x="5166789" y="5818672"/>
              <a:ext cx="2193935" cy="368968"/>
            </a:xfrm>
            <a:prstGeom prst="roundRect">
              <a:avLst>
                <a:gd name="adj" fmla="val 50000"/>
              </a:avLst>
            </a:prstGeom>
            <a:solidFill>
              <a:schemeClr val="tx1">
                <a:alpha val="73000"/>
              </a:schemeClr>
            </a:solidFill>
            <a:ln w="12700">
              <a:solidFill>
                <a:schemeClr val="bg1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 dirty="0">
                  <a:solidFill>
                    <a:schemeClr val="bg1"/>
                  </a:solidFill>
                  <a:latin typeface="MS PGothic" charset="-128"/>
                  <a:ea typeface="MS PGothic" charset="-128"/>
                  <a:cs typeface="MS PGothic" charset="-128"/>
                </a:rPr>
                <a:t>時給</a:t>
              </a:r>
              <a:endParaRPr lang="en-US" altLang="ja-JP" sz="1400" dirty="0">
                <a:solidFill>
                  <a:schemeClr val="bg1"/>
                </a:solidFill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  <p:sp>
          <p:nvSpPr>
            <p:cNvPr id="38" name="テキスト ボックス 37"/>
            <p:cNvSpPr txBox="1"/>
            <p:nvPr/>
          </p:nvSpPr>
          <p:spPr>
            <a:xfrm>
              <a:off x="5166789" y="6187639"/>
              <a:ext cx="2193935" cy="8583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altLang="ja-JP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1,000</a:t>
              </a:r>
              <a:r>
                <a:rPr lang="ja-JP" altLang="en-US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円</a:t>
              </a:r>
              <a:r>
                <a:rPr lang="en-US" altLang="ja-JP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〜</a:t>
              </a:r>
            </a:p>
            <a:p>
              <a:pPr algn="ctr">
                <a:lnSpc>
                  <a:spcPct val="150000"/>
                </a:lnSpc>
              </a:pPr>
              <a:r>
                <a:rPr lang="ja-JP" altLang="en-US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（</a:t>
              </a:r>
              <a:r>
                <a:rPr lang="en-US" altLang="ja-JP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22</a:t>
              </a:r>
              <a:r>
                <a:rPr lang="ja-JP" altLang="en-US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時以降</a:t>
              </a:r>
              <a:r>
                <a:rPr lang="en-US" altLang="ja-JP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1,250</a:t>
              </a:r>
              <a:r>
                <a:rPr lang="ja-JP" altLang="en-US" sz="18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円）</a:t>
              </a:r>
              <a:endParaRPr lang="en-US" altLang="ja-JP" sz="1800" b="1" dirty="0">
                <a:solidFill>
                  <a:schemeClr val="bg1"/>
                </a:solidFill>
                <a:effectLst>
                  <a:outerShdw blurRad="50800" dir="4980000" algn="tl" rotWithShape="0">
                    <a:prstClr val="black">
                      <a:alpha val="60000"/>
                    </a:prstClr>
                  </a:outerShdw>
                </a:effectLst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</p:grpSp>
      <p:grpSp>
        <p:nvGrpSpPr>
          <p:cNvPr id="2" name="図形グループ 1"/>
          <p:cNvGrpSpPr/>
          <p:nvPr/>
        </p:nvGrpSpPr>
        <p:grpSpPr>
          <a:xfrm>
            <a:off x="5164548" y="5075668"/>
            <a:ext cx="2193935" cy="1517820"/>
            <a:chOff x="5166789" y="7367754"/>
            <a:chExt cx="2193935" cy="1517820"/>
          </a:xfrm>
        </p:grpSpPr>
        <p:sp>
          <p:nvSpPr>
            <p:cNvPr id="41" name="角丸四角形 40"/>
            <p:cNvSpPr/>
            <p:nvPr/>
          </p:nvSpPr>
          <p:spPr>
            <a:xfrm>
              <a:off x="5166789" y="7367754"/>
              <a:ext cx="2193935" cy="368968"/>
            </a:xfrm>
            <a:prstGeom prst="roundRect">
              <a:avLst>
                <a:gd name="adj" fmla="val 50000"/>
              </a:avLst>
            </a:prstGeom>
            <a:solidFill>
              <a:schemeClr val="tx1">
                <a:alpha val="73000"/>
              </a:schemeClr>
            </a:solidFill>
            <a:ln w="12700">
              <a:solidFill>
                <a:schemeClr val="bg1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 dirty="0">
                  <a:solidFill>
                    <a:schemeClr val="bg1"/>
                  </a:solidFill>
                  <a:latin typeface="MS PGothic" charset="-128"/>
                  <a:ea typeface="MS PGothic" charset="-128"/>
                  <a:cs typeface="MS PGothic" charset="-128"/>
                </a:rPr>
                <a:t>応募条件</a:t>
              </a:r>
              <a:endParaRPr lang="en-US" altLang="ja-JP" sz="1400" dirty="0">
                <a:solidFill>
                  <a:schemeClr val="bg1"/>
                </a:solidFill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  <p:sp>
          <p:nvSpPr>
            <p:cNvPr id="42" name="テキスト ボックス 41"/>
            <p:cNvSpPr txBox="1"/>
            <p:nvPr/>
          </p:nvSpPr>
          <p:spPr>
            <a:xfrm>
              <a:off x="5166789" y="7742954"/>
              <a:ext cx="2193935" cy="11426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ja-JP" altLang="en-US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満</a:t>
              </a:r>
              <a:r>
                <a:rPr lang="en-US" altLang="ja-JP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20</a:t>
              </a:r>
              <a:r>
                <a:rPr lang="ja-JP" altLang="en-US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歳以上の男女</a:t>
              </a:r>
              <a:endParaRPr lang="en-US" altLang="ja-JP" sz="1600" b="1" dirty="0">
                <a:solidFill>
                  <a:schemeClr val="bg1"/>
                </a:solidFill>
                <a:effectLst>
                  <a:outerShdw blurRad="50800" dir="4980000" algn="tl" rotWithShape="0">
                    <a:prstClr val="black">
                      <a:alpha val="60000"/>
                    </a:prstClr>
                  </a:outerShdw>
                </a:effectLst>
                <a:latin typeface="MS PGothic" charset="-128"/>
                <a:ea typeface="MS PGothic" charset="-128"/>
                <a:cs typeface="MS PGothic" charset="-128"/>
              </a:endParaRPr>
            </a:p>
            <a:p>
              <a:pPr algn="ctr">
                <a:lnSpc>
                  <a:spcPct val="150000"/>
                </a:lnSpc>
              </a:pPr>
              <a:r>
                <a:rPr lang="ja-JP" altLang="en-US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週</a:t>
              </a:r>
              <a:r>
                <a:rPr lang="en-US" altLang="ja-JP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2</a:t>
              </a:r>
              <a:r>
                <a:rPr lang="ja-JP" altLang="en-US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日以上入れる方</a:t>
              </a:r>
              <a:endParaRPr lang="en-US" altLang="ja-JP" sz="1600" b="1" dirty="0">
                <a:solidFill>
                  <a:schemeClr val="bg1"/>
                </a:solidFill>
                <a:effectLst>
                  <a:outerShdw blurRad="50800" dir="4980000" algn="tl" rotWithShape="0">
                    <a:prstClr val="black">
                      <a:alpha val="60000"/>
                    </a:prstClr>
                  </a:outerShdw>
                </a:effectLst>
                <a:latin typeface="MS PGothic" charset="-128"/>
                <a:ea typeface="MS PGothic" charset="-128"/>
                <a:cs typeface="MS PGothic" charset="-128"/>
              </a:endParaRPr>
            </a:p>
            <a:p>
              <a:pPr algn="ctr">
                <a:lnSpc>
                  <a:spcPct val="150000"/>
                </a:lnSpc>
              </a:pPr>
              <a:r>
                <a:rPr lang="ja-JP" altLang="en-US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未経験</a:t>
              </a:r>
              <a:r>
                <a:rPr lang="en-US" altLang="ja-JP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OK</a:t>
              </a:r>
            </a:p>
          </p:txBody>
        </p:sp>
      </p:grpSp>
      <p:grpSp>
        <p:nvGrpSpPr>
          <p:cNvPr id="18" name="図形グループ 17"/>
          <p:cNvGrpSpPr/>
          <p:nvPr/>
        </p:nvGrpSpPr>
        <p:grpSpPr>
          <a:xfrm>
            <a:off x="5164548" y="7163285"/>
            <a:ext cx="2193935" cy="1575529"/>
            <a:chOff x="5166789" y="7367754"/>
            <a:chExt cx="2193935" cy="1575529"/>
          </a:xfrm>
        </p:grpSpPr>
        <p:sp>
          <p:nvSpPr>
            <p:cNvPr id="19" name="角丸四角形 18"/>
            <p:cNvSpPr/>
            <p:nvPr/>
          </p:nvSpPr>
          <p:spPr>
            <a:xfrm>
              <a:off x="5166789" y="7367754"/>
              <a:ext cx="2193935" cy="368968"/>
            </a:xfrm>
            <a:prstGeom prst="roundRect">
              <a:avLst>
                <a:gd name="adj" fmla="val 50000"/>
              </a:avLst>
            </a:prstGeom>
            <a:solidFill>
              <a:schemeClr val="tx1">
                <a:alpha val="73000"/>
              </a:schemeClr>
            </a:solidFill>
            <a:ln w="12700">
              <a:solidFill>
                <a:schemeClr val="bg1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 dirty="0">
                  <a:solidFill>
                    <a:schemeClr val="bg1"/>
                  </a:solidFill>
                  <a:latin typeface="MS PGothic" charset="-128"/>
                  <a:ea typeface="MS PGothic" charset="-128"/>
                  <a:cs typeface="MS PGothic" charset="-128"/>
                </a:rPr>
                <a:t>応募連絡先</a:t>
              </a:r>
              <a:endParaRPr lang="en-US" altLang="ja-JP" sz="1400" dirty="0">
                <a:solidFill>
                  <a:schemeClr val="bg1"/>
                </a:solidFill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  <p:sp>
          <p:nvSpPr>
            <p:cNvPr id="20" name="テキスト ボックス 19"/>
            <p:cNvSpPr txBox="1"/>
            <p:nvPr/>
          </p:nvSpPr>
          <p:spPr>
            <a:xfrm>
              <a:off x="5166789" y="7742954"/>
              <a:ext cx="2193935" cy="120032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altLang="ja-JP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03-1234-1111</a:t>
              </a:r>
            </a:p>
            <a:p>
              <a:pPr algn="ctr">
                <a:lnSpc>
                  <a:spcPct val="150000"/>
                </a:lnSpc>
              </a:pPr>
              <a:r>
                <a:rPr lang="ja-JP" altLang="en-US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（平日</a:t>
              </a:r>
              <a:r>
                <a:rPr lang="en-US" altLang="ja-JP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 11:00-23:00</a:t>
              </a:r>
              <a:r>
                <a:rPr lang="ja-JP" altLang="en-US" sz="1600" b="1" dirty="0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）</a:t>
              </a:r>
              <a:endParaRPr lang="en-US" altLang="ja-JP" sz="1600" b="1" dirty="0">
                <a:solidFill>
                  <a:schemeClr val="bg1"/>
                </a:solidFill>
                <a:effectLst>
                  <a:outerShdw blurRad="50800" dir="4980000" algn="tl" rotWithShape="0">
                    <a:prstClr val="black">
                      <a:alpha val="60000"/>
                    </a:prstClr>
                  </a:outerShdw>
                </a:effectLst>
                <a:latin typeface="MS PGothic" charset="-128"/>
                <a:ea typeface="MS PGothic" charset="-128"/>
                <a:cs typeface="MS PGothic" charset="-128"/>
              </a:endParaRPr>
            </a:p>
            <a:p>
              <a:pPr algn="ctr">
                <a:lnSpc>
                  <a:spcPct val="150000"/>
                </a:lnSpc>
              </a:pPr>
              <a:r>
                <a:rPr lang="en-US" altLang="ja-JP" sz="1600" b="1" dirty="0" err="1">
                  <a:solidFill>
                    <a:schemeClr val="bg1"/>
                  </a:solidFill>
                  <a:effectLst>
                    <a:outerShdw blurRad="50800" dir="4980000" algn="tl" rotWithShape="0">
                      <a:prstClr val="black">
                        <a:alpha val="60000"/>
                      </a:prstClr>
                    </a:outerShdw>
                  </a:effectLst>
                  <a:latin typeface="MS PGothic" charset="-128"/>
                  <a:ea typeface="MS PGothic" charset="-128"/>
                  <a:cs typeface="MS PGothic" charset="-128"/>
                </a:rPr>
                <a:t>xxxxxxxxx@mail</a:t>
              </a:r>
              <a:endParaRPr lang="en-US" altLang="ja-JP" sz="1600" b="1" dirty="0">
                <a:solidFill>
                  <a:schemeClr val="bg1"/>
                </a:solidFill>
                <a:effectLst>
                  <a:outerShdw blurRad="50800" dir="4980000" algn="tl" rotWithShape="0">
                    <a:prstClr val="black">
                      <a:alpha val="60000"/>
                    </a:prstClr>
                  </a:outerShdw>
                </a:effectLst>
                <a:latin typeface="MS PGothic" charset="-128"/>
                <a:ea typeface="MS PGothic" charset="-128"/>
                <a:cs typeface="MS PGothic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08484476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160</Words>
  <Application>Microsoft Office PowerPoint</Application>
  <PresentationFormat>ユーザー設定</PresentationFormat>
  <Paragraphs>35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MS PGothic</vt:lpstr>
      <vt:lpstr>MS PGothic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2018-01-31T10:48:01Z</dcterms:created>
  <dcterms:modified xsi:type="dcterms:W3CDTF">2018-01-31T10:48:06Z</dcterms:modified>
</cp:coreProperties>
</file>