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70B2"/>
    <a:srgbClr val="2AA4DE"/>
    <a:srgbClr val="ECD90A"/>
    <a:srgbClr val="E4064B"/>
    <a:srgbClr val="684F00"/>
    <a:srgbClr val="905616"/>
    <a:srgbClr val="513D00"/>
    <a:srgbClr val="EFD9AE"/>
    <a:srgbClr val="F1E4B4"/>
    <a:srgbClr val="9D7B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71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6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6" name="図 45">
            <a:extLst>
              <a:ext uri="{FF2B5EF4-FFF2-40B4-BE49-F238E27FC236}">
                <a16:creationId xmlns:a16="http://schemas.microsoft.com/office/drawing/2014/main" id="{F3C8FC8F-DC69-F44B-A461-562D1821D144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 rot="16200000">
            <a:off x="-1566070" y="1566068"/>
            <a:ext cx="10907717" cy="7775573"/>
          </a:xfrm>
          <a:prstGeom prst="rect">
            <a:avLst/>
          </a:prstGeom>
        </p:spPr>
      </p:pic>
      <p:sp>
        <p:nvSpPr>
          <p:cNvPr id="10" name="正方形/長方形 9"/>
          <p:cNvSpPr/>
          <p:nvPr/>
        </p:nvSpPr>
        <p:spPr>
          <a:xfrm>
            <a:off x="176462" y="194027"/>
            <a:ext cx="7411453" cy="3295704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0" y="716378"/>
            <a:ext cx="7775575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8000" b="1" dirty="0">
                <a:ln w="22225">
                  <a:noFill/>
                  <a:prstDash val="solid"/>
                </a:ln>
                <a:solidFill>
                  <a:srgbClr val="2AA4DE"/>
                </a:solidFill>
                <a:latin typeface="+mj-ea"/>
                <a:ea typeface="+mj-ea"/>
              </a:rPr>
              <a:t>SUMMER SALE</a:t>
            </a:r>
            <a:endParaRPr kumimoji="1" lang="ja-JP" altLang="en-US" sz="8000" b="1" dirty="0">
              <a:ln w="22225">
                <a:noFill/>
                <a:prstDash val="solid"/>
              </a:ln>
              <a:solidFill>
                <a:srgbClr val="2AA4DE"/>
              </a:solidFill>
              <a:latin typeface="+mj-ea"/>
              <a:ea typeface="+mj-ea"/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551042" y="454493"/>
            <a:ext cx="6662294" cy="454194"/>
          </a:xfrm>
          <a:prstGeom prst="roundRect">
            <a:avLst>
              <a:gd name="adj" fmla="val 50000"/>
            </a:avLst>
          </a:prstGeom>
          <a:noFill/>
          <a:ln w="25400">
            <a:solidFill>
              <a:srgbClr val="2AA4D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rgbClr val="2AA4DE"/>
                </a:solidFill>
              </a:rPr>
              <a:t>これからの時期にむけて、お部屋の模様替え！</a:t>
            </a: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4690649" y="2008271"/>
            <a:ext cx="2651688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solidFill>
                  <a:srgbClr val="2AA4DE"/>
                </a:solidFill>
              </a:rPr>
              <a:t>アウトレット家具セール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548778" y="1959980"/>
            <a:ext cx="69762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4000" b="1" dirty="0">
                <a:solidFill>
                  <a:srgbClr val="FF70B2"/>
                </a:solidFill>
                <a:latin typeface="+mj-ea"/>
                <a:ea typeface="+mj-ea"/>
              </a:rPr>
              <a:t>8/</a:t>
            </a:r>
            <a:endParaRPr kumimoji="1" lang="ja-JP" altLang="en-US" sz="40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9" name="三角形 8"/>
          <p:cNvSpPr/>
          <p:nvPr/>
        </p:nvSpPr>
        <p:spPr>
          <a:xfrm rot="5400000">
            <a:off x="2420722" y="2452492"/>
            <a:ext cx="334955" cy="336984"/>
          </a:xfrm>
          <a:prstGeom prst="triangle">
            <a:avLst/>
          </a:prstGeom>
          <a:solidFill>
            <a:srgbClr val="FF70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4" name="図形グループ 13"/>
          <p:cNvGrpSpPr/>
          <p:nvPr/>
        </p:nvGrpSpPr>
        <p:grpSpPr>
          <a:xfrm>
            <a:off x="1118620" y="2082304"/>
            <a:ext cx="1277938" cy="1182615"/>
            <a:chOff x="1400879" y="2557195"/>
            <a:chExt cx="1277938" cy="1182615"/>
          </a:xfrm>
        </p:grpSpPr>
        <p:sp>
          <p:nvSpPr>
            <p:cNvPr id="5" name="円/楕円 4"/>
            <p:cNvSpPr/>
            <p:nvPr/>
          </p:nvSpPr>
          <p:spPr>
            <a:xfrm>
              <a:off x="1400879" y="2557195"/>
              <a:ext cx="1090862" cy="1090862"/>
            </a:xfrm>
            <a:prstGeom prst="ellipse">
              <a:avLst/>
            </a:prstGeom>
            <a:solidFill>
              <a:srgbClr val="FF70B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4400" b="1" dirty="0">
                  <a:solidFill>
                    <a:srgbClr val="FFFF00"/>
                  </a:solidFill>
                  <a:latin typeface="+mj-ea"/>
                  <a:ea typeface="+mj-ea"/>
                </a:rPr>
                <a:t>13</a:t>
              </a:r>
              <a:endParaRPr kumimoji="1" lang="ja-JP" altLang="en-US" sz="4400" b="1" dirty="0">
                <a:solidFill>
                  <a:srgbClr val="FFFF00"/>
                </a:solidFill>
                <a:latin typeface="+mj-ea"/>
                <a:ea typeface="+mj-ea"/>
              </a:endParaRPr>
            </a:p>
          </p:txBody>
        </p:sp>
        <p:sp>
          <p:nvSpPr>
            <p:cNvPr id="13" name="円/楕円 12"/>
            <p:cNvSpPr/>
            <p:nvPr/>
          </p:nvSpPr>
          <p:spPr>
            <a:xfrm>
              <a:off x="2176967" y="3237960"/>
              <a:ext cx="501850" cy="501850"/>
            </a:xfrm>
            <a:prstGeom prst="ellipse">
              <a:avLst/>
            </a:prstGeom>
            <a:solidFill>
              <a:srgbClr val="FF70B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2000" b="1">
                  <a:solidFill>
                    <a:srgbClr val="FFFF00"/>
                  </a:solidFill>
                  <a:latin typeface="+mj-ea"/>
                  <a:ea typeface="+mj-ea"/>
                </a:rPr>
                <a:t>金</a:t>
              </a:r>
              <a:endParaRPr kumimoji="1" lang="ja-JP" altLang="en-US" sz="2000" b="1" dirty="0">
                <a:solidFill>
                  <a:srgbClr val="FFFF00"/>
                </a:solidFill>
                <a:latin typeface="+mj-ea"/>
                <a:ea typeface="+mj-ea"/>
              </a:endParaRPr>
            </a:p>
          </p:txBody>
        </p:sp>
      </p:grpSp>
      <p:grpSp>
        <p:nvGrpSpPr>
          <p:cNvPr id="15" name="図形グループ 14"/>
          <p:cNvGrpSpPr/>
          <p:nvPr/>
        </p:nvGrpSpPr>
        <p:grpSpPr>
          <a:xfrm>
            <a:off x="2887426" y="2082304"/>
            <a:ext cx="1277938" cy="1182615"/>
            <a:chOff x="1400879" y="2557195"/>
            <a:chExt cx="1277938" cy="1182615"/>
          </a:xfrm>
        </p:grpSpPr>
        <p:sp>
          <p:nvSpPr>
            <p:cNvPr id="16" name="円/楕円 15"/>
            <p:cNvSpPr/>
            <p:nvPr/>
          </p:nvSpPr>
          <p:spPr>
            <a:xfrm>
              <a:off x="1400879" y="2557195"/>
              <a:ext cx="1090862" cy="1090862"/>
            </a:xfrm>
            <a:prstGeom prst="ellipse">
              <a:avLst/>
            </a:prstGeom>
            <a:solidFill>
              <a:srgbClr val="FF70B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4400" b="1" dirty="0">
                  <a:solidFill>
                    <a:srgbClr val="FFFF00"/>
                  </a:solidFill>
                  <a:latin typeface="+mj-ea"/>
                  <a:ea typeface="+mj-ea"/>
                </a:rPr>
                <a:t>17</a:t>
              </a:r>
              <a:endParaRPr kumimoji="1" lang="ja-JP" altLang="en-US" sz="4400" b="1" dirty="0">
                <a:solidFill>
                  <a:srgbClr val="FFFF00"/>
                </a:solidFill>
                <a:latin typeface="+mj-ea"/>
                <a:ea typeface="+mj-ea"/>
              </a:endParaRPr>
            </a:p>
          </p:txBody>
        </p:sp>
        <p:sp>
          <p:nvSpPr>
            <p:cNvPr id="17" name="円/楕円 16"/>
            <p:cNvSpPr/>
            <p:nvPr/>
          </p:nvSpPr>
          <p:spPr>
            <a:xfrm>
              <a:off x="2176967" y="3237960"/>
              <a:ext cx="501850" cy="501850"/>
            </a:xfrm>
            <a:prstGeom prst="ellipse">
              <a:avLst/>
            </a:prstGeom>
            <a:solidFill>
              <a:srgbClr val="FF70B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2000" b="1" dirty="0">
                  <a:solidFill>
                    <a:srgbClr val="FFFF00"/>
                  </a:solidFill>
                  <a:latin typeface="+mj-ea"/>
                  <a:ea typeface="+mj-ea"/>
                </a:rPr>
                <a:t>火</a:t>
              </a:r>
              <a:endParaRPr kumimoji="1" lang="ja-JP" altLang="en-US" sz="2000" b="1" dirty="0">
                <a:solidFill>
                  <a:srgbClr val="FFFF00"/>
                </a:solidFill>
                <a:latin typeface="+mj-ea"/>
                <a:ea typeface="+mj-ea"/>
              </a:endParaRPr>
            </a:p>
          </p:txBody>
        </p:sp>
      </p:grpSp>
      <p:sp>
        <p:nvSpPr>
          <p:cNvPr id="18" name="テキスト ボックス 17"/>
          <p:cNvSpPr txBox="1"/>
          <p:nvPr/>
        </p:nvSpPr>
        <p:spPr>
          <a:xfrm>
            <a:off x="4751563" y="2546160"/>
            <a:ext cx="259077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ja-JP" altLang="en-US" sz="1600" b="1" dirty="0">
                <a:solidFill>
                  <a:srgbClr val="FF70B2"/>
                </a:solidFill>
                <a:latin typeface="+mj-ea"/>
                <a:ea typeface="+mj-ea"/>
              </a:rPr>
              <a:t>当</a:t>
            </a:r>
            <a:r>
              <a:rPr kumimoji="1" lang="ja-JP" altLang="en-US" sz="1600" b="1" dirty="0">
                <a:solidFill>
                  <a:srgbClr val="FF70B2"/>
                </a:solidFill>
                <a:latin typeface="+mj-ea"/>
                <a:ea typeface="+mj-ea"/>
              </a:rPr>
              <a:t>ホームセンター</a:t>
            </a:r>
            <a:r>
              <a:rPr kumimoji="1" lang="en-US" altLang="ja-JP" sz="1600" b="1" dirty="0">
                <a:solidFill>
                  <a:srgbClr val="FF70B2"/>
                </a:solidFill>
                <a:latin typeface="+mj-ea"/>
                <a:ea typeface="+mj-ea"/>
              </a:rPr>
              <a:t>3F </a:t>
            </a:r>
            <a:r>
              <a:rPr kumimoji="1" lang="ja-JP" altLang="en-US" sz="1600" b="1" dirty="0">
                <a:solidFill>
                  <a:srgbClr val="FF70B2"/>
                </a:solidFill>
                <a:latin typeface="+mj-ea"/>
                <a:ea typeface="+mj-ea"/>
              </a:rPr>
              <a:t>展示場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5245288" y="2940969"/>
            <a:ext cx="209704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ja-JP" altLang="en-US" sz="1600" b="1" dirty="0">
                <a:solidFill>
                  <a:srgbClr val="FF70B2"/>
                </a:solidFill>
                <a:latin typeface="+mj-ea"/>
                <a:ea typeface="+mj-ea"/>
              </a:rPr>
              <a:t>午前</a:t>
            </a:r>
            <a:r>
              <a:rPr lang="en-US" altLang="ja-JP" sz="1600" b="1" dirty="0">
                <a:solidFill>
                  <a:srgbClr val="FF70B2"/>
                </a:solidFill>
                <a:latin typeface="+mj-ea"/>
                <a:ea typeface="+mj-ea"/>
              </a:rPr>
              <a:t>10:00 - </a:t>
            </a:r>
            <a:r>
              <a:rPr lang="ja-JP" altLang="en-US" sz="1600" b="1" dirty="0">
                <a:solidFill>
                  <a:srgbClr val="FF70B2"/>
                </a:solidFill>
                <a:latin typeface="+mj-ea"/>
                <a:ea typeface="+mj-ea"/>
              </a:rPr>
              <a:t>午後</a:t>
            </a:r>
            <a:r>
              <a:rPr lang="en-US" altLang="ja-JP" sz="1600" b="1" dirty="0">
                <a:solidFill>
                  <a:srgbClr val="FF70B2"/>
                </a:solidFill>
                <a:latin typeface="+mj-ea"/>
                <a:ea typeface="+mj-ea"/>
              </a:rPr>
              <a:t>6:00</a:t>
            </a:r>
            <a:endParaRPr kumimoji="1" lang="ja-JP" altLang="en-US" sz="16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176462" y="3625623"/>
            <a:ext cx="7411453" cy="246070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正方形/長方形 21"/>
          <p:cNvSpPr/>
          <p:nvPr/>
        </p:nvSpPr>
        <p:spPr>
          <a:xfrm>
            <a:off x="176463" y="3625624"/>
            <a:ext cx="3801826" cy="511060"/>
          </a:xfrm>
          <a:prstGeom prst="rect">
            <a:avLst/>
          </a:prstGeom>
          <a:solidFill>
            <a:srgbClr val="FF70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i="1" dirty="0"/>
              <a:t>　イチオシラインナップ！</a:t>
            </a:r>
            <a:endParaRPr kumimoji="1" lang="ja-JP" altLang="en-US" i="1" dirty="0"/>
          </a:p>
        </p:txBody>
      </p:sp>
      <p:sp>
        <p:nvSpPr>
          <p:cNvPr id="23" name="正方形/長方形 22"/>
          <p:cNvSpPr/>
          <p:nvPr/>
        </p:nvSpPr>
        <p:spPr>
          <a:xfrm>
            <a:off x="176462" y="6214665"/>
            <a:ext cx="7411453" cy="386416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正方形/長方形 23"/>
          <p:cNvSpPr/>
          <p:nvPr/>
        </p:nvSpPr>
        <p:spPr>
          <a:xfrm>
            <a:off x="176463" y="6202743"/>
            <a:ext cx="3801826" cy="511060"/>
          </a:xfrm>
          <a:prstGeom prst="rect">
            <a:avLst/>
          </a:prstGeom>
          <a:solidFill>
            <a:srgbClr val="FF70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i="1" dirty="0"/>
              <a:t>　数量限定！</a:t>
            </a:r>
            <a:r>
              <a:rPr lang="en-US" altLang="ja-JP" i="1" dirty="0"/>
              <a:t> </a:t>
            </a:r>
            <a:r>
              <a:rPr lang="ja-JP" altLang="en-US" i="1" dirty="0"/>
              <a:t>大特価商品！</a:t>
            </a:r>
            <a:endParaRPr kumimoji="1" lang="ja-JP" altLang="en-US" i="1" dirty="0"/>
          </a:p>
        </p:txBody>
      </p:sp>
      <p:sp>
        <p:nvSpPr>
          <p:cNvPr id="25" name="正方形/長方形 24"/>
          <p:cNvSpPr/>
          <p:nvPr/>
        </p:nvSpPr>
        <p:spPr>
          <a:xfrm>
            <a:off x="0" y="10164431"/>
            <a:ext cx="7775575" cy="743282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-1" y="10292767"/>
            <a:ext cx="7775575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dirty="0">
                <a:solidFill>
                  <a:srgbClr val="2AA4DE"/>
                </a:solidFill>
              </a:rPr>
              <a:t>掲載商品以外にも多数お買い得家具を取り揃えております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321123" y="4395351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画像を挿入してください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321123" y="5571876"/>
            <a:ext cx="16607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2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6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2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2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2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2133725" y="4395351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2133725" y="5571876"/>
            <a:ext cx="16607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2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6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2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2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2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3946327" y="4395351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3946327" y="5571876"/>
            <a:ext cx="16607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2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6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2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2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2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5758930" y="4395351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5758930" y="5571876"/>
            <a:ext cx="16607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2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6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2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2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2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47" name="正方形/長方形 46"/>
          <p:cNvSpPr/>
          <p:nvPr/>
        </p:nvSpPr>
        <p:spPr>
          <a:xfrm>
            <a:off x="321123" y="6897518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321123" y="8074043"/>
            <a:ext cx="16607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4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1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50" name="正方形/長方形 49"/>
          <p:cNvSpPr/>
          <p:nvPr/>
        </p:nvSpPr>
        <p:spPr>
          <a:xfrm>
            <a:off x="2133725" y="6897518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2133725" y="8074043"/>
            <a:ext cx="16607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4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1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53" name="正方形/長方形 52"/>
          <p:cNvSpPr/>
          <p:nvPr/>
        </p:nvSpPr>
        <p:spPr>
          <a:xfrm>
            <a:off x="3946327" y="6897518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3946327" y="8074043"/>
            <a:ext cx="16607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4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1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56" name="正方形/長方形 55"/>
          <p:cNvSpPr/>
          <p:nvPr/>
        </p:nvSpPr>
        <p:spPr>
          <a:xfrm>
            <a:off x="5758930" y="6897518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5758930" y="8074043"/>
            <a:ext cx="16607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4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1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83" name="正方形/長方形 82"/>
          <p:cNvSpPr/>
          <p:nvPr/>
        </p:nvSpPr>
        <p:spPr>
          <a:xfrm>
            <a:off x="321123" y="8506803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84" name="テキスト ボックス 83"/>
          <p:cNvSpPr txBox="1"/>
          <p:nvPr/>
        </p:nvSpPr>
        <p:spPr>
          <a:xfrm>
            <a:off x="321123" y="9683328"/>
            <a:ext cx="16607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4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1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86" name="正方形/長方形 85"/>
          <p:cNvSpPr/>
          <p:nvPr/>
        </p:nvSpPr>
        <p:spPr>
          <a:xfrm>
            <a:off x="2133725" y="8506803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87" name="テキスト ボックス 86"/>
          <p:cNvSpPr txBox="1"/>
          <p:nvPr/>
        </p:nvSpPr>
        <p:spPr>
          <a:xfrm>
            <a:off x="2133725" y="9683328"/>
            <a:ext cx="16607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4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1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89" name="正方形/長方形 88"/>
          <p:cNvSpPr/>
          <p:nvPr/>
        </p:nvSpPr>
        <p:spPr>
          <a:xfrm>
            <a:off x="3946327" y="8506803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90" name="テキスト ボックス 89"/>
          <p:cNvSpPr txBox="1"/>
          <p:nvPr/>
        </p:nvSpPr>
        <p:spPr>
          <a:xfrm>
            <a:off x="3946327" y="9683328"/>
            <a:ext cx="16607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4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1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  <p:sp>
        <p:nvSpPr>
          <p:cNvPr id="92" name="正方形/長方形 91"/>
          <p:cNvSpPr/>
          <p:nvPr/>
        </p:nvSpPr>
        <p:spPr>
          <a:xfrm>
            <a:off x="5758930" y="8506803"/>
            <a:ext cx="1660704" cy="1177481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画像を挿入してください</a:t>
            </a:r>
          </a:p>
        </p:txBody>
      </p:sp>
      <p:sp>
        <p:nvSpPr>
          <p:cNvPr id="93" name="テキスト ボックス 92"/>
          <p:cNvSpPr txBox="1"/>
          <p:nvPr/>
        </p:nvSpPr>
        <p:spPr>
          <a:xfrm>
            <a:off x="5758930" y="9683328"/>
            <a:ext cx="16607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税込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en-US" altLang="ja-JP" sz="1400" b="1" dirty="0">
                <a:solidFill>
                  <a:srgbClr val="FF70B2"/>
                </a:solidFill>
                <a:latin typeface="+mj-ea"/>
                <a:ea typeface="+mj-ea"/>
              </a:rPr>
              <a:t>159,000</a:t>
            </a:r>
            <a:r>
              <a:rPr lang="en-US" altLang="ja-JP" sz="1100" b="1" dirty="0">
                <a:solidFill>
                  <a:srgbClr val="FF70B2"/>
                </a:solidFill>
                <a:latin typeface="+mj-ea"/>
                <a:ea typeface="+mj-ea"/>
              </a:rPr>
              <a:t> </a:t>
            </a:r>
            <a:r>
              <a:rPr lang="ja-JP" altLang="en-US" sz="1100" b="1" dirty="0">
                <a:solidFill>
                  <a:srgbClr val="FF70B2"/>
                </a:solidFill>
                <a:latin typeface="+mj-ea"/>
                <a:ea typeface="+mj-ea"/>
              </a:rPr>
              <a:t>円</a:t>
            </a:r>
            <a:endParaRPr kumimoji="1" lang="ja-JP" altLang="en-US" sz="1100" b="1" dirty="0">
              <a:solidFill>
                <a:srgbClr val="FF70B2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930383484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244</Words>
  <Application>Microsoft Office PowerPoint</Application>
  <PresentationFormat>ユーザー設定</PresentationFormat>
  <Paragraphs>54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2018-01-31T10:49:25Z</dcterms:created>
  <dcterms:modified xsi:type="dcterms:W3CDTF">2018-01-31T10:49:30Z</dcterms:modified>
</cp:coreProperties>
</file>