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C00"/>
    <a:srgbClr val="FF70B2"/>
    <a:srgbClr val="2AA4DE"/>
    <a:srgbClr val="ECD90A"/>
    <a:srgbClr val="E4064B"/>
    <a:srgbClr val="684F00"/>
    <a:srgbClr val="905616"/>
    <a:srgbClr val="513D00"/>
    <a:srgbClr val="EFD9AE"/>
    <a:srgbClr val="F1E4B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103" autoAdjust="0"/>
    <p:restoredTop sz="86418"/>
  </p:normalViewPr>
  <p:slideViewPr>
    <p:cSldViewPr snapToGrid="0">
      <p:cViewPr varScale="1">
        <p:scale>
          <a:sx n="54" d="100"/>
          <a:sy n="54" d="100"/>
        </p:scale>
        <p:origin x="2179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3" name="図 52">
            <a:extLst>
              <a:ext uri="{FF2B5EF4-FFF2-40B4-BE49-F238E27FC236}">
                <a16:creationId xmlns:a16="http://schemas.microsoft.com/office/drawing/2014/main" id="{7C7AD2AD-566E-734D-9C74-67E1DC786751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 rot="16200000">
            <a:off x="-1566069" y="1566068"/>
            <a:ext cx="10907714" cy="7775575"/>
          </a:xfrm>
          <a:prstGeom prst="rect">
            <a:avLst/>
          </a:prstGeom>
        </p:spPr>
      </p:pic>
      <p:sp>
        <p:nvSpPr>
          <p:cNvPr id="12" name="正方形/長方形 11"/>
          <p:cNvSpPr/>
          <p:nvPr/>
        </p:nvSpPr>
        <p:spPr>
          <a:xfrm>
            <a:off x="-3" y="1059418"/>
            <a:ext cx="7775575" cy="1938992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6000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1016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真夏の大特価セール</a:t>
            </a:r>
            <a:endParaRPr lang="en-US" altLang="ja-JP" sz="6000" b="1" spc="50" dirty="0">
              <a:ln w="9525" cmpd="sng">
                <a:noFill/>
                <a:prstDash val="solid"/>
              </a:ln>
              <a:solidFill>
                <a:srgbClr val="70AD47">
                  <a:tint val="1000"/>
                </a:srgbClr>
              </a:solidFill>
              <a:effectLst>
                <a:glow rad="101600">
                  <a:schemeClr val="accent2">
                    <a:satMod val="175000"/>
                    <a:alpha val="40000"/>
                  </a:schemeClr>
                </a:glow>
              </a:effectLst>
            </a:endParaRPr>
          </a:p>
          <a:p>
            <a:pPr algn="ctr"/>
            <a:r>
              <a:rPr lang="ja-JP" altLang="en-US" sz="6000" b="1" spc="50" dirty="0">
                <a:ln w="9525" cmpd="sng">
                  <a:noFill/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101600">
                    <a:schemeClr val="accent2">
                      <a:satMod val="175000"/>
                      <a:alpha val="40000"/>
                    </a:schemeClr>
                  </a:glow>
                </a:effectLst>
              </a:rPr>
              <a:t>人気家電全品半額！</a:t>
            </a:r>
          </a:p>
        </p:txBody>
      </p:sp>
      <p:sp>
        <p:nvSpPr>
          <p:cNvPr id="20" name="正方形/長方形 19"/>
          <p:cNvSpPr/>
          <p:nvPr/>
        </p:nvSpPr>
        <p:spPr>
          <a:xfrm>
            <a:off x="-2" y="3216504"/>
            <a:ext cx="7775575" cy="2283984"/>
          </a:xfrm>
          <a:prstGeom prst="rect">
            <a:avLst/>
          </a:prstGeom>
          <a:solidFill>
            <a:srgbClr val="FF0000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5" name="正方形/長方形 84"/>
          <p:cNvSpPr/>
          <p:nvPr/>
        </p:nvSpPr>
        <p:spPr>
          <a:xfrm>
            <a:off x="0" y="5790263"/>
            <a:ext cx="7775575" cy="3872279"/>
          </a:xfrm>
          <a:prstGeom prst="rect">
            <a:avLst/>
          </a:prstGeom>
          <a:solidFill>
            <a:srgbClr val="FF0000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4772688" y="4056583"/>
            <a:ext cx="259558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14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Core i7 </a:t>
            </a:r>
            <a:r>
              <a:rPr kumimoji="1" lang="ja-JP" altLang="en-US" sz="14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搭載</a:t>
            </a:r>
            <a:r>
              <a:rPr kumimoji="1" lang="en-US" altLang="ja-JP" sz="14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 </a:t>
            </a:r>
            <a:r>
              <a:rPr kumimoji="1" lang="ja-JP" altLang="en-US" sz="14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高速ノートパソコン</a:t>
            </a:r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3927906" y="4319500"/>
            <a:ext cx="344036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ASKUL A-01 SO2000</a:t>
            </a:r>
            <a:endParaRPr kumimoji="1" lang="ja-JP" altLang="en-US" sz="28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60" name="テキスト ボックス 59"/>
          <p:cNvSpPr txBox="1"/>
          <p:nvPr/>
        </p:nvSpPr>
        <p:spPr>
          <a:xfrm>
            <a:off x="5336945" y="4652224"/>
            <a:ext cx="203132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4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¥ 69,800</a:t>
            </a:r>
            <a:endParaRPr kumimoji="1" lang="ja-JP" altLang="en-US" sz="40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27" name="ホームベース 26"/>
          <p:cNvSpPr/>
          <p:nvPr/>
        </p:nvSpPr>
        <p:spPr>
          <a:xfrm>
            <a:off x="4056242" y="3401530"/>
            <a:ext cx="2775972" cy="521835"/>
          </a:xfrm>
          <a:prstGeom prst="homePlate">
            <a:avLst>
              <a:gd name="adj" fmla="val 41739"/>
            </a:avLst>
          </a:prstGeom>
          <a:solidFill>
            <a:srgbClr val="FFFC00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4319980" y="3400145"/>
            <a:ext cx="1856598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sz="2800" b="1" dirty="0">
                <a:solidFill>
                  <a:srgbClr val="FF0000"/>
                </a:solidFill>
                <a:latin typeface="+mj-ea"/>
                <a:ea typeface="+mj-ea"/>
              </a:rPr>
              <a:t>10</a:t>
            </a:r>
            <a:r>
              <a:rPr kumimoji="1" lang="ja-JP" altLang="en-US" sz="2800" b="1" dirty="0">
                <a:solidFill>
                  <a:srgbClr val="FF0000"/>
                </a:solidFill>
                <a:latin typeface="+mj-ea"/>
                <a:ea typeface="+mj-ea"/>
              </a:rPr>
              <a:t>台</a:t>
            </a:r>
            <a:r>
              <a:rPr lang="ja-JP" altLang="en-US" sz="2800" b="1" dirty="0">
                <a:solidFill>
                  <a:srgbClr val="FF0000"/>
                </a:solidFill>
                <a:latin typeface="+mj-ea"/>
                <a:ea typeface="+mj-ea"/>
              </a:rPr>
              <a:t>限定</a:t>
            </a:r>
            <a:r>
              <a:rPr lang="en-US" altLang="ja-JP" sz="2800" b="1" dirty="0">
                <a:solidFill>
                  <a:srgbClr val="FF0000"/>
                </a:solidFill>
                <a:latin typeface="+mj-ea"/>
                <a:ea typeface="+mj-ea"/>
              </a:rPr>
              <a:t>!!!</a:t>
            </a:r>
            <a:endParaRPr kumimoji="1" lang="ja-JP" altLang="en-US" sz="2800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143" name="テキスト ボックス 142"/>
          <p:cNvSpPr txBox="1"/>
          <p:nvPr/>
        </p:nvSpPr>
        <p:spPr>
          <a:xfrm>
            <a:off x="3508721" y="291144"/>
            <a:ext cx="401037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3200" b="1" dirty="0">
                <a:solidFill>
                  <a:schemeClr val="bg1"/>
                </a:solidFill>
                <a:latin typeface="+mj-ea"/>
                <a:ea typeface="+mj-ea"/>
              </a:rPr>
              <a:t>8/13</a:t>
            </a:r>
            <a:r>
              <a:rPr kumimoji="1" lang="ja-JP" altLang="en-US" sz="3200" b="1" dirty="0">
                <a:solidFill>
                  <a:schemeClr val="bg1"/>
                </a:solidFill>
                <a:latin typeface="+mj-ea"/>
                <a:ea typeface="+mj-ea"/>
              </a:rPr>
              <a:t>（金）</a:t>
            </a:r>
            <a:r>
              <a:rPr kumimoji="1" lang="en-US" altLang="ja-JP" sz="3200" b="1" dirty="0">
                <a:solidFill>
                  <a:schemeClr val="bg1"/>
                </a:solidFill>
                <a:latin typeface="+mj-ea"/>
                <a:ea typeface="+mj-ea"/>
              </a:rPr>
              <a:t>〜17</a:t>
            </a:r>
            <a:r>
              <a:rPr kumimoji="1" lang="ja-JP" altLang="en-US" sz="3200" b="1" dirty="0">
                <a:solidFill>
                  <a:schemeClr val="bg1"/>
                </a:solidFill>
                <a:latin typeface="+mj-ea"/>
                <a:ea typeface="+mj-ea"/>
              </a:rPr>
              <a:t>（火）</a:t>
            </a:r>
          </a:p>
        </p:txBody>
      </p:sp>
      <p:sp>
        <p:nvSpPr>
          <p:cNvPr id="151" name="ホームベース 150"/>
          <p:cNvSpPr/>
          <p:nvPr/>
        </p:nvSpPr>
        <p:spPr>
          <a:xfrm>
            <a:off x="491320" y="341259"/>
            <a:ext cx="2937679" cy="521835"/>
          </a:xfrm>
          <a:prstGeom prst="homePlate">
            <a:avLst>
              <a:gd name="adj" fmla="val 41739"/>
            </a:avLst>
          </a:prstGeom>
          <a:solidFill>
            <a:srgbClr val="FFFC00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2" name="テキスト ボックス 151"/>
          <p:cNvSpPr txBox="1"/>
          <p:nvPr/>
        </p:nvSpPr>
        <p:spPr>
          <a:xfrm>
            <a:off x="571042" y="339874"/>
            <a:ext cx="254268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800" b="1" dirty="0">
                <a:solidFill>
                  <a:srgbClr val="FF0000"/>
                </a:solidFill>
                <a:latin typeface="+mj-ea"/>
                <a:ea typeface="+mj-ea"/>
              </a:rPr>
              <a:t>SUMMER SALE</a:t>
            </a:r>
            <a:endParaRPr kumimoji="1" lang="ja-JP" altLang="en-US" sz="2800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158" name="正方形/長方形 157"/>
          <p:cNvSpPr/>
          <p:nvPr/>
        </p:nvSpPr>
        <p:spPr>
          <a:xfrm>
            <a:off x="-3" y="9662542"/>
            <a:ext cx="7775575" cy="1245172"/>
          </a:xfrm>
          <a:prstGeom prst="rect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9" name="テキスト ボックス 158"/>
          <p:cNvSpPr txBox="1"/>
          <p:nvPr/>
        </p:nvSpPr>
        <p:spPr>
          <a:xfrm>
            <a:off x="290354" y="9793301"/>
            <a:ext cx="3852337" cy="461665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ja-JP" altLang="en-US" sz="24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家電のアスクル</a:t>
            </a:r>
            <a:r>
              <a:rPr lang="en-US" altLang="ja-JP" sz="24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 </a:t>
            </a:r>
            <a:r>
              <a:rPr lang="ja-JP" altLang="en-US" sz="24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新宿西口店</a:t>
            </a:r>
            <a:endParaRPr kumimoji="1" lang="ja-JP" altLang="en-US" sz="24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160" name="テキスト ボックス 159"/>
          <p:cNvSpPr txBox="1"/>
          <p:nvPr/>
        </p:nvSpPr>
        <p:spPr>
          <a:xfrm>
            <a:off x="305390" y="10244118"/>
            <a:ext cx="3387466" cy="2616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ja-JP" altLang="en-US" sz="11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東京都江東区豊洲 </a:t>
            </a:r>
            <a:r>
              <a:rPr lang="en-US" altLang="ja-JP" sz="11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3-2-3  JR</a:t>
            </a:r>
            <a:r>
              <a:rPr lang="ja-JP" altLang="en-US" sz="11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新宿駅西口より徒歩</a:t>
            </a:r>
            <a:r>
              <a:rPr lang="en-US" altLang="ja-JP" sz="11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3</a:t>
            </a:r>
            <a:r>
              <a:rPr lang="ja-JP" altLang="en-US" sz="11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分</a:t>
            </a:r>
            <a:endParaRPr kumimoji="1" lang="ja-JP" altLang="en-US" sz="1100" b="1" dirty="0">
              <a:solidFill>
                <a:schemeClr val="bg1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161" name="テキスト ボックス 160"/>
          <p:cNvSpPr txBox="1"/>
          <p:nvPr/>
        </p:nvSpPr>
        <p:spPr>
          <a:xfrm>
            <a:off x="4611132" y="9793301"/>
            <a:ext cx="2805576" cy="461665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r>
              <a:rPr lang="en-US" altLang="ja-JP" sz="24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rPr>
              <a:t>TEL : 03-1234-1111</a:t>
            </a:r>
            <a:endParaRPr kumimoji="1" lang="ja-JP" altLang="en-US" sz="2400" b="1" dirty="0">
              <a:solidFill>
                <a:srgbClr val="FFFC00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162" name="テキスト ボックス 161"/>
          <p:cNvSpPr txBox="1"/>
          <p:nvPr/>
        </p:nvSpPr>
        <p:spPr>
          <a:xfrm>
            <a:off x="4611132" y="10244118"/>
            <a:ext cx="1611339" cy="261610"/>
          </a:xfrm>
          <a:prstGeom prst="rect">
            <a:avLst/>
          </a:prstGeom>
          <a:noFill/>
          <a:effectLst/>
        </p:spPr>
        <p:txBody>
          <a:bodyPr wrap="none" rtlCol="0">
            <a:spAutoFit/>
          </a:bodyPr>
          <a:lstStyle/>
          <a:p>
            <a:pPr algn="r"/>
            <a:r>
              <a:rPr lang="ja-JP" altLang="en-US" sz="11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年中無休</a:t>
            </a:r>
            <a:r>
              <a:rPr lang="en-US" altLang="ja-JP" sz="11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 / 24</a:t>
            </a:r>
            <a:r>
              <a:rPr lang="ja-JP" altLang="en-US" sz="1100" b="1" dirty="0">
                <a:solidFill>
                  <a:schemeClr val="bg1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</a:rPr>
              <a:t>時間営業</a:t>
            </a:r>
            <a:endParaRPr kumimoji="1" lang="ja-JP" altLang="en-US" sz="1100" b="1" dirty="0">
              <a:solidFill>
                <a:schemeClr val="bg1"/>
              </a:solidFill>
              <a:effectLst>
                <a:outerShdw blurRad="50800" dist="76200" dir="5400000" algn="t" rotWithShape="0">
                  <a:prstClr val="black">
                    <a:alpha val="40000"/>
                  </a:prstClr>
                </a:outerShdw>
              </a:effectLst>
              <a:latin typeface="+mj-ea"/>
              <a:ea typeface="+mj-ea"/>
            </a:endParaRPr>
          </a:p>
        </p:txBody>
      </p:sp>
      <p:sp>
        <p:nvSpPr>
          <p:cNvPr id="49" name="正方形/長方形 48"/>
          <p:cNvSpPr/>
          <p:nvPr/>
        </p:nvSpPr>
        <p:spPr>
          <a:xfrm>
            <a:off x="359667" y="3374745"/>
            <a:ext cx="3289274" cy="1995614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2800" dirty="0"/>
              <a:t> </a:t>
            </a:r>
            <a:r>
              <a:rPr lang="ja-JP" altLang="en-US" sz="2800" dirty="0"/>
              <a:t>ここに画像を</a:t>
            </a:r>
            <a:endParaRPr lang="en-US" altLang="ja-JP" sz="2800" dirty="0"/>
          </a:p>
          <a:p>
            <a:pPr algn="ctr"/>
            <a:r>
              <a:rPr lang="ja-JP" altLang="en-US" sz="2800" dirty="0"/>
              <a:t>挿入してください</a:t>
            </a:r>
            <a:endParaRPr kumimoji="1" lang="ja-JP" altLang="en-US" sz="2800" dirty="0"/>
          </a:p>
        </p:txBody>
      </p:sp>
      <p:grpSp>
        <p:nvGrpSpPr>
          <p:cNvPr id="4" name="図形グループ 3"/>
          <p:cNvGrpSpPr/>
          <p:nvPr/>
        </p:nvGrpSpPr>
        <p:grpSpPr>
          <a:xfrm>
            <a:off x="5085002" y="6058967"/>
            <a:ext cx="2369402" cy="1572274"/>
            <a:chOff x="5085002" y="6058967"/>
            <a:chExt cx="2369402" cy="1572274"/>
          </a:xfrm>
        </p:grpSpPr>
        <p:sp>
          <p:nvSpPr>
            <p:cNvPr id="50" name="正方形/長方形 49"/>
            <p:cNvSpPr/>
            <p:nvPr/>
          </p:nvSpPr>
          <p:spPr>
            <a:xfrm>
              <a:off x="5662342" y="6382104"/>
              <a:ext cx="1792062" cy="114909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1800" dirty="0"/>
                <a:t> </a:t>
              </a:r>
              <a:r>
                <a:rPr lang="ja-JP" altLang="en-US" sz="1800" dirty="0"/>
                <a:t>ここに画像を</a:t>
              </a:r>
              <a:endParaRPr lang="en-US" altLang="ja-JP" sz="1800" dirty="0"/>
            </a:p>
            <a:p>
              <a:pPr algn="ctr"/>
              <a:r>
                <a:rPr lang="ja-JP" altLang="en-US" sz="1800" dirty="0"/>
                <a:t>挿入してください</a:t>
              </a:r>
              <a:endParaRPr kumimoji="1" lang="ja-JP" altLang="en-US" sz="1800" dirty="0"/>
            </a:p>
          </p:txBody>
        </p:sp>
        <p:sp>
          <p:nvSpPr>
            <p:cNvPr id="125" name="テキスト ボックス 124"/>
            <p:cNvSpPr txBox="1"/>
            <p:nvPr/>
          </p:nvSpPr>
          <p:spPr>
            <a:xfrm>
              <a:off x="5085002" y="7108021"/>
              <a:ext cx="1476686" cy="523220"/>
            </a:xfrm>
            <a:prstGeom prst="rect">
              <a:avLst/>
            </a:prstGeom>
            <a:noFill/>
            <a:effectLst>
              <a:outerShdw blurRad="127000" dist="762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altLang="ja-JP" sz="28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¥ 69,800</a:t>
              </a:r>
              <a:endParaRPr kumimoji="1" lang="ja-JP" altLang="en-US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  <p:sp>
          <p:nvSpPr>
            <p:cNvPr id="126" name="テキスト ボックス 125"/>
            <p:cNvSpPr txBox="1"/>
            <p:nvPr/>
          </p:nvSpPr>
          <p:spPr>
            <a:xfrm>
              <a:off x="5085002" y="6058967"/>
              <a:ext cx="224933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Core i7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搭載</a:t>
              </a:r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高速ノートパソコン</a:t>
              </a:r>
            </a:p>
          </p:txBody>
        </p:sp>
        <p:sp>
          <p:nvSpPr>
            <p:cNvPr id="127" name="テキスト ボックス 126"/>
            <p:cNvSpPr txBox="1"/>
            <p:nvPr/>
          </p:nvSpPr>
          <p:spPr>
            <a:xfrm>
              <a:off x="5085002" y="6321884"/>
              <a:ext cx="1582484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ASKUL A-01</a:t>
              </a:r>
            </a:p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SO2000</a:t>
              </a:r>
              <a:endParaRPr kumimoji="1" lang="ja-JP" altLang="en-US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</p:grpSp>
      <p:grpSp>
        <p:nvGrpSpPr>
          <p:cNvPr id="3" name="図形グループ 2"/>
          <p:cNvGrpSpPr/>
          <p:nvPr/>
        </p:nvGrpSpPr>
        <p:grpSpPr>
          <a:xfrm>
            <a:off x="2722334" y="6058967"/>
            <a:ext cx="2322043" cy="1572274"/>
            <a:chOff x="2722334" y="6058967"/>
            <a:chExt cx="2322043" cy="1572274"/>
          </a:xfrm>
        </p:grpSpPr>
        <p:sp>
          <p:nvSpPr>
            <p:cNvPr id="51" name="正方形/長方形 50"/>
            <p:cNvSpPr/>
            <p:nvPr/>
          </p:nvSpPr>
          <p:spPr>
            <a:xfrm>
              <a:off x="3252315" y="6382104"/>
              <a:ext cx="1792062" cy="114909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1800" dirty="0"/>
                <a:t> </a:t>
              </a:r>
              <a:r>
                <a:rPr lang="ja-JP" altLang="en-US" sz="1800" dirty="0"/>
                <a:t>ここに画像を</a:t>
              </a:r>
              <a:endParaRPr lang="en-US" altLang="ja-JP" sz="1800" dirty="0"/>
            </a:p>
            <a:p>
              <a:pPr algn="ctr"/>
              <a:r>
                <a:rPr lang="ja-JP" altLang="en-US" sz="1800" dirty="0"/>
                <a:t>挿入してください</a:t>
              </a:r>
              <a:endParaRPr kumimoji="1" lang="ja-JP" altLang="en-US" sz="1800" dirty="0"/>
            </a:p>
          </p:txBody>
        </p:sp>
        <p:sp>
          <p:nvSpPr>
            <p:cNvPr id="120" name="テキスト ボックス 119"/>
            <p:cNvSpPr txBox="1"/>
            <p:nvPr/>
          </p:nvSpPr>
          <p:spPr>
            <a:xfrm>
              <a:off x="2722334" y="7108021"/>
              <a:ext cx="1476686" cy="523220"/>
            </a:xfrm>
            <a:prstGeom prst="rect">
              <a:avLst/>
            </a:prstGeom>
            <a:noFill/>
            <a:effectLst>
              <a:outerShdw blurRad="127000" dist="762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altLang="ja-JP" sz="28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¥ 69,800</a:t>
              </a:r>
              <a:endParaRPr kumimoji="1" lang="ja-JP" altLang="en-US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  <p:sp>
          <p:nvSpPr>
            <p:cNvPr id="121" name="テキスト ボックス 120"/>
            <p:cNvSpPr txBox="1"/>
            <p:nvPr/>
          </p:nvSpPr>
          <p:spPr>
            <a:xfrm>
              <a:off x="2722334" y="6058967"/>
              <a:ext cx="224933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Core i7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搭載</a:t>
              </a:r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高速ノートパソコン</a:t>
              </a:r>
            </a:p>
          </p:txBody>
        </p:sp>
        <p:sp>
          <p:nvSpPr>
            <p:cNvPr id="122" name="テキスト ボックス 121"/>
            <p:cNvSpPr txBox="1"/>
            <p:nvPr/>
          </p:nvSpPr>
          <p:spPr>
            <a:xfrm>
              <a:off x="2722334" y="6321884"/>
              <a:ext cx="1582484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ASKUL A-01</a:t>
              </a:r>
            </a:p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SO2000</a:t>
              </a:r>
              <a:endParaRPr kumimoji="1" lang="ja-JP" altLang="en-US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</p:grpSp>
      <p:grpSp>
        <p:nvGrpSpPr>
          <p:cNvPr id="2" name="図形グループ 1"/>
          <p:cNvGrpSpPr/>
          <p:nvPr/>
        </p:nvGrpSpPr>
        <p:grpSpPr>
          <a:xfrm>
            <a:off x="359666" y="6058967"/>
            <a:ext cx="2286626" cy="1572274"/>
            <a:chOff x="359666" y="6058967"/>
            <a:chExt cx="2286626" cy="1572274"/>
          </a:xfrm>
        </p:grpSpPr>
        <p:sp>
          <p:nvSpPr>
            <p:cNvPr id="52" name="正方形/長方形 51"/>
            <p:cNvSpPr/>
            <p:nvPr/>
          </p:nvSpPr>
          <p:spPr>
            <a:xfrm>
              <a:off x="854230" y="6382104"/>
              <a:ext cx="1792062" cy="114909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1800" dirty="0"/>
                <a:t> </a:t>
              </a:r>
              <a:r>
                <a:rPr lang="ja-JP" altLang="en-US" sz="1800" dirty="0"/>
                <a:t>ここに画像を</a:t>
              </a:r>
              <a:endParaRPr lang="en-US" altLang="ja-JP" sz="1800" dirty="0"/>
            </a:p>
            <a:p>
              <a:pPr algn="ctr"/>
              <a:r>
                <a:rPr lang="ja-JP" altLang="en-US" sz="1800" dirty="0"/>
                <a:t>挿入してください</a:t>
              </a:r>
              <a:endParaRPr kumimoji="1" lang="ja-JP" altLang="en-US" sz="1800" dirty="0"/>
            </a:p>
          </p:txBody>
        </p:sp>
        <p:sp>
          <p:nvSpPr>
            <p:cNvPr id="97" name="テキスト ボックス 96"/>
            <p:cNvSpPr txBox="1"/>
            <p:nvPr/>
          </p:nvSpPr>
          <p:spPr>
            <a:xfrm>
              <a:off x="359666" y="7108021"/>
              <a:ext cx="1476686" cy="523220"/>
            </a:xfrm>
            <a:prstGeom prst="rect">
              <a:avLst/>
            </a:prstGeom>
            <a:noFill/>
            <a:effectLst>
              <a:outerShdw blurRad="127000" dist="762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altLang="ja-JP" sz="28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¥ 69,800</a:t>
              </a:r>
              <a:endParaRPr kumimoji="1" lang="ja-JP" altLang="en-US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  <p:sp>
          <p:nvSpPr>
            <p:cNvPr id="88" name="テキスト ボックス 87"/>
            <p:cNvSpPr txBox="1"/>
            <p:nvPr/>
          </p:nvSpPr>
          <p:spPr>
            <a:xfrm>
              <a:off x="359666" y="6058967"/>
              <a:ext cx="224933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Core i7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搭載</a:t>
              </a:r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高速ノートパソコン</a:t>
              </a:r>
            </a:p>
          </p:txBody>
        </p:sp>
        <p:sp>
          <p:nvSpPr>
            <p:cNvPr id="91" name="テキスト ボックス 90"/>
            <p:cNvSpPr txBox="1"/>
            <p:nvPr/>
          </p:nvSpPr>
          <p:spPr>
            <a:xfrm>
              <a:off x="359666" y="6321884"/>
              <a:ext cx="1582484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ASKUL A-01</a:t>
              </a:r>
            </a:p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SO2000</a:t>
              </a:r>
              <a:endParaRPr kumimoji="1" lang="ja-JP" altLang="en-US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</p:grpSp>
      <p:grpSp>
        <p:nvGrpSpPr>
          <p:cNvPr id="56" name="図形グループ 55"/>
          <p:cNvGrpSpPr/>
          <p:nvPr/>
        </p:nvGrpSpPr>
        <p:grpSpPr>
          <a:xfrm>
            <a:off x="5085002" y="7918906"/>
            <a:ext cx="2369402" cy="1572274"/>
            <a:chOff x="5085002" y="6058967"/>
            <a:chExt cx="2369402" cy="1572274"/>
          </a:xfrm>
        </p:grpSpPr>
        <p:sp>
          <p:nvSpPr>
            <p:cNvPr id="57" name="正方形/長方形 56"/>
            <p:cNvSpPr/>
            <p:nvPr/>
          </p:nvSpPr>
          <p:spPr>
            <a:xfrm>
              <a:off x="5662342" y="6382104"/>
              <a:ext cx="1792062" cy="114909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1800" dirty="0"/>
                <a:t> </a:t>
              </a:r>
              <a:r>
                <a:rPr lang="ja-JP" altLang="en-US" sz="1800" dirty="0"/>
                <a:t>ここに画像を</a:t>
              </a:r>
              <a:endParaRPr lang="en-US" altLang="ja-JP" sz="1800" dirty="0"/>
            </a:p>
            <a:p>
              <a:pPr algn="ctr"/>
              <a:r>
                <a:rPr lang="ja-JP" altLang="en-US" sz="1800" dirty="0"/>
                <a:t>挿入してください</a:t>
              </a:r>
              <a:endParaRPr kumimoji="1" lang="ja-JP" altLang="en-US" sz="1800" dirty="0"/>
            </a:p>
          </p:txBody>
        </p:sp>
        <p:sp>
          <p:nvSpPr>
            <p:cNvPr id="61" name="テキスト ボックス 60"/>
            <p:cNvSpPr txBox="1"/>
            <p:nvPr/>
          </p:nvSpPr>
          <p:spPr>
            <a:xfrm>
              <a:off x="5085002" y="7108021"/>
              <a:ext cx="1476686" cy="523220"/>
            </a:xfrm>
            <a:prstGeom prst="rect">
              <a:avLst/>
            </a:prstGeom>
            <a:noFill/>
            <a:effectLst>
              <a:outerShdw blurRad="127000" dist="762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altLang="ja-JP" sz="28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¥ 69,800</a:t>
              </a:r>
              <a:endParaRPr kumimoji="1" lang="ja-JP" altLang="en-US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  <p:sp>
          <p:nvSpPr>
            <p:cNvPr id="62" name="テキスト ボックス 61"/>
            <p:cNvSpPr txBox="1"/>
            <p:nvPr/>
          </p:nvSpPr>
          <p:spPr>
            <a:xfrm>
              <a:off x="5085002" y="6058967"/>
              <a:ext cx="224933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Core i7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搭載</a:t>
              </a:r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高速ノートパソコン</a:t>
              </a:r>
            </a:p>
          </p:txBody>
        </p:sp>
        <p:sp>
          <p:nvSpPr>
            <p:cNvPr id="63" name="テキスト ボックス 62"/>
            <p:cNvSpPr txBox="1"/>
            <p:nvPr/>
          </p:nvSpPr>
          <p:spPr>
            <a:xfrm>
              <a:off x="5085002" y="6321884"/>
              <a:ext cx="1582484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ASKUL A-01</a:t>
              </a:r>
            </a:p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SO2000</a:t>
              </a:r>
              <a:endParaRPr kumimoji="1" lang="ja-JP" altLang="en-US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</p:grpSp>
      <p:grpSp>
        <p:nvGrpSpPr>
          <p:cNvPr id="64" name="図形グループ 63"/>
          <p:cNvGrpSpPr/>
          <p:nvPr/>
        </p:nvGrpSpPr>
        <p:grpSpPr>
          <a:xfrm>
            <a:off x="2722334" y="7918906"/>
            <a:ext cx="2322043" cy="1572274"/>
            <a:chOff x="2722334" y="6058967"/>
            <a:chExt cx="2322043" cy="1572274"/>
          </a:xfrm>
        </p:grpSpPr>
        <p:sp>
          <p:nvSpPr>
            <p:cNvPr id="65" name="正方形/長方形 64"/>
            <p:cNvSpPr/>
            <p:nvPr/>
          </p:nvSpPr>
          <p:spPr>
            <a:xfrm>
              <a:off x="3252315" y="6382104"/>
              <a:ext cx="1792062" cy="114909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1800" dirty="0"/>
                <a:t> </a:t>
              </a:r>
              <a:r>
                <a:rPr lang="ja-JP" altLang="en-US" sz="1800" dirty="0"/>
                <a:t>ここに画像を</a:t>
              </a:r>
              <a:endParaRPr lang="en-US" altLang="ja-JP" sz="1800" dirty="0"/>
            </a:p>
            <a:p>
              <a:pPr algn="ctr"/>
              <a:r>
                <a:rPr lang="ja-JP" altLang="en-US" sz="1800" dirty="0"/>
                <a:t>挿入してください</a:t>
              </a:r>
              <a:endParaRPr kumimoji="1" lang="ja-JP" altLang="en-US" sz="1800" dirty="0"/>
            </a:p>
          </p:txBody>
        </p:sp>
        <p:sp>
          <p:nvSpPr>
            <p:cNvPr id="66" name="テキスト ボックス 65"/>
            <p:cNvSpPr txBox="1"/>
            <p:nvPr/>
          </p:nvSpPr>
          <p:spPr>
            <a:xfrm>
              <a:off x="2722334" y="7108021"/>
              <a:ext cx="1476686" cy="523220"/>
            </a:xfrm>
            <a:prstGeom prst="rect">
              <a:avLst/>
            </a:prstGeom>
            <a:noFill/>
            <a:effectLst>
              <a:outerShdw blurRad="127000" dist="762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altLang="ja-JP" sz="28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¥ 69,800</a:t>
              </a:r>
              <a:endParaRPr kumimoji="1" lang="ja-JP" altLang="en-US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  <p:sp>
          <p:nvSpPr>
            <p:cNvPr id="67" name="テキスト ボックス 66"/>
            <p:cNvSpPr txBox="1"/>
            <p:nvPr/>
          </p:nvSpPr>
          <p:spPr>
            <a:xfrm>
              <a:off x="2722334" y="6058967"/>
              <a:ext cx="224933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Core i7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搭載</a:t>
              </a:r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高速ノートパソコン</a:t>
              </a:r>
            </a:p>
          </p:txBody>
        </p:sp>
        <p:sp>
          <p:nvSpPr>
            <p:cNvPr id="68" name="テキスト ボックス 67"/>
            <p:cNvSpPr txBox="1"/>
            <p:nvPr/>
          </p:nvSpPr>
          <p:spPr>
            <a:xfrm>
              <a:off x="2722334" y="6321884"/>
              <a:ext cx="1582484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ASKUL A-01</a:t>
              </a:r>
            </a:p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SO2000</a:t>
              </a:r>
              <a:endParaRPr kumimoji="1" lang="ja-JP" altLang="en-US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</p:grpSp>
      <p:grpSp>
        <p:nvGrpSpPr>
          <p:cNvPr id="69" name="図形グループ 68"/>
          <p:cNvGrpSpPr/>
          <p:nvPr/>
        </p:nvGrpSpPr>
        <p:grpSpPr>
          <a:xfrm>
            <a:off x="359666" y="7918906"/>
            <a:ext cx="2286626" cy="1572274"/>
            <a:chOff x="359666" y="6058967"/>
            <a:chExt cx="2286626" cy="1572274"/>
          </a:xfrm>
        </p:grpSpPr>
        <p:sp>
          <p:nvSpPr>
            <p:cNvPr id="70" name="正方形/長方形 69"/>
            <p:cNvSpPr/>
            <p:nvPr/>
          </p:nvSpPr>
          <p:spPr>
            <a:xfrm>
              <a:off x="854230" y="6382104"/>
              <a:ext cx="1792062" cy="1149095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ja-JP" sz="1800" dirty="0"/>
                <a:t> </a:t>
              </a:r>
              <a:r>
                <a:rPr lang="ja-JP" altLang="en-US" sz="1800" dirty="0"/>
                <a:t>ここに画像を</a:t>
              </a:r>
              <a:endParaRPr lang="en-US" altLang="ja-JP" sz="1800" dirty="0"/>
            </a:p>
            <a:p>
              <a:pPr algn="ctr"/>
              <a:r>
                <a:rPr lang="ja-JP" altLang="en-US" sz="1800" dirty="0"/>
                <a:t>挿入してください</a:t>
              </a:r>
              <a:endParaRPr kumimoji="1" lang="ja-JP" altLang="en-US" sz="1800" dirty="0"/>
            </a:p>
          </p:txBody>
        </p:sp>
        <p:sp>
          <p:nvSpPr>
            <p:cNvPr id="71" name="テキスト ボックス 70"/>
            <p:cNvSpPr txBox="1"/>
            <p:nvPr/>
          </p:nvSpPr>
          <p:spPr>
            <a:xfrm>
              <a:off x="359666" y="7108021"/>
              <a:ext cx="1476686" cy="523220"/>
            </a:xfrm>
            <a:prstGeom prst="rect">
              <a:avLst/>
            </a:prstGeom>
            <a:noFill/>
            <a:effectLst>
              <a:outerShdw blurRad="127000" dist="76200" dir="2700000" algn="tl" rotWithShape="0">
                <a:prstClr val="black">
                  <a:alpha val="40000"/>
                </a:prstClr>
              </a:outerShdw>
            </a:effectLst>
          </p:spPr>
          <p:txBody>
            <a:bodyPr wrap="none" rtlCol="0">
              <a:spAutoFit/>
            </a:bodyPr>
            <a:lstStyle/>
            <a:p>
              <a:r>
                <a:rPr lang="en-US" altLang="ja-JP" sz="28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¥ 69,800</a:t>
              </a:r>
              <a:endParaRPr kumimoji="1" lang="ja-JP" altLang="en-US" sz="28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  <p:sp>
          <p:nvSpPr>
            <p:cNvPr id="72" name="テキスト ボックス 71"/>
            <p:cNvSpPr txBox="1"/>
            <p:nvPr/>
          </p:nvSpPr>
          <p:spPr>
            <a:xfrm>
              <a:off x="359666" y="6058967"/>
              <a:ext cx="2249334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Core i7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搭載</a:t>
              </a:r>
              <a:r>
                <a:rPr kumimoji="1" lang="en-US" altLang="ja-JP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 </a:t>
              </a:r>
              <a:r>
                <a:rPr kumimoji="1" lang="ja-JP" altLang="en-US" sz="1200" b="1" dirty="0">
                  <a:solidFill>
                    <a:schemeClr val="bg1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高速ノートパソコン</a:t>
              </a:r>
            </a:p>
          </p:txBody>
        </p:sp>
        <p:sp>
          <p:nvSpPr>
            <p:cNvPr id="73" name="テキスト ボックス 72"/>
            <p:cNvSpPr txBox="1"/>
            <p:nvPr/>
          </p:nvSpPr>
          <p:spPr>
            <a:xfrm>
              <a:off x="359666" y="6321884"/>
              <a:ext cx="1582484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ASKUL A-01</a:t>
              </a:r>
            </a:p>
            <a:p>
              <a:r>
                <a:rPr lang="en-US" altLang="ja-JP" sz="2000" b="1" dirty="0">
                  <a:solidFill>
                    <a:srgbClr val="FFFC00"/>
                  </a:solidFill>
                  <a:effectLst>
                    <a:outerShdw blurRad="50800" dist="76200" dir="5400000" algn="t" rotWithShape="0">
                      <a:prstClr val="black">
                        <a:alpha val="40000"/>
                      </a:prstClr>
                    </a:outerShdw>
                  </a:effectLst>
                  <a:latin typeface="+mj-ea"/>
                  <a:ea typeface="+mj-ea"/>
                </a:rPr>
                <a:t>SO2000</a:t>
              </a:r>
              <a:endParaRPr kumimoji="1" lang="ja-JP" altLang="en-US" sz="2000" b="1" dirty="0">
                <a:solidFill>
                  <a:srgbClr val="FFFC00"/>
                </a:solidFill>
                <a:effectLst>
                  <a:outerShdw blurRad="50800" dist="76200" dir="5400000" algn="t" rotWithShape="0">
                    <a:prstClr val="black">
                      <a:alpha val="40000"/>
                    </a:prstClr>
                  </a:outerShdw>
                </a:effectLst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987105145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283</Words>
  <Application>Microsoft Office PowerPoint</Application>
  <PresentationFormat>ユーザー設定</PresentationFormat>
  <Paragraphs>67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2018-01-31T10:49:50Z</dcterms:created>
  <dcterms:modified xsi:type="dcterms:W3CDTF">2018-01-31T10:49:55Z</dcterms:modified>
</cp:coreProperties>
</file>