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2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F2173"/>
    <a:srgbClr val="FFFC00"/>
    <a:srgbClr val="FF70B2"/>
    <a:srgbClr val="E4064B"/>
    <a:srgbClr val="2AA4DE"/>
    <a:srgbClr val="ECD90A"/>
    <a:srgbClr val="684F00"/>
    <a:srgbClr val="905616"/>
    <a:srgbClr val="513D00"/>
    <a:srgbClr val="EFD9A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561" autoAdjust="0"/>
    <p:restoredTop sz="86418"/>
  </p:normalViewPr>
  <p:slideViewPr>
    <p:cSldViewPr snapToGrid="0">
      <p:cViewPr varScale="1">
        <p:scale>
          <a:sx n="54" d="100"/>
          <a:sy n="54" d="100"/>
        </p:scale>
        <p:origin x="2342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8" name="図 37">
            <a:extLst>
              <a:ext uri="{FF2B5EF4-FFF2-40B4-BE49-F238E27FC236}">
                <a16:creationId xmlns:a16="http://schemas.microsoft.com/office/drawing/2014/main" id="{4B2265B1-7930-FF48-981F-4E39E9ECEA40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 rot="16200000">
            <a:off x="-1566069" y="1566068"/>
            <a:ext cx="10907714" cy="7775575"/>
          </a:xfrm>
          <a:prstGeom prst="rect">
            <a:avLst/>
          </a:prstGeom>
        </p:spPr>
      </p:pic>
      <p:sp>
        <p:nvSpPr>
          <p:cNvPr id="49" name="正方形/長方形 48"/>
          <p:cNvSpPr/>
          <p:nvPr/>
        </p:nvSpPr>
        <p:spPr>
          <a:xfrm>
            <a:off x="3980075" y="4964404"/>
            <a:ext cx="3345390" cy="220343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/>
              <a:t> </a:t>
            </a:r>
            <a:r>
              <a:rPr lang="ja-JP" altLang="en-US" sz="1800" dirty="0"/>
              <a:t>ここに画像を</a:t>
            </a:r>
            <a:endParaRPr lang="en-US" altLang="ja-JP" sz="1800" dirty="0"/>
          </a:p>
          <a:p>
            <a:pPr algn="ctr"/>
            <a:r>
              <a:rPr lang="ja-JP" altLang="en-US" sz="1800" dirty="0"/>
              <a:t>挿入してください</a:t>
            </a:r>
            <a:endParaRPr kumimoji="1" lang="ja-JP" altLang="en-US" sz="1800" dirty="0"/>
          </a:p>
        </p:txBody>
      </p:sp>
      <p:sp>
        <p:nvSpPr>
          <p:cNvPr id="48" name="正方形/長方形 47"/>
          <p:cNvSpPr/>
          <p:nvPr/>
        </p:nvSpPr>
        <p:spPr>
          <a:xfrm>
            <a:off x="3289230" y="8164406"/>
            <a:ext cx="1792062" cy="1149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/>
              <a:t> </a:t>
            </a:r>
            <a:r>
              <a:rPr lang="ja-JP" altLang="en-US" sz="1800" dirty="0"/>
              <a:t>ここに画像を</a:t>
            </a:r>
            <a:endParaRPr lang="en-US" altLang="ja-JP" sz="1800" dirty="0"/>
          </a:p>
          <a:p>
            <a:pPr algn="ctr"/>
            <a:r>
              <a:rPr lang="ja-JP" altLang="en-US" sz="1800" dirty="0"/>
              <a:t>挿入してください</a:t>
            </a:r>
            <a:endParaRPr kumimoji="1" lang="ja-JP" altLang="en-US" sz="1800" dirty="0"/>
          </a:p>
        </p:txBody>
      </p:sp>
      <p:sp>
        <p:nvSpPr>
          <p:cNvPr id="47" name="正方形/長方形 46"/>
          <p:cNvSpPr/>
          <p:nvPr/>
        </p:nvSpPr>
        <p:spPr>
          <a:xfrm>
            <a:off x="5652770" y="8164406"/>
            <a:ext cx="1792062" cy="1149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/>
              <a:t> </a:t>
            </a:r>
            <a:r>
              <a:rPr lang="ja-JP" altLang="en-US" sz="1800" dirty="0"/>
              <a:t>ここに画像を</a:t>
            </a:r>
            <a:endParaRPr lang="en-US" altLang="ja-JP" sz="1800" dirty="0"/>
          </a:p>
          <a:p>
            <a:pPr algn="ctr"/>
            <a:r>
              <a:rPr lang="ja-JP" altLang="en-US" sz="1800" dirty="0"/>
              <a:t>挿入してください</a:t>
            </a:r>
            <a:endParaRPr kumimoji="1" lang="ja-JP" altLang="en-US" sz="1800" dirty="0"/>
          </a:p>
        </p:txBody>
      </p:sp>
      <p:sp>
        <p:nvSpPr>
          <p:cNvPr id="46" name="正方形/長方形 45"/>
          <p:cNvSpPr/>
          <p:nvPr/>
        </p:nvSpPr>
        <p:spPr>
          <a:xfrm>
            <a:off x="928877" y="8164406"/>
            <a:ext cx="1792062" cy="1149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/>
              <a:t> </a:t>
            </a:r>
            <a:r>
              <a:rPr lang="ja-JP" altLang="en-US" sz="1800" dirty="0"/>
              <a:t>ここに画像を</a:t>
            </a:r>
            <a:endParaRPr lang="en-US" altLang="ja-JP" sz="1800" dirty="0"/>
          </a:p>
          <a:p>
            <a:pPr algn="ctr"/>
            <a:r>
              <a:rPr lang="ja-JP" altLang="en-US" sz="1800" dirty="0"/>
              <a:t>挿入してください</a:t>
            </a:r>
            <a:endParaRPr kumimoji="1" lang="ja-JP" altLang="en-US" sz="1800" dirty="0"/>
          </a:p>
        </p:txBody>
      </p:sp>
      <p:sp>
        <p:nvSpPr>
          <p:cNvPr id="45" name="正方形/長方形 44"/>
          <p:cNvSpPr/>
          <p:nvPr/>
        </p:nvSpPr>
        <p:spPr>
          <a:xfrm>
            <a:off x="929935" y="6431594"/>
            <a:ext cx="1792062" cy="1149095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800" dirty="0"/>
              <a:t> </a:t>
            </a:r>
            <a:r>
              <a:rPr lang="ja-JP" altLang="en-US" sz="1800" dirty="0"/>
              <a:t>ここに画像を</a:t>
            </a:r>
            <a:endParaRPr lang="en-US" altLang="ja-JP" sz="1800" dirty="0"/>
          </a:p>
          <a:p>
            <a:pPr algn="ctr"/>
            <a:r>
              <a:rPr lang="ja-JP" altLang="en-US" sz="1800" dirty="0"/>
              <a:t>挿入してください</a:t>
            </a:r>
            <a:endParaRPr kumimoji="1" lang="ja-JP" altLang="en-US" sz="1800" dirty="0"/>
          </a:p>
        </p:txBody>
      </p:sp>
      <p:sp>
        <p:nvSpPr>
          <p:cNvPr id="12" name="正方形/長方形 11"/>
          <p:cNvSpPr/>
          <p:nvPr/>
        </p:nvSpPr>
        <p:spPr>
          <a:xfrm>
            <a:off x="-3" y="1171712"/>
            <a:ext cx="7775575" cy="193899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6000" b="1" spc="50" dirty="0">
                <a:ln w="9525" cmpd="sng">
                  <a:noFill/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101600">
                    <a:srgbClr val="FF70B2">
                      <a:alpha val="40000"/>
                    </a:srgbClr>
                  </a:glow>
                </a:effectLst>
              </a:rPr>
              <a:t>歳末大特価セール</a:t>
            </a:r>
            <a:endParaRPr lang="en-US" altLang="ja-JP" sz="6000" b="1" spc="50" dirty="0">
              <a:ln w="9525" cmpd="sng">
                <a:noFill/>
                <a:prstDash val="solid"/>
              </a:ln>
              <a:solidFill>
                <a:srgbClr val="70AD47">
                  <a:tint val="1000"/>
                </a:srgbClr>
              </a:solidFill>
              <a:effectLst>
                <a:glow rad="101600">
                  <a:srgbClr val="FF70B2">
                    <a:alpha val="40000"/>
                  </a:srgbClr>
                </a:glow>
              </a:effectLst>
            </a:endParaRPr>
          </a:p>
          <a:p>
            <a:pPr algn="ctr"/>
            <a:r>
              <a:rPr lang="ja-JP" altLang="en-US" sz="6000" b="1" spc="50" dirty="0">
                <a:ln w="9525" cmpd="sng">
                  <a:noFill/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101600">
                    <a:srgbClr val="FF70B2">
                      <a:alpha val="40000"/>
                    </a:srgbClr>
                  </a:glow>
                </a:effectLst>
              </a:rPr>
              <a:t>人気家電全品半額！</a:t>
            </a:r>
          </a:p>
        </p:txBody>
      </p:sp>
      <p:grpSp>
        <p:nvGrpSpPr>
          <p:cNvPr id="128" name="図形グループ 127"/>
          <p:cNvGrpSpPr/>
          <p:nvPr/>
        </p:nvGrpSpPr>
        <p:grpSpPr>
          <a:xfrm>
            <a:off x="359666" y="7855684"/>
            <a:ext cx="2249334" cy="1572274"/>
            <a:chOff x="399422" y="6347723"/>
            <a:chExt cx="2249334" cy="1572274"/>
          </a:xfrm>
        </p:grpSpPr>
        <p:sp>
          <p:nvSpPr>
            <p:cNvPr id="130" name="テキスト ボックス 129"/>
            <p:cNvSpPr txBox="1"/>
            <p:nvPr/>
          </p:nvSpPr>
          <p:spPr>
            <a:xfrm>
              <a:off x="399422" y="7396777"/>
              <a:ext cx="1476686" cy="523220"/>
            </a:xfrm>
            <a:prstGeom prst="rect">
              <a:avLst/>
            </a:prstGeom>
            <a:noFill/>
            <a:effectLst>
              <a:outerShdw blurRad="127000" dist="762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altLang="ja-JP" sz="28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¥ 69,800</a:t>
              </a:r>
              <a:endParaRPr kumimoji="1" lang="ja-JP" altLang="en-US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  <p:sp>
          <p:nvSpPr>
            <p:cNvPr id="131" name="テキスト ボックス 130"/>
            <p:cNvSpPr txBox="1"/>
            <p:nvPr/>
          </p:nvSpPr>
          <p:spPr>
            <a:xfrm>
              <a:off x="399422" y="6347723"/>
              <a:ext cx="224933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Core i7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搭載</a:t>
              </a:r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高速ノートパソコン</a:t>
              </a:r>
            </a:p>
          </p:txBody>
        </p:sp>
        <p:sp>
          <p:nvSpPr>
            <p:cNvPr id="132" name="テキスト ボックス 131"/>
            <p:cNvSpPr txBox="1"/>
            <p:nvPr/>
          </p:nvSpPr>
          <p:spPr>
            <a:xfrm>
              <a:off x="399422" y="6610640"/>
              <a:ext cx="1582484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ASKUL A-01</a:t>
              </a:r>
            </a:p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SO2000</a:t>
              </a:r>
              <a:endParaRPr kumimoji="1" lang="ja-JP" altLang="en-US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</p:grpSp>
      <p:sp>
        <p:nvSpPr>
          <p:cNvPr id="135" name="テキスト ボックス 134"/>
          <p:cNvSpPr txBox="1"/>
          <p:nvPr/>
        </p:nvSpPr>
        <p:spPr>
          <a:xfrm>
            <a:off x="2736501" y="8904738"/>
            <a:ext cx="1476686" cy="523220"/>
          </a:xfrm>
          <a:prstGeom prst="rect">
            <a:avLst/>
          </a:prstGeom>
          <a:noFill/>
          <a:effectLst>
            <a:outerShdw blurRad="127000" dist="76200" dir="2700000" algn="tl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r>
              <a:rPr lang="en-US" altLang="ja-JP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¥ 69,800</a:t>
            </a:r>
            <a:endParaRPr kumimoji="1" lang="ja-JP" altLang="en-US" sz="2800" b="1" dirty="0">
              <a:solidFill>
                <a:srgbClr val="FFFC00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136" name="テキスト ボックス 135"/>
          <p:cNvSpPr txBox="1"/>
          <p:nvPr/>
        </p:nvSpPr>
        <p:spPr>
          <a:xfrm>
            <a:off x="2736501" y="7855684"/>
            <a:ext cx="22493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Core i7 </a:t>
            </a:r>
            <a:r>
              <a:rPr kumimoji="1" lang="ja-JP" altLang="en-US" sz="12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搭載</a:t>
            </a:r>
            <a:r>
              <a:rPr kumimoji="1" lang="en-US" altLang="ja-JP" sz="12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 </a:t>
            </a:r>
            <a:r>
              <a:rPr kumimoji="1" lang="ja-JP" altLang="en-US" sz="12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高速ノートパソコン</a:t>
            </a:r>
          </a:p>
        </p:txBody>
      </p:sp>
      <p:sp>
        <p:nvSpPr>
          <p:cNvPr id="137" name="テキスト ボックス 136"/>
          <p:cNvSpPr txBox="1"/>
          <p:nvPr/>
        </p:nvSpPr>
        <p:spPr>
          <a:xfrm>
            <a:off x="2736501" y="8118601"/>
            <a:ext cx="158248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ASKUL A-01</a:t>
            </a:r>
          </a:p>
          <a:p>
            <a:r>
              <a:rPr lang="en-US" altLang="ja-JP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SO2000</a:t>
            </a:r>
            <a:endParaRPr kumimoji="1" lang="ja-JP" altLang="en-US" sz="2000" b="1" dirty="0">
              <a:solidFill>
                <a:srgbClr val="FFFC00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grpSp>
        <p:nvGrpSpPr>
          <p:cNvPr id="138" name="図形グループ 137"/>
          <p:cNvGrpSpPr/>
          <p:nvPr/>
        </p:nvGrpSpPr>
        <p:grpSpPr>
          <a:xfrm>
            <a:off x="359666" y="6097135"/>
            <a:ext cx="2249334" cy="1572274"/>
            <a:chOff x="399422" y="6347723"/>
            <a:chExt cx="2249334" cy="1572274"/>
          </a:xfrm>
        </p:grpSpPr>
        <p:sp>
          <p:nvSpPr>
            <p:cNvPr id="140" name="テキスト ボックス 139"/>
            <p:cNvSpPr txBox="1"/>
            <p:nvPr/>
          </p:nvSpPr>
          <p:spPr>
            <a:xfrm>
              <a:off x="399422" y="7396777"/>
              <a:ext cx="1476686" cy="523220"/>
            </a:xfrm>
            <a:prstGeom prst="rect">
              <a:avLst/>
            </a:prstGeom>
            <a:noFill/>
            <a:effectLst>
              <a:outerShdw blurRad="127000" dist="762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altLang="ja-JP" sz="28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¥ 69,800</a:t>
              </a:r>
              <a:endParaRPr kumimoji="1" lang="ja-JP" altLang="en-US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  <p:sp>
          <p:nvSpPr>
            <p:cNvPr id="141" name="テキスト ボックス 140"/>
            <p:cNvSpPr txBox="1"/>
            <p:nvPr/>
          </p:nvSpPr>
          <p:spPr>
            <a:xfrm>
              <a:off x="399422" y="6347723"/>
              <a:ext cx="224933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Core i7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搭載</a:t>
              </a:r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高速ノートパソコン</a:t>
              </a:r>
            </a:p>
          </p:txBody>
        </p:sp>
        <p:sp>
          <p:nvSpPr>
            <p:cNvPr id="142" name="テキスト ボックス 141"/>
            <p:cNvSpPr txBox="1"/>
            <p:nvPr/>
          </p:nvSpPr>
          <p:spPr>
            <a:xfrm>
              <a:off x="399422" y="6610640"/>
              <a:ext cx="1582484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ASKUL A-01</a:t>
              </a:r>
            </a:p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SO2000</a:t>
              </a:r>
              <a:endParaRPr kumimoji="1" lang="ja-JP" altLang="en-US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</p:grpSp>
      <p:sp>
        <p:nvSpPr>
          <p:cNvPr id="158" name="正方形/長方形 157"/>
          <p:cNvSpPr/>
          <p:nvPr/>
        </p:nvSpPr>
        <p:spPr>
          <a:xfrm>
            <a:off x="-3" y="9662542"/>
            <a:ext cx="7775575" cy="1245172"/>
          </a:xfrm>
          <a:prstGeom prst="rect">
            <a:avLst/>
          </a:prstGeom>
          <a:solidFill>
            <a:srgbClr val="4F2173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9" name="テキスト ボックス 158"/>
          <p:cNvSpPr txBox="1"/>
          <p:nvPr/>
        </p:nvSpPr>
        <p:spPr>
          <a:xfrm>
            <a:off x="290354" y="9825385"/>
            <a:ext cx="3852337" cy="461665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solidFill>
                  <a:srgbClr val="FFFC00"/>
                </a:solidFill>
                <a:latin typeface="+mj-ea"/>
              </a:rPr>
              <a:t>家電のアスクル</a:t>
            </a:r>
            <a:r>
              <a:rPr lang="en-US" altLang="ja-JP" sz="2400" b="1" dirty="0">
                <a:solidFill>
                  <a:srgbClr val="FFFC00"/>
                </a:solidFill>
                <a:latin typeface="+mj-ea"/>
              </a:rPr>
              <a:t> </a:t>
            </a:r>
            <a:r>
              <a:rPr lang="ja-JP" altLang="en-US" sz="2400" b="1" dirty="0">
                <a:solidFill>
                  <a:srgbClr val="FFFC00"/>
                </a:solidFill>
                <a:latin typeface="+mj-ea"/>
              </a:rPr>
              <a:t>新宿西口店</a:t>
            </a:r>
            <a:endParaRPr kumimoji="1" lang="ja-JP" altLang="en-US" sz="2400" b="1" dirty="0">
              <a:solidFill>
                <a:srgbClr val="FFFC00"/>
              </a:solidFill>
              <a:latin typeface="+mj-ea"/>
              <a:ea typeface="+mj-ea"/>
            </a:endParaRPr>
          </a:p>
        </p:txBody>
      </p:sp>
      <p:sp>
        <p:nvSpPr>
          <p:cNvPr id="162" name="テキスト ボックス 161"/>
          <p:cNvSpPr txBox="1"/>
          <p:nvPr/>
        </p:nvSpPr>
        <p:spPr>
          <a:xfrm>
            <a:off x="4611132" y="10276202"/>
            <a:ext cx="1611339" cy="261610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pPr algn="r"/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年中無休</a:t>
            </a:r>
            <a:r>
              <a:rPr lang="en-US" altLang="ja-JP" sz="1100" b="1" dirty="0">
                <a:solidFill>
                  <a:schemeClr val="bg1"/>
                </a:solidFill>
                <a:latin typeface="+mj-ea"/>
              </a:rPr>
              <a:t> / 24</a:t>
            </a:r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時間営業</a:t>
            </a:r>
            <a:endParaRPr kumimoji="1" lang="ja-JP" altLang="en-US" sz="11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2012150" y="456555"/>
            <a:ext cx="3669701" cy="535786"/>
          </a:xfrm>
          <a:prstGeom prst="roundRect">
            <a:avLst>
              <a:gd name="adj" fmla="val 50000"/>
            </a:avLst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2400" b="1" dirty="0">
                <a:solidFill>
                  <a:srgbClr val="7030A0"/>
                </a:solidFill>
                <a:latin typeface="MS PGothic" charset="-128"/>
                <a:ea typeface="MS PGothic" charset="-128"/>
                <a:cs typeface="MS PGothic" charset="-128"/>
              </a:rPr>
              <a:t>WINTER SALE</a:t>
            </a:r>
            <a:endParaRPr lang="ja-JP" altLang="en-US" sz="2400" b="1" dirty="0">
              <a:solidFill>
                <a:srgbClr val="7030A0"/>
              </a:solidFill>
              <a:latin typeface="MS PGothic" charset="-128"/>
              <a:ea typeface="MS PGothic" charset="-128"/>
              <a:cs typeface="MS PGothic" charset="-128"/>
            </a:endParaRPr>
          </a:p>
        </p:txBody>
      </p:sp>
      <p:sp>
        <p:nvSpPr>
          <p:cNvPr id="62" name="正方形/長方形 61"/>
          <p:cNvSpPr/>
          <p:nvPr/>
        </p:nvSpPr>
        <p:spPr>
          <a:xfrm>
            <a:off x="4061" y="3218417"/>
            <a:ext cx="7775575" cy="821548"/>
          </a:xfrm>
          <a:prstGeom prst="rect">
            <a:avLst/>
          </a:prstGeom>
          <a:solidFill>
            <a:schemeClr val="tx1">
              <a:alpha val="42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-3" y="3320143"/>
            <a:ext cx="777557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200" b="1" dirty="0">
                <a:solidFill>
                  <a:schemeClr val="bg1"/>
                </a:solidFill>
                <a:latin typeface="+mj-ea"/>
                <a:ea typeface="+mj-ea"/>
              </a:rPr>
              <a:t>12/13 (</a:t>
            </a:r>
            <a:r>
              <a:rPr kumimoji="1" lang="ja-JP" altLang="en-US" sz="3200" b="1" dirty="0">
                <a:solidFill>
                  <a:schemeClr val="bg1"/>
                </a:solidFill>
                <a:latin typeface="+mj-ea"/>
                <a:ea typeface="+mj-ea"/>
              </a:rPr>
              <a:t>金</a:t>
            </a:r>
            <a:r>
              <a:rPr kumimoji="1" lang="en-US" altLang="ja-JP" sz="3200" b="1" dirty="0">
                <a:solidFill>
                  <a:schemeClr val="bg1"/>
                </a:solidFill>
                <a:latin typeface="+mj-ea"/>
                <a:ea typeface="+mj-ea"/>
              </a:rPr>
              <a:t>)〜17</a:t>
            </a:r>
            <a:r>
              <a:rPr kumimoji="1" lang="ja-JP" altLang="en-US" sz="3200" b="1" dirty="0">
                <a:solidFill>
                  <a:schemeClr val="bg1"/>
                </a:solidFill>
                <a:latin typeface="+mj-ea"/>
                <a:ea typeface="+mj-ea"/>
              </a:rPr>
              <a:t>（火）</a:t>
            </a: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5113335" y="8904738"/>
            <a:ext cx="1476686" cy="523220"/>
          </a:xfrm>
          <a:prstGeom prst="rect">
            <a:avLst/>
          </a:prstGeom>
          <a:noFill/>
          <a:effectLst>
            <a:outerShdw blurRad="127000" dist="76200" dir="2700000" algn="tl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r>
              <a:rPr lang="en-US" altLang="ja-JP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¥ 69,800</a:t>
            </a:r>
            <a:endParaRPr kumimoji="1" lang="ja-JP" altLang="en-US" sz="2800" b="1" dirty="0">
              <a:solidFill>
                <a:srgbClr val="FFFC00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72" name="テキスト ボックス 71"/>
          <p:cNvSpPr txBox="1"/>
          <p:nvPr/>
        </p:nvSpPr>
        <p:spPr>
          <a:xfrm>
            <a:off x="5113335" y="7855684"/>
            <a:ext cx="22493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2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Core i7 </a:t>
            </a:r>
            <a:r>
              <a:rPr kumimoji="1" lang="ja-JP" altLang="en-US" sz="12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搭載</a:t>
            </a:r>
            <a:r>
              <a:rPr kumimoji="1" lang="en-US" altLang="ja-JP" sz="12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 </a:t>
            </a:r>
            <a:r>
              <a:rPr kumimoji="1" lang="ja-JP" altLang="en-US" sz="12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高速ノートパソコン</a:t>
            </a:r>
          </a:p>
        </p:txBody>
      </p:sp>
      <p:sp>
        <p:nvSpPr>
          <p:cNvPr id="73" name="テキスト ボックス 72"/>
          <p:cNvSpPr txBox="1"/>
          <p:nvPr/>
        </p:nvSpPr>
        <p:spPr>
          <a:xfrm>
            <a:off x="5113335" y="8118601"/>
            <a:ext cx="158248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ASKUL A-01</a:t>
            </a:r>
          </a:p>
          <a:p>
            <a:r>
              <a:rPr lang="en-US" altLang="ja-JP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SO2000</a:t>
            </a:r>
            <a:endParaRPr kumimoji="1" lang="ja-JP" altLang="en-US" sz="2000" b="1" dirty="0">
              <a:solidFill>
                <a:srgbClr val="FFFC00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76" name="テキスト ボックス 75"/>
          <p:cNvSpPr txBox="1"/>
          <p:nvPr/>
        </p:nvSpPr>
        <p:spPr>
          <a:xfrm>
            <a:off x="3336521" y="6471349"/>
            <a:ext cx="2953053" cy="1015663"/>
          </a:xfrm>
          <a:prstGeom prst="rect">
            <a:avLst/>
          </a:prstGeom>
          <a:noFill/>
          <a:effectLst>
            <a:outerShdw blurRad="127000" dist="76200" dir="2700000" algn="tl" rotWithShape="0">
              <a:prstClr val="black">
                <a:alpha val="40000"/>
              </a:prstClr>
            </a:outerShdw>
          </a:effectLst>
        </p:spPr>
        <p:txBody>
          <a:bodyPr wrap="none" rtlCol="0">
            <a:spAutoFit/>
          </a:bodyPr>
          <a:lstStyle/>
          <a:p>
            <a:r>
              <a:rPr lang="en-US" altLang="ja-JP" sz="6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¥ 69,800</a:t>
            </a:r>
            <a:endParaRPr kumimoji="1" lang="ja-JP" altLang="en-US" sz="6000" b="1" dirty="0">
              <a:solidFill>
                <a:srgbClr val="FFFC00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77" name="テキスト ボックス 76"/>
          <p:cNvSpPr txBox="1"/>
          <p:nvPr/>
        </p:nvSpPr>
        <p:spPr>
          <a:xfrm>
            <a:off x="3336521" y="4476750"/>
            <a:ext cx="3631122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0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Core i7 </a:t>
            </a:r>
            <a:r>
              <a:rPr kumimoji="1" lang="ja-JP" altLang="en-US" sz="20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搭載</a:t>
            </a:r>
            <a:r>
              <a:rPr kumimoji="1" lang="en-US" altLang="ja-JP" sz="20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 </a:t>
            </a:r>
            <a:r>
              <a:rPr kumimoji="1" lang="ja-JP" altLang="en-US" sz="20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高速ノートパソコン</a:t>
            </a:r>
          </a:p>
        </p:txBody>
      </p:sp>
      <p:sp>
        <p:nvSpPr>
          <p:cNvPr id="78" name="テキスト ボックス 77"/>
          <p:cNvSpPr txBox="1"/>
          <p:nvPr/>
        </p:nvSpPr>
        <p:spPr>
          <a:xfrm>
            <a:off x="3336521" y="4921407"/>
            <a:ext cx="269977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36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ASKUL A-01</a:t>
            </a:r>
          </a:p>
          <a:p>
            <a:r>
              <a:rPr lang="en-US" altLang="ja-JP" sz="36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SO2000</a:t>
            </a:r>
            <a:endParaRPr kumimoji="1" lang="ja-JP" altLang="en-US" sz="3600" b="1" dirty="0">
              <a:solidFill>
                <a:srgbClr val="FFFC00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grpSp>
        <p:nvGrpSpPr>
          <p:cNvPr id="40" name="図形グループ 39"/>
          <p:cNvGrpSpPr/>
          <p:nvPr/>
        </p:nvGrpSpPr>
        <p:grpSpPr>
          <a:xfrm>
            <a:off x="362399" y="4339817"/>
            <a:ext cx="2369402" cy="1572274"/>
            <a:chOff x="5085002" y="6058967"/>
            <a:chExt cx="2369402" cy="1572274"/>
          </a:xfrm>
        </p:grpSpPr>
        <p:sp>
          <p:nvSpPr>
            <p:cNvPr id="41" name="正方形/長方形 40"/>
            <p:cNvSpPr/>
            <p:nvPr/>
          </p:nvSpPr>
          <p:spPr>
            <a:xfrm>
              <a:off x="5662342" y="6382104"/>
              <a:ext cx="1792062" cy="114909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ja-JP" sz="1800" dirty="0"/>
                <a:t> </a:t>
              </a:r>
              <a:r>
                <a:rPr lang="ja-JP" altLang="en-US" sz="1800" dirty="0"/>
                <a:t>ここに画像を</a:t>
              </a:r>
              <a:endParaRPr lang="en-US" altLang="ja-JP" sz="1800" dirty="0"/>
            </a:p>
            <a:p>
              <a:pPr algn="ctr"/>
              <a:r>
                <a:rPr lang="ja-JP" altLang="en-US" sz="1800" dirty="0"/>
                <a:t>挿入してください</a:t>
              </a:r>
              <a:endParaRPr kumimoji="1" lang="ja-JP" altLang="en-US" sz="1800" dirty="0"/>
            </a:p>
          </p:txBody>
        </p:sp>
        <p:sp>
          <p:nvSpPr>
            <p:cNvPr id="42" name="テキスト ボックス 41"/>
            <p:cNvSpPr txBox="1"/>
            <p:nvPr/>
          </p:nvSpPr>
          <p:spPr>
            <a:xfrm>
              <a:off x="5085002" y="7108021"/>
              <a:ext cx="1476686" cy="523220"/>
            </a:xfrm>
            <a:prstGeom prst="rect">
              <a:avLst/>
            </a:prstGeom>
            <a:noFill/>
            <a:effectLst>
              <a:outerShdw blurRad="127000" dist="762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altLang="ja-JP" sz="28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¥ 69,800</a:t>
              </a:r>
              <a:endParaRPr kumimoji="1" lang="ja-JP" altLang="en-US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  <p:sp>
          <p:nvSpPr>
            <p:cNvPr id="43" name="テキスト ボックス 42"/>
            <p:cNvSpPr txBox="1"/>
            <p:nvPr/>
          </p:nvSpPr>
          <p:spPr>
            <a:xfrm>
              <a:off x="5085002" y="6058967"/>
              <a:ext cx="224933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Core i7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搭載</a:t>
              </a:r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高速ノートパソコン</a:t>
              </a:r>
            </a:p>
          </p:txBody>
        </p:sp>
        <p:sp>
          <p:nvSpPr>
            <p:cNvPr id="44" name="テキスト ボックス 43"/>
            <p:cNvSpPr txBox="1"/>
            <p:nvPr/>
          </p:nvSpPr>
          <p:spPr>
            <a:xfrm>
              <a:off x="5085002" y="6321884"/>
              <a:ext cx="1582484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ASKUL A-01</a:t>
              </a:r>
            </a:p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SO2000</a:t>
              </a:r>
              <a:endParaRPr kumimoji="1" lang="ja-JP" altLang="en-US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</p:grp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81378E09-8546-CF49-856F-6DFA378B2347}"/>
              </a:ext>
            </a:extLst>
          </p:cNvPr>
          <p:cNvSpPr txBox="1"/>
          <p:nvPr/>
        </p:nvSpPr>
        <p:spPr>
          <a:xfrm>
            <a:off x="305390" y="10276202"/>
            <a:ext cx="3387466" cy="261610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東京都江東区豊洲 </a:t>
            </a:r>
            <a:r>
              <a:rPr lang="en-US" altLang="ja-JP" sz="1100" b="1" dirty="0">
                <a:solidFill>
                  <a:schemeClr val="bg1"/>
                </a:solidFill>
                <a:latin typeface="+mj-ea"/>
              </a:rPr>
              <a:t>3-2-3  JR</a:t>
            </a:r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新宿駅西口より徒歩</a:t>
            </a:r>
            <a:r>
              <a:rPr lang="en-US" altLang="ja-JP" sz="1100" b="1" dirty="0">
                <a:solidFill>
                  <a:schemeClr val="bg1"/>
                </a:solidFill>
                <a:latin typeface="+mj-ea"/>
              </a:rPr>
              <a:t>3</a:t>
            </a:r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分</a:t>
            </a:r>
            <a:endParaRPr kumimoji="1" lang="ja-JP" altLang="en-US" sz="11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F05AD8CC-B078-A942-9D17-B37D65EC9D2D}"/>
              </a:ext>
            </a:extLst>
          </p:cNvPr>
          <p:cNvSpPr txBox="1"/>
          <p:nvPr/>
        </p:nvSpPr>
        <p:spPr>
          <a:xfrm>
            <a:off x="4611132" y="9825385"/>
            <a:ext cx="2805576" cy="461665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lang="en-US" altLang="ja-JP" sz="2400" b="1" dirty="0">
                <a:solidFill>
                  <a:srgbClr val="FFFC00"/>
                </a:solidFill>
                <a:latin typeface="+mj-ea"/>
                <a:ea typeface="+mj-ea"/>
              </a:rPr>
              <a:t>TEL : 03-1234-1111</a:t>
            </a:r>
            <a:endParaRPr kumimoji="1" lang="ja-JP" altLang="en-US" sz="2400" b="1" dirty="0">
              <a:solidFill>
                <a:srgbClr val="FFFC00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42520694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259</Words>
  <Application>Microsoft Office PowerPoint</Application>
  <PresentationFormat>ユーザー設定</PresentationFormat>
  <Paragraphs>61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MS PGothic</vt:lpstr>
      <vt:lpstr>MS PGothic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2018-01-31T10:53:52Z</dcterms:created>
  <dcterms:modified xsi:type="dcterms:W3CDTF">2018-01-31T10:53:56Z</dcterms:modified>
</cp:coreProperties>
</file>