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1CD"/>
    <a:srgbClr val="4980B5"/>
    <a:srgbClr val="FF6D8A"/>
    <a:srgbClr val="FF9CCF"/>
    <a:srgbClr val="F9EDEF"/>
    <a:srgbClr val="8F89AA"/>
    <a:srgbClr val="31BEA6"/>
    <a:srgbClr val="4DC1EB"/>
    <a:srgbClr val="E2617A"/>
    <a:srgbClr val="EBC7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2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>
            <a:extLst>
              <a:ext uri="{FF2B5EF4-FFF2-40B4-BE49-F238E27FC236}">
                <a16:creationId xmlns:a16="http://schemas.microsoft.com/office/drawing/2014/main" id="{619AF3C8-9FA7-0D44-BEC5-F69EBB3F08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7775575" cy="10907714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-1" y="7606625"/>
            <a:ext cx="7775575" cy="1869321"/>
          </a:xfrm>
          <a:prstGeom prst="rect">
            <a:avLst/>
          </a:prstGeom>
          <a:solidFill>
            <a:srgbClr val="549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-1" y="7608029"/>
            <a:ext cx="7775575" cy="659411"/>
          </a:xfrm>
          <a:prstGeom prst="rect">
            <a:avLst/>
          </a:prstGeom>
          <a:solidFill>
            <a:srgbClr val="498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0" y="4545188"/>
            <a:ext cx="7775575" cy="305886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561713" y="695509"/>
            <a:ext cx="2364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spc="-300" dirty="0">
                <a:solidFill>
                  <a:schemeClr val="bg1"/>
                </a:solidFill>
                <a:effectLst>
                  <a:glow rad="76200">
                    <a:srgbClr val="5491CD"/>
                  </a:glow>
                </a:effectLst>
              </a:rPr>
              <a:t>新春</a:t>
            </a:r>
            <a:endParaRPr kumimoji="1" lang="ja-JP" altLang="en-US" sz="7200" b="1" spc="-300" dirty="0">
              <a:solidFill>
                <a:schemeClr val="bg1"/>
              </a:solidFill>
              <a:effectLst>
                <a:glow rad="76200">
                  <a:srgbClr val="5491CD"/>
                </a:glow>
              </a:effectLst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9475946"/>
            <a:ext cx="7775575" cy="1431767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5225424" y="9922706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549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5423" y="10207916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549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7689" y="9814200"/>
            <a:ext cx="3066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+mj-ea"/>
                <a:ea typeface="+mj-ea"/>
              </a:rPr>
              <a:t>古着屋アスクル</a:t>
            </a:r>
            <a:endParaRPr lang="en-US" altLang="ja-JP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641742" y="9752023"/>
            <a:ext cx="1165290" cy="7671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953726" y="1496964"/>
            <a:ext cx="358072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0" b="1" i="1" spc="-300" dirty="0">
                <a:solidFill>
                  <a:schemeClr val="bg1"/>
                </a:solidFill>
                <a:effectLst>
                  <a:glow rad="76200">
                    <a:srgbClr val="5491CD"/>
                  </a:glow>
                </a:effectLst>
              </a:rPr>
              <a:t>SALE</a:t>
            </a:r>
            <a:endParaRPr kumimoji="1" lang="ja-JP" altLang="en-US" sz="14000" b="1" i="1" spc="-300" dirty="0">
              <a:solidFill>
                <a:schemeClr val="bg1"/>
              </a:solidFill>
              <a:effectLst>
                <a:glow rad="76200">
                  <a:srgbClr val="5491CD"/>
                </a:glow>
              </a:effectLst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793760" y="4749119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　ここに画像を挿入してください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93760" y="6685835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effectLst>
                  <a:glow rad="88900">
                    <a:srgbClr val="5491CD"/>
                  </a:glow>
                </a:effectLst>
              </a:rPr>
              <a:t>20%OFF!!</a:t>
            </a:r>
            <a:endParaRPr kumimoji="1" lang="ja-JP" altLang="en-US" sz="2400" b="1" dirty="0">
              <a:solidFill>
                <a:schemeClr val="bg1"/>
              </a:solidFill>
              <a:effectLst>
                <a:glow rad="88900">
                  <a:srgbClr val="5491CD"/>
                </a:glow>
              </a:effectLst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3083665" y="4749119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　ここに画像を挿入してください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83665" y="6685835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  <a:effectLst>
                  <a:glow rad="88900">
                    <a:srgbClr val="5491CD"/>
                  </a:glow>
                </a:effectLst>
              </a:rPr>
              <a:t>3</a:t>
            </a:r>
            <a:r>
              <a:rPr kumimoji="1" lang="en-US" altLang="ja-JP" sz="2400" b="1" dirty="0">
                <a:solidFill>
                  <a:schemeClr val="bg1"/>
                </a:solidFill>
                <a:effectLst>
                  <a:glow rad="88900">
                    <a:srgbClr val="5491CD"/>
                  </a:glow>
                </a:effectLst>
              </a:rPr>
              <a:t>0%OFF!!</a:t>
            </a:r>
            <a:endParaRPr kumimoji="1" lang="ja-JP" altLang="en-US" sz="2400" b="1" dirty="0">
              <a:solidFill>
                <a:schemeClr val="bg1"/>
              </a:solidFill>
              <a:effectLst>
                <a:glow rad="88900">
                  <a:srgbClr val="5491CD"/>
                </a:glow>
              </a:effectLst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5373569" y="4749119"/>
            <a:ext cx="1627325" cy="162732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　ここに画像を挿入してください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373569" y="6685835"/>
            <a:ext cx="162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chemeClr val="bg1"/>
                </a:solidFill>
                <a:effectLst>
                  <a:glow rad="88900">
                    <a:srgbClr val="5491CD"/>
                  </a:glow>
                </a:effectLst>
              </a:rPr>
              <a:t>4</a:t>
            </a:r>
            <a:r>
              <a:rPr kumimoji="1" lang="en-US" altLang="ja-JP" sz="2400" b="1" dirty="0">
                <a:solidFill>
                  <a:schemeClr val="bg1"/>
                </a:solidFill>
                <a:effectLst>
                  <a:glow rad="88900">
                    <a:srgbClr val="5491CD"/>
                  </a:glow>
                </a:effectLst>
              </a:rPr>
              <a:t>0%OFF!!</a:t>
            </a:r>
            <a:endParaRPr kumimoji="1" lang="ja-JP" altLang="en-US" sz="2400" b="1" dirty="0">
              <a:solidFill>
                <a:schemeClr val="bg1"/>
              </a:solidFill>
              <a:effectLst>
                <a:glow rad="88900">
                  <a:srgbClr val="5491CD"/>
                </a:glow>
              </a:effectLst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93760" y="6446544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effectLst>
                  <a:glow rad="63500">
                    <a:srgbClr val="5491CD"/>
                  </a:glow>
                </a:effectLst>
              </a:rPr>
              <a:t>春物</a:t>
            </a:r>
            <a:r>
              <a:rPr kumimoji="1" lang="en-US" altLang="ja-JP" sz="1400" b="1" dirty="0">
                <a:solidFill>
                  <a:schemeClr val="bg1"/>
                </a:solidFill>
                <a:effectLst>
                  <a:glow rad="63500">
                    <a:srgbClr val="5491CD"/>
                  </a:glow>
                </a:effectLst>
              </a:rPr>
              <a:t> </a:t>
            </a:r>
            <a:r>
              <a:rPr kumimoji="1" lang="ja-JP" altLang="en-US" sz="1400" b="1" dirty="0">
                <a:solidFill>
                  <a:schemeClr val="bg1"/>
                </a:solidFill>
                <a:effectLst>
                  <a:glow rad="63500">
                    <a:srgbClr val="5491CD"/>
                  </a:glow>
                </a:effectLst>
              </a:rPr>
              <a:t>シャツ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083665" y="6446544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effectLst>
                  <a:glow rad="63500">
                    <a:srgbClr val="5491CD"/>
                  </a:glow>
                </a:effectLst>
              </a:rPr>
              <a:t>シューズ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373569" y="6446544"/>
            <a:ext cx="1627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effectLst>
                  <a:glow rad="63500">
                    <a:srgbClr val="5491CD"/>
                  </a:glow>
                </a:effectLst>
              </a:rPr>
              <a:t>バッグ、小物</a:t>
            </a:r>
            <a:endParaRPr kumimoji="1" lang="ja-JP" altLang="en-US" sz="1400" b="1" dirty="0">
              <a:solidFill>
                <a:schemeClr val="bg1"/>
              </a:solidFill>
              <a:effectLst>
                <a:glow rad="63500">
                  <a:srgbClr val="5491CD"/>
                </a:glow>
              </a:effectLst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033405" y="3473028"/>
            <a:ext cx="3421366" cy="661908"/>
          </a:xfrm>
          <a:prstGeom prst="roundRect">
            <a:avLst>
              <a:gd name="adj" fmla="val 50000"/>
            </a:avLst>
          </a:prstGeom>
          <a:solidFill>
            <a:srgbClr val="549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033405" y="3486732"/>
            <a:ext cx="3421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spc="-300" dirty="0">
                <a:solidFill>
                  <a:schemeClr val="bg1"/>
                </a:solidFill>
                <a:effectLst/>
              </a:rPr>
              <a:t>3/12 </a:t>
            </a:r>
            <a:r>
              <a:rPr lang="mr-IN" altLang="ja-JP" sz="3600" b="1" spc="-300" dirty="0">
                <a:solidFill>
                  <a:schemeClr val="bg1"/>
                </a:solidFill>
                <a:effectLst/>
              </a:rPr>
              <a:t>–</a:t>
            </a:r>
            <a:r>
              <a:rPr lang="en-US" altLang="ja-JP" sz="3600" b="1" spc="-300" dirty="0">
                <a:solidFill>
                  <a:schemeClr val="bg1"/>
                </a:solidFill>
                <a:effectLst/>
              </a:rPr>
              <a:t> 4/20</a:t>
            </a:r>
            <a:endParaRPr kumimoji="1" lang="ja-JP" altLang="en-US" sz="3600" b="1" spc="-300" dirty="0">
              <a:solidFill>
                <a:schemeClr val="bg1"/>
              </a:solidFill>
              <a:effectLst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93760" y="7239452"/>
            <a:ext cx="6207134" cy="261610"/>
          </a:xfrm>
          <a:prstGeom prst="rect">
            <a:avLst/>
          </a:prstGeom>
          <a:noFill/>
          <a:effectLst>
            <a:glow rad="127000">
              <a:schemeClr val="tx1">
                <a:lumMod val="50000"/>
                <a:lumOff val="5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solidFill>
                  <a:schemeClr val="bg1"/>
                </a:solidFill>
                <a:effectLst>
                  <a:glow rad="50800">
                    <a:schemeClr val="bg1">
                      <a:lumMod val="65000"/>
                    </a:schemeClr>
                  </a:glow>
                </a:effectLst>
              </a:rPr>
              <a:t>※ </a:t>
            </a:r>
            <a:r>
              <a:rPr kumimoji="1" lang="ja-JP" altLang="en-US" sz="1100" b="1" dirty="0">
                <a:solidFill>
                  <a:schemeClr val="bg1"/>
                </a:solidFill>
                <a:effectLst>
                  <a:glow rad="50800">
                    <a:schemeClr val="bg1">
                      <a:lumMod val="65000"/>
                    </a:schemeClr>
                  </a:glow>
                </a:effectLst>
              </a:rPr>
              <a:t>一部対象外の商品がございます。詳しくは店頭にてご確認ください。</a:t>
            </a:r>
          </a:p>
        </p:txBody>
      </p:sp>
      <p:grpSp>
        <p:nvGrpSpPr>
          <p:cNvPr id="2" name="図形グループ 1"/>
          <p:cNvGrpSpPr/>
          <p:nvPr/>
        </p:nvGrpSpPr>
        <p:grpSpPr>
          <a:xfrm>
            <a:off x="1953818" y="8568409"/>
            <a:ext cx="1682745" cy="655337"/>
            <a:chOff x="1400920" y="8493730"/>
            <a:chExt cx="1682745" cy="655337"/>
          </a:xfrm>
        </p:grpSpPr>
        <p:sp>
          <p:nvSpPr>
            <p:cNvPr id="41" name="テキスト ボックス 40"/>
            <p:cNvSpPr txBox="1"/>
            <p:nvPr/>
          </p:nvSpPr>
          <p:spPr>
            <a:xfrm>
              <a:off x="1410126" y="8493730"/>
              <a:ext cx="1673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dirty="0">
                  <a:solidFill>
                    <a:schemeClr val="bg1"/>
                  </a:solidFill>
                  <a:effectLst/>
                </a:rPr>
                <a:t>赤いタグのついた商品</a:t>
              </a:r>
              <a:endParaRPr kumimoji="1" lang="ja-JP" altLang="en-US" sz="1200" b="1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1400920" y="8687402"/>
              <a:ext cx="1682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effectLst/>
                </a:rPr>
                <a:t>50% OFF!!</a:t>
              </a:r>
              <a:endParaRPr kumimoji="1" lang="ja-JP" altLang="en-US" sz="2400" b="1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48" name="図形グループ 47"/>
          <p:cNvGrpSpPr/>
          <p:nvPr/>
        </p:nvGrpSpPr>
        <p:grpSpPr>
          <a:xfrm>
            <a:off x="5123764" y="8568409"/>
            <a:ext cx="1872462" cy="655337"/>
            <a:chOff x="1400920" y="8493730"/>
            <a:chExt cx="1872462" cy="655337"/>
          </a:xfrm>
        </p:grpSpPr>
        <p:sp>
          <p:nvSpPr>
            <p:cNvPr id="54" name="テキスト ボックス 53"/>
            <p:cNvSpPr txBox="1"/>
            <p:nvPr/>
          </p:nvSpPr>
          <p:spPr>
            <a:xfrm>
              <a:off x="1410126" y="8493730"/>
              <a:ext cx="1863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dirty="0">
                  <a:solidFill>
                    <a:schemeClr val="bg1"/>
                  </a:solidFill>
                  <a:effectLst/>
                </a:rPr>
                <a:t>黄色いタグのついた商品</a:t>
              </a:r>
              <a:endParaRPr kumimoji="1" lang="ja-JP" altLang="en-US" sz="1200" b="1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400920" y="8687402"/>
              <a:ext cx="16827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>
                  <a:solidFill>
                    <a:schemeClr val="bg1"/>
                  </a:solidFill>
                  <a:effectLst/>
                </a:rPr>
                <a:t>30% OFF!!</a:t>
              </a:r>
              <a:endParaRPr kumimoji="1" lang="ja-JP" altLang="en-US" sz="2400" b="1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7" name="図形グループ 6"/>
          <p:cNvGrpSpPr/>
          <p:nvPr/>
        </p:nvGrpSpPr>
        <p:grpSpPr>
          <a:xfrm>
            <a:off x="1152108" y="8480214"/>
            <a:ext cx="746662" cy="746662"/>
            <a:chOff x="185567" y="7794623"/>
            <a:chExt cx="746662" cy="746662"/>
          </a:xfrm>
        </p:grpSpPr>
        <p:sp>
          <p:nvSpPr>
            <p:cNvPr id="5" name="円/楕円 4"/>
            <p:cNvSpPr/>
            <p:nvPr/>
          </p:nvSpPr>
          <p:spPr>
            <a:xfrm>
              <a:off x="185567" y="7794623"/>
              <a:ext cx="746662" cy="7466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ホームベース 2"/>
            <p:cNvSpPr/>
            <p:nvPr/>
          </p:nvSpPr>
          <p:spPr>
            <a:xfrm>
              <a:off x="342125" y="8034998"/>
              <a:ext cx="451635" cy="265912"/>
            </a:xfrm>
            <a:prstGeom prst="homePlate">
              <a:avLst>
                <a:gd name="adj" fmla="val 33466"/>
              </a:avLst>
            </a:prstGeom>
            <a:solidFill>
              <a:srgbClr val="FF6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87827" y="8130555"/>
              <a:ext cx="74799" cy="747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図形グループ 57"/>
          <p:cNvGrpSpPr/>
          <p:nvPr/>
        </p:nvGrpSpPr>
        <p:grpSpPr>
          <a:xfrm>
            <a:off x="4282626" y="8480214"/>
            <a:ext cx="746662" cy="746662"/>
            <a:chOff x="185567" y="7794623"/>
            <a:chExt cx="746662" cy="746662"/>
          </a:xfrm>
        </p:grpSpPr>
        <p:sp>
          <p:nvSpPr>
            <p:cNvPr id="59" name="円/楕円 58"/>
            <p:cNvSpPr/>
            <p:nvPr/>
          </p:nvSpPr>
          <p:spPr>
            <a:xfrm>
              <a:off x="185567" y="7794623"/>
              <a:ext cx="746662" cy="7466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ホームベース 59"/>
            <p:cNvSpPr/>
            <p:nvPr/>
          </p:nvSpPr>
          <p:spPr>
            <a:xfrm>
              <a:off x="342125" y="8034998"/>
              <a:ext cx="451635" cy="265912"/>
            </a:xfrm>
            <a:prstGeom prst="homePlate">
              <a:avLst>
                <a:gd name="adj" fmla="val 33466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387827" y="8130555"/>
              <a:ext cx="74799" cy="747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三角形 7"/>
          <p:cNvSpPr/>
          <p:nvPr/>
        </p:nvSpPr>
        <p:spPr>
          <a:xfrm rot="10800000">
            <a:off x="3571559" y="7986437"/>
            <a:ext cx="632454" cy="426720"/>
          </a:xfrm>
          <a:prstGeom prst="triangle">
            <a:avLst/>
          </a:prstGeom>
          <a:solidFill>
            <a:srgbClr val="498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0" y="7718704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/>
              </a:rPr>
              <a:t>その他</a:t>
            </a:r>
            <a:r>
              <a:rPr kumimoji="1" lang="en-US" altLang="ja-JP" sz="24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2400" b="1" dirty="0">
                <a:solidFill>
                  <a:schemeClr val="bg1"/>
                </a:solidFill>
                <a:effectLst/>
              </a:rPr>
              <a:t>商品も大特価！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7389137-D057-C341-828B-50D6B08D6E07}"/>
              </a:ext>
            </a:extLst>
          </p:cNvPr>
          <p:cNvSpPr txBox="1"/>
          <p:nvPr/>
        </p:nvSpPr>
        <p:spPr>
          <a:xfrm>
            <a:off x="1907689" y="10168826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1823D87-DF47-5F45-8897-8880DC0ECC2F}"/>
              </a:ext>
            </a:extLst>
          </p:cNvPr>
          <p:cNvSpPr txBox="1"/>
          <p:nvPr/>
        </p:nvSpPr>
        <p:spPr>
          <a:xfrm>
            <a:off x="6063199" y="9825175"/>
            <a:ext cx="1107027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</p:spTree>
    <p:extLst>
      <p:ext uri="{BB962C8B-B14F-4D97-AF65-F5344CB8AC3E}">
        <p14:creationId xmlns:p14="http://schemas.microsoft.com/office/powerpoint/2010/main" val="185661559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2018-01-31T10:56:44Z</dcterms:created>
  <dcterms:modified xsi:type="dcterms:W3CDTF">2018-01-31T10:56:53Z</dcterms:modified>
</cp:coreProperties>
</file>