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B400"/>
    <a:srgbClr val="50A80B"/>
    <a:srgbClr val="FFB401"/>
    <a:srgbClr val="60CA0C"/>
    <a:srgbClr val="FFF131"/>
    <a:srgbClr val="98DC2E"/>
    <a:srgbClr val="7EBAE6"/>
    <a:srgbClr val="F000BA"/>
    <a:srgbClr val="08D1F3"/>
    <a:srgbClr val="B9B77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307" autoAdjust="0"/>
    <p:restoredTop sz="86418"/>
  </p:normalViewPr>
  <p:slideViewPr>
    <p:cSldViewPr snapToGrid="0">
      <p:cViewPr varScale="1">
        <p:scale>
          <a:sx n="54" d="100"/>
          <a:sy n="54" d="100"/>
        </p:scale>
        <p:origin x="2400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7" name="図 26">
            <a:extLst>
              <a:ext uri="{FF2B5EF4-FFF2-40B4-BE49-F238E27FC236}">
                <a16:creationId xmlns:a16="http://schemas.microsoft.com/office/drawing/2014/main" id="{541D2C8E-40E2-AB48-BF9C-B5DAFF4C3155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0"/>
            <a:ext cx="7775576" cy="10907713"/>
          </a:xfrm>
          <a:prstGeom prst="rect">
            <a:avLst/>
          </a:prstGeom>
        </p:spPr>
      </p:pic>
      <p:sp>
        <p:nvSpPr>
          <p:cNvPr id="54" name="正方形/長方形 53"/>
          <p:cNvSpPr/>
          <p:nvPr/>
        </p:nvSpPr>
        <p:spPr>
          <a:xfrm>
            <a:off x="0" y="9465733"/>
            <a:ext cx="7775575" cy="1441980"/>
          </a:xfrm>
          <a:prstGeom prst="rect">
            <a:avLst/>
          </a:prstGeom>
          <a:solidFill>
            <a:srgbClr val="60CA0C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3200" dirty="0">
              <a:solidFill>
                <a:schemeClr val="bg1"/>
              </a:solidFill>
              <a:effectLst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0" y="9465733"/>
            <a:ext cx="3441827" cy="1441980"/>
          </a:xfrm>
          <a:prstGeom prst="rect">
            <a:avLst/>
          </a:prstGeom>
          <a:solidFill>
            <a:srgbClr val="FFB400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3200" dirty="0">
              <a:solidFill>
                <a:schemeClr val="bg1"/>
              </a:solidFill>
              <a:effectLst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0" y="5063068"/>
            <a:ext cx="7775575" cy="4402666"/>
          </a:xfrm>
          <a:prstGeom prst="rect">
            <a:avLst/>
          </a:prstGeom>
          <a:solidFill>
            <a:schemeClr val="tx1">
              <a:alpha val="2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3200" dirty="0">
              <a:solidFill>
                <a:schemeClr val="bg1"/>
              </a:solidFill>
              <a:effectLst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3809277" y="271852"/>
            <a:ext cx="3557769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8000" b="1" i="1" dirty="0">
                <a:solidFill>
                  <a:schemeClr val="bg1"/>
                </a:solidFill>
                <a:effectLst>
                  <a:glow rad="228600">
                    <a:srgbClr val="60CA0C">
                      <a:alpha val="71000"/>
                    </a:srgbClr>
                  </a:glow>
                </a:effectLst>
              </a:rPr>
              <a:t>FITNESS</a:t>
            </a:r>
            <a:endParaRPr kumimoji="1" lang="ja-JP" altLang="en-US" sz="8000" b="1" i="1" dirty="0">
              <a:solidFill>
                <a:schemeClr val="bg1"/>
              </a:solidFill>
              <a:effectLst>
                <a:glow rad="228600">
                  <a:srgbClr val="60CA0C">
                    <a:alpha val="71000"/>
                  </a:srgbClr>
                </a:glow>
              </a:effectLst>
            </a:endParaRP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4432588" y="2383546"/>
            <a:ext cx="2934458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8000" b="1" i="1" dirty="0">
                <a:solidFill>
                  <a:schemeClr val="bg1"/>
                </a:solidFill>
                <a:effectLst>
                  <a:glow rad="228600">
                    <a:srgbClr val="60CA0C">
                      <a:alpha val="71000"/>
                    </a:srgbClr>
                  </a:glow>
                </a:effectLst>
              </a:rPr>
              <a:t>ASKUL</a:t>
            </a:r>
            <a:endParaRPr kumimoji="1" lang="ja-JP" altLang="en-US" sz="8000" b="1" i="1" dirty="0">
              <a:solidFill>
                <a:schemeClr val="bg1"/>
              </a:solidFill>
              <a:effectLst>
                <a:glow rad="228600">
                  <a:srgbClr val="60CA0C">
                    <a:alpha val="71000"/>
                  </a:srgbClr>
                </a:glow>
              </a:effectLst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4888426" y="3845921"/>
            <a:ext cx="2383176" cy="732485"/>
          </a:xfrm>
          <a:prstGeom prst="rect">
            <a:avLst/>
          </a:prstGeom>
          <a:solidFill>
            <a:srgbClr val="60CA0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/>
              <a:t>新宿西口店</a:t>
            </a:r>
            <a:endParaRPr kumimoji="1" lang="ja-JP" altLang="en-US" sz="2400" b="1" dirty="0"/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570324" y="9738973"/>
            <a:ext cx="230864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>
                <a:solidFill>
                  <a:schemeClr val="bg1"/>
                </a:solidFill>
                <a:effectLst/>
              </a:rPr>
              <a:t>お申込みはお電話から</a:t>
            </a:r>
            <a:r>
              <a:rPr kumimoji="1" lang="en-US" altLang="ja-JP" sz="1600" dirty="0">
                <a:solidFill>
                  <a:schemeClr val="bg1"/>
                </a:solidFill>
                <a:effectLst/>
              </a:rPr>
              <a:t>!!</a:t>
            </a:r>
            <a:endParaRPr kumimoji="1" lang="ja-JP" altLang="en-US" sz="1600" dirty="0">
              <a:solidFill>
                <a:schemeClr val="bg1"/>
              </a:solidFill>
              <a:effectLst/>
            </a:endParaRP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570324" y="9980749"/>
            <a:ext cx="251863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200" b="1" dirty="0">
                <a:solidFill>
                  <a:schemeClr val="bg1"/>
                </a:solidFill>
              </a:rPr>
              <a:t>03-1234-1111</a:t>
            </a:r>
            <a:endParaRPr kumimoji="1" lang="ja-JP" altLang="en-US" sz="32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3848265" y="9688956"/>
            <a:ext cx="347210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2000" b="1" dirty="0">
                <a:solidFill>
                  <a:schemeClr val="bg1"/>
                </a:solidFill>
                <a:effectLst/>
              </a:rPr>
              <a:t>FITNESS CLUB ASKUL</a:t>
            </a:r>
            <a:r>
              <a:rPr lang="en-US" altLang="ja-JP" sz="2000" b="1" dirty="0">
                <a:solidFill>
                  <a:schemeClr val="bg1"/>
                </a:solidFill>
              </a:rPr>
              <a:t> </a:t>
            </a:r>
            <a:r>
              <a:rPr lang="ja-JP" altLang="en-US" sz="1600" b="1" dirty="0">
                <a:solidFill>
                  <a:schemeClr val="bg1"/>
                </a:solidFill>
                <a:effectLst/>
              </a:rPr>
              <a:t>新宿西口店</a:t>
            </a:r>
            <a:endParaRPr kumimoji="1" lang="ja-JP" altLang="en-US" sz="16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5008195" y="1321717"/>
            <a:ext cx="2358851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8000" b="1" i="1" dirty="0">
                <a:solidFill>
                  <a:schemeClr val="bg1"/>
                </a:solidFill>
                <a:effectLst>
                  <a:glow rad="228600">
                    <a:srgbClr val="60CA0C">
                      <a:alpha val="71000"/>
                    </a:srgbClr>
                  </a:glow>
                </a:effectLst>
              </a:rPr>
              <a:t>CLUB</a:t>
            </a:r>
            <a:endParaRPr kumimoji="1" lang="ja-JP" altLang="en-US" sz="8000" b="1" i="1" dirty="0">
              <a:solidFill>
                <a:schemeClr val="bg1"/>
              </a:solidFill>
              <a:effectLst>
                <a:glow rad="228600">
                  <a:srgbClr val="60CA0C">
                    <a:alpha val="71000"/>
                  </a:srgbClr>
                </a:glow>
              </a:effectLst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1287307" y="5477747"/>
            <a:ext cx="541045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600" b="1" spc="300" dirty="0">
                <a:solidFill>
                  <a:schemeClr val="bg1"/>
                </a:solidFill>
                <a:effectLst>
                  <a:glow rad="88900">
                    <a:srgbClr val="60CA0C"/>
                  </a:glow>
                </a:effectLst>
              </a:rPr>
              <a:t>新生活応援キャンペーン</a:t>
            </a:r>
          </a:p>
        </p:txBody>
      </p:sp>
      <p:sp>
        <p:nvSpPr>
          <p:cNvPr id="5" name="角丸四角形 4"/>
          <p:cNvSpPr/>
          <p:nvPr/>
        </p:nvSpPr>
        <p:spPr>
          <a:xfrm>
            <a:off x="631858" y="6344667"/>
            <a:ext cx="3141417" cy="1253066"/>
          </a:xfrm>
          <a:prstGeom prst="roundRect">
            <a:avLst>
              <a:gd name="adj" fmla="val 4505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角丸四角形 25"/>
          <p:cNvSpPr/>
          <p:nvPr/>
        </p:nvSpPr>
        <p:spPr>
          <a:xfrm>
            <a:off x="4017452" y="6344667"/>
            <a:ext cx="3141417" cy="1253066"/>
          </a:xfrm>
          <a:prstGeom prst="roundRect">
            <a:avLst>
              <a:gd name="adj" fmla="val 4505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31858" y="6854612"/>
            <a:ext cx="314141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200" b="1" dirty="0">
                <a:solidFill>
                  <a:srgbClr val="60CA0C"/>
                </a:solidFill>
                <a:latin typeface="+mj-ea"/>
                <a:ea typeface="+mj-ea"/>
              </a:rPr>
              <a:t>3,900</a:t>
            </a:r>
            <a:r>
              <a:rPr kumimoji="1" lang="ja-JP" altLang="en-US" sz="3200" b="1" dirty="0">
                <a:solidFill>
                  <a:srgbClr val="60CA0C"/>
                </a:solidFill>
                <a:latin typeface="+mj-ea"/>
                <a:ea typeface="+mj-ea"/>
              </a:rPr>
              <a:t>円</a:t>
            </a:r>
            <a:r>
              <a:rPr kumimoji="1" lang="en-US" altLang="ja-JP" sz="3200" b="1" dirty="0">
                <a:solidFill>
                  <a:srgbClr val="60CA0C"/>
                </a:solidFill>
                <a:latin typeface="+mj-ea"/>
                <a:ea typeface="+mj-ea"/>
              </a:rPr>
              <a:t> / </a:t>
            </a:r>
            <a:r>
              <a:rPr kumimoji="1" lang="ja-JP" altLang="en-US" sz="3200" b="1" dirty="0">
                <a:solidFill>
                  <a:srgbClr val="60CA0C"/>
                </a:solidFill>
                <a:latin typeface="+mj-ea"/>
                <a:ea typeface="+mj-ea"/>
              </a:rPr>
              <a:t>月</a:t>
            </a:r>
          </a:p>
        </p:txBody>
      </p:sp>
      <p:sp>
        <p:nvSpPr>
          <p:cNvPr id="8" name="角丸四角形 7"/>
          <p:cNvSpPr/>
          <p:nvPr/>
        </p:nvSpPr>
        <p:spPr>
          <a:xfrm>
            <a:off x="1099190" y="6557620"/>
            <a:ext cx="2206752" cy="305256"/>
          </a:xfrm>
          <a:prstGeom prst="roundRect">
            <a:avLst>
              <a:gd name="adj" fmla="val 50000"/>
            </a:avLst>
          </a:prstGeom>
          <a:solidFill>
            <a:srgbClr val="60CA0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最初の</a:t>
            </a:r>
            <a:r>
              <a:rPr lang="en-US" altLang="ja-JP" sz="1400" b="1" dirty="0">
                <a:solidFill>
                  <a:schemeClr val="bg1"/>
                </a:solidFill>
                <a:latin typeface="+mj-ea"/>
              </a:rPr>
              <a:t>2</a:t>
            </a:r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ヶ月</a:t>
            </a:r>
            <a:r>
              <a:rPr lang="en-US" altLang="ja-JP" sz="14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月会費</a:t>
            </a: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4023679" y="6854612"/>
            <a:ext cx="314141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b="1" dirty="0">
                <a:solidFill>
                  <a:srgbClr val="60CA0C"/>
                </a:solidFill>
                <a:latin typeface="+mj-ea"/>
                <a:ea typeface="+mj-ea"/>
              </a:rPr>
              <a:t>無料</a:t>
            </a:r>
          </a:p>
        </p:txBody>
      </p:sp>
      <p:sp>
        <p:nvSpPr>
          <p:cNvPr id="34" name="角丸四角形 33"/>
          <p:cNvSpPr/>
          <p:nvPr/>
        </p:nvSpPr>
        <p:spPr>
          <a:xfrm>
            <a:off x="4491011" y="6557620"/>
            <a:ext cx="2206752" cy="305256"/>
          </a:xfrm>
          <a:prstGeom prst="roundRect">
            <a:avLst>
              <a:gd name="adj" fmla="val 50000"/>
            </a:avLst>
          </a:prstGeom>
          <a:solidFill>
            <a:srgbClr val="60CA0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事務手数料</a:t>
            </a:r>
          </a:p>
        </p:txBody>
      </p:sp>
      <p:sp>
        <p:nvSpPr>
          <p:cNvPr id="39" name="角丸四角形 38"/>
          <p:cNvSpPr/>
          <p:nvPr/>
        </p:nvSpPr>
        <p:spPr>
          <a:xfrm>
            <a:off x="631858" y="7796362"/>
            <a:ext cx="3141417" cy="1253066"/>
          </a:xfrm>
          <a:prstGeom prst="roundRect">
            <a:avLst>
              <a:gd name="adj" fmla="val 4505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角丸四角形 41"/>
          <p:cNvSpPr/>
          <p:nvPr/>
        </p:nvSpPr>
        <p:spPr>
          <a:xfrm>
            <a:off x="4017452" y="7796362"/>
            <a:ext cx="3141417" cy="1253066"/>
          </a:xfrm>
          <a:prstGeom prst="roundRect">
            <a:avLst>
              <a:gd name="adj" fmla="val 4505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631858" y="8306307"/>
            <a:ext cx="314141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200" b="1" dirty="0">
                <a:solidFill>
                  <a:srgbClr val="60CA0C"/>
                </a:solidFill>
                <a:latin typeface="+mj-ea"/>
                <a:ea typeface="+mj-ea"/>
              </a:rPr>
              <a:t>20</a:t>
            </a:r>
            <a:r>
              <a:rPr kumimoji="1" lang="ja-JP" altLang="en-US" sz="3200" b="1" dirty="0">
                <a:solidFill>
                  <a:srgbClr val="60CA0C"/>
                </a:solidFill>
                <a:latin typeface="+mj-ea"/>
                <a:ea typeface="+mj-ea"/>
              </a:rPr>
              <a:t>％</a:t>
            </a:r>
            <a:r>
              <a:rPr kumimoji="1" lang="en-US" altLang="ja-JP" sz="3200" b="1" dirty="0">
                <a:solidFill>
                  <a:srgbClr val="60CA0C"/>
                </a:solidFill>
                <a:latin typeface="+mj-ea"/>
                <a:ea typeface="+mj-ea"/>
              </a:rPr>
              <a:t> OFF</a:t>
            </a:r>
            <a:endParaRPr kumimoji="1" lang="ja-JP" altLang="en-US" sz="3200" b="1" dirty="0">
              <a:solidFill>
                <a:srgbClr val="60CA0C"/>
              </a:solidFill>
              <a:latin typeface="+mj-ea"/>
              <a:ea typeface="+mj-ea"/>
            </a:endParaRPr>
          </a:p>
        </p:txBody>
      </p:sp>
      <p:sp>
        <p:nvSpPr>
          <p:cNvPr id="44" name="角丸四角形 43"/>
          <p:cNvSpPr/>
          <p:nvPr/>
        </p:nvSpPr>
        <p:spPr>
          <a:xfrm>
            <a:off x="1099190" y="8009315"/>
            <a:ext cx="2206752" cy="305256"/>
          </a:xfrm>
          <a:prstGeom prst="roundRect">
            <a:avLst>
              <a:gd name="adj" fmla="val 50000"/>
            </a:avLst>
          </a:prstGeom>
          <a:solidFill>
            <a:srgbClr val="60CA0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各種特別講座</a:t>
            </a: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4023679" y="8306307"/>
            <a:ext cx="314141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200" b="1" dirty="0">
                <a:solidFill>
                  <a:srgbClr val="60CA0C"/>
                </a:solidFill>
                <a:latin typeface="+mj-ea"/>
                <a:ea typeface="+mj-ea"/>
              </a:rPr>
              <a:t>50</a:t>
            </a:r>
            <a:r>
              <a:rPr kumimoji="1" lang="ja-JP" altLang="en-US" sz="3200" b="1" dirty="0">
                <a:solidFill>
                  <a:srgbClr val="60CA0C"/>
                </a:solidFill>
                <a:latin typeface="+mj-ea"/>
                <a:ea typeface="+mj-ea"/>
              </a:rPr>
              <a:t>％</a:t>
            </a:r>
            <a:r>
              <a:rPr kumimoji="1" lang="en-US" altLang="ja-JP" sz="3200" b="1" dirty="0">
                <a:solidFill>
                  <a:srgbClr val="60CA0C"/>
                </a:solidFill>
                <a:latin typeface="+mj-ea"/>
                <a:ea typeface="+mj-ea"/>
              </a:rPr>
              <a:t> OFF</a:t>
            </a:r>
            <a:endParaRPr kumimoji="1" lang="ja-JP" altLang="en-US" sz="3200" b="1" dirty="0">
              <a:solidFill>
                <a:srgbClr val="60CA0C"/>
              </a:solidFill>
              <a:latin typeface="+mj-ea"/>
              <a:ea typeface="+mj-ea"/>
            </a:endParaRPr>
          </a:p>
        </p:txBody>
      </p:sp>
      <p:sp>
        <p:nvSpPr>
          <p:cNvPr id="46" name="角丸四角形 45"/>
          <p:cNvSpPr/>
          <p:nvPr/>
        </p:nvSpPr>
        <p:spPr>
          <a:xfrm>
            <a:off x="4491011" y="8009315"/>
            <a:ext cx="2206752" cy="305256"/>
          </a:xfrm>
          <a:prstGeom prst="roundRect">
            <a:avLst>
              <a:gd name="adj" fmla="val 50000"/>
            </a:avLst>
          </a:prstGeom>
          <a:solidFill>
            <a:srgbClr val="60CA0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chemeClr val="bg1"/>
                </a:solidFill>
                <a:latin typeface="+mj-ea"/>
              </a:rPr>
              <a:t>サプリメント各種</a:t>
            </a:r>
          </a:p>
        </p:txBody>
      </p:sp>
      <p:sp>
        <p:nvSpPr>
          <p:cNvPr id="58" name="角丸四角形 57"/>
          <p:cNvSpPr/>
          <p:nvPr/>
        </p:nvSpPr>
        <p:spPr>
          <a:xfrm>
            <a:off x="3848264" y="10119540"/>
            <a:ext cx="3423337" cy="305256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>
                <a:solidFill>
                  <a:srgbClr val="60CA0C"/>
                </a:solidFill>
              </a:rPr>
              <a:t>年末年始を除き</a:t>
            </a:r>
            <a:r>
              <a:rPr lang="en-US" altLang="ja-JP" sz="1400" b="1" dirty="0">
                <a:solidFill>
                  <a:srgbClr val="60CA0C"/>
                </a:solidFill>
              </a:rPr>
              <a:t> </a:t>
            </a:r>
            <a:r>
              <a:rPr lang="ja-JP" altLang="en-US" sz="1400" b="1" dirty="0">
                <a:solidFill>
                  <a:srgbClr val="60CA0C"/>
                </a:solidFill>
              </a:rPr>
              <a:t>年中無休</a:t>
            </a:r>
            <a:r>
              <a:rPr lang="en-US" altLang="ja-JP" sz="1400" b="1" dirty="0">
                <a:solidFill>
                  <a:srgbClr val="60CA0C"/>
                </a:solidFill>
              </a:rPr>
              <a:t> / 24</a:t>
            </a:r>
            <a:r>
              <a:rPr lang="ja-JP" altLang="en-US" sz="1400" b="1" dirty="0">
                <a:solidFill>
                  <a:srgbClr val="60CA0C"/>
                </a:solidFill>
              </a:rPr>
              <a:t>時間営業</a:t>
            </a:r>
          </a:p>
        </p:txBody>
      </p:sp>
    </p:spTree>
    <p:extLst>
      <p:ext uri="{BB962C8B-B14F-4D97-AF65-F5344CB8AC3E}">
        <p14:creationId xmlns:p14="http://schemas.microsoft.com/office/powerpoint/2010/main" val="1379277504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162</Words>
  <Application>Microsoft Office PowerPoint</Application>
  <PresentationFormat>ユーザー設定</PresentationFormat>
  <Paragraphs>34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2018-01-31T11:00:14Z</dcterms:created>
  <dcterms:modified xsi:type="dcterms:W3CDTF">2018-01-31T11:00:17Z</dcterms:modified>
</cp:coreProperties>
</file>